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1.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7"/>
  </p:notesMasterIdLst>
  <p:handoutMasterIdLst>
    <p:handoutMasterId r:id="rId138"/>
  </p:handoutMasterIdLst>
  <p:sldIdLst>
    <p:sldId id="3884" r:id="rId5"/>
    <p:sldId id="3922" r:id="rId6"/>
    <p:sldId id="3923" r:id="rId7"/>
    <p:sldId id="4005" r:id="rId8"/>
    <p:sldId id="3717" r:id="rId9"/>
    <p:sldId id="4009" r:id="rId10"/>
    <p:sldId id="3888" r:id="rId11"/>
    <p:sldId id="3894" r:id="rId12"/>
    <p:sldId id="3855" r:id="rId13"/>
    <p:sldId id="4018" r:id="rId14"/>
    <p:sldId id="4010" r:id="rId15"/>
    <p:sldId id="3941" r:id="rId16"/>
    <p:sldId id="3988" r:id="rId17"/>
    <p:sldId id="4007" r:id="rId18"/>
    <p:sldId id="3981" r:id="rId19"/>
    <p:sldId id="3989" r:id="rId20"/>
    <p:sldId id="4008" r:id="rId21"/>
    <p:sldId id="4019" r:id="rId22"/>
    <p:sldId id="3906" r:id="rId23"/>
    <p:sldId id="3892" r:id="rId24"/>
    <p:sldId id="3938" r:id="rId25"/>
    <p:sldId id="3939" r:id="rId26"/>
    <p:sldId id="3775" r:id="rId27"/>
    <p:sldId id="3944" r:id="rId28"/>
    <p:sldId id="3777" r:id="rId29"/>
    <p:sldId id="3899" r:id="rId30"/>
    <p:sldId id="3965" r:id="rId31"/>
    <p:sldId id="3664" r:id="rId32"/>
    <p:sldId id="3984" r:id="rId33"/>
    <p:sldId id="4011" r:id="rId34"/>
    <p:sldId id="4012" r:id="rId35"/>
    <p:sldId id="3903" r:id="rId36"/>
    <p:sldId id="3976" r:id="rId37"/>
    <p:sldId id="3915" r:id="rId38"/>
    <p:sldId id="3822" r:id="rId39"/>
    <p:sldId id="3914" r:id="rId40"/>
    <p:sldId id="3969" r:id="rId41"/>
    <p:sldId id="3974" r:id="rId42"/>
    <p:sldId id="3869" r:id="rId43"/>
    <p:sldId id="3963" r:id="rId44"/>
    <p:sldId id="3975" r:id="rId45"/>
    <p:sldId id="3877" r:id="rId46"/>
    <p:sldId id="3683" r:id="rId47"/>
    <p:sldId id="4017" r:id="rId48"/>
    <p:sldId id="4025" r:id="rId49"/>
    <p:sldId id="4026" r:id="rId50"/>
    <p:sldId id="4016" r:id="rId51"/>
    <p:sldId id="3951" r:id="rId52"/>
    <p:sldId id="3996" r:id="rId53"/>
    <p:sldId id="4000" r:id="rId54"/>
    <p:sldId id="4027" r:id="rId55"/>
    <p:sldId id="4028" r:id="rId56"/>
    <p:sldId id="3999" r:id="rId57"/>
    <p:sldId id="4029" r:id="rId58"/>
    <p:sldId id="4030" r:id="rId59"/>
    <p:sldId id="4031" r:id="rId60"/>
    <p:sldId id="3994" r:id="rId61"/>
    <p:sldId id="3980" r:id="rId62"/>
    <p:sldId id="4023" r:id="rId63"/>
    <p:sldId id="4004" r:id="rId64"/>
    <p:sldId id="4006" r:id="rId65"/>
    <p:sldId id="3990" r:id="rId66"/>
    <p:sldId id="3967" r:id="rId67"/>
    <p:sldId id="3890" r:id="rId68"/>
    <p:sldId id="3952" r:id="rId69"/>
    <p:sldId id="4024" r:id="rId70"/>
    <p:sldId id="3956" r:id="rId71"/>
    <p:sldId id="3840" r:id="rId72"/>
    <p:sldId id="4020" r:id="rId73"/>
    <p:sldId id="3931" r:id="rId74"/>
    <p:sldId id="3895" r:id="rId75"/>
    <p:sldId id="3785" r:id="rId76"/>
    <p:sldId id="3691" r:id="rId77"/>
    <p:sldId id="3761" r:id="rId78"/>
    <p:sldId id="3786" r:id="rId79"/>
    <p:sldId id="3982" r:id="rId80"/>
    <p:sldId id="3513" r:id="rId81"/>
    <p:sldId id="3745" r:id="rId82"/>
    <p:sldId id="2889" r:id="rId83"/>
    <p:sldId id="3780" r:id="rId84"/>
    <p:sldId id="3390" r:id="rId85"/>
    <p:sldId id="3699" r:id="rId86"/>
    <p:sldId id="3696" r:id="rId87"/>
    <p:sldId id="3841" r:id="rId88"/>
    <p:sldId id="3770" r:id="rId89"/>
    <p:sldId id="3856" r:id="rId90"/>
    <p:sldId id="3986" r:id="rId91"/>
    <p:sldId id="3993" r:id="rId92"/>
    <p:sldId id="3771" r:id="rId93"/>
    <p:sldId id="3514" r:id="rId94"/>
    <p:sldId id="3736" r:id="rId95"/>
    <p:sldId id="3842" r:id="rId96"/>
    <p:sldId id="3789" r:id="rId97"/>
    <p:sldId id="3787" r:id="rId98"/>
    <p:sldId id="3782" r:id="rId99"/>
    <p:sldId id="3790" r:id="rId100"/>
    <p:sldId id="3985" r:id="rId101"/>
    <p:sldId id="3772" r:id="rId102"/>
    <p:sldId id="3687" r:id="rId103"/>
    <p:sldId id="3684" r:id="rId104"/>
    <p:sldId id="3686" r:id="rId105"/>
    <p:sldId id="3714" r:id="rId106"/>
    <p:sldId id="3672" r:id="rId107"/>
    <p:sldId id="3991" r:id="rId108"/>
    <p:sldId id="3992" r:id="rId109"/>
    <p:sldId id="3690" r:id="rId110"/>
    <p:sldId id="3791" r:id="rId111"/>
    <p:sldId id="3954" r:id="rId112"/>
    <p:sldId id="3808" r:id="rId113"/>
    <p:sldId id="3773" r:id="rId114"/>
    <p:sldId id="3809" r:id="rId115"/>
    <p:sldId id="4003" r:id="rId116"/>
    <p:sldId id="3774" r:id="rId117"/>
    <p:sldId id="3729" r:id="rId118"/>
    <p:sldId id="3747" r:id="rId119"/>
    <p:sldId id="3757" r:id="rId120"/>
    <p:sldId id="3758" r:id="rId121"/>
    <p:sldId id="3759" r:id="rId122"/>
    <p:sldId id="3698" r:id="rId123"/>
    <p:sldId id="3932" r:id="rId124"/>
    <p:sldId id="3737" r:id="rId125"/>
    <p:sldId id="3784" r:id="rId126"/>
    <p:sldId id="3937" r:id="rId127"/>
    <p:sldId id="3918" r:id="rId128"/>
    <p:sldId id="3749" r:id="rId129"/>
    <p:sldId id="3750" r:id="rId130"/>
    <p:sldId id="3751" r:id="rId131"/>
    <p:sldId id="3752" r:id="rId132"/>
    <p:sldId id="3753" r:id="rId133"/>
    <p:sldId id="3754" r:id="rId134"/>
    <p:sldId id="3955" r:id="rId135"/>
    <p:sldId id="3670" r:id="rId136"/>
  </p:sldIdLst>
  <p:sldSz cx="12192000" cy="6858000"/>
  <p:notesSz cx="6794500" cy="99314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63"/>
    <a:srgbClr val="FFCB05"/>
    <a:srgbClr val="E0E3EC"/>
    <a:srgbClr val="FFFFFF"/>
    <a:srgbClr val="8CCD71"/>
    <a:srgbClr val="EC3139"/>
    <a:srgbClr val="BD2131"/>
    <a:srgbClr val="FFC000"/>
    <a:srgbClr val="FB8421"/>
    <a:srgbClr val="58A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E13C5B-A51C-4F62-B9A2-C73C1A129668}" v="179" dt="2025-08-29T08:27:17.356"/>
  </p1510:revLst>
</p1510:revInfo>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38"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handoutMaster" Target="handoutMasters/handout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Ülle Jukk" userId="7da6c46b-8f46-4af3-8564-d8037f4f72d8" providerId="ADAL" clId="{6EE13C5B-A51C-4F62-B9A2-C73C1A129668}"/>
    <pc:docChg chg="undo redo custSel modSld">
      <pc:chgData name="Ülle Jukk" userId="7da6c46b-8f46-4af3-8564-d8037f4f72d8" providerId="ADAL" clId="{6EE13C5B-A51C-4F62-B9A2-C73C1A129668}" dt="2025-08-29T08:41:36.001" v="438" actId="20577"/>
      <pc:docMkLst>
        <pc:docMk/>
      </pc:docMkLst>
      <pc:sldChg chg="modSp mod">
        <pc:chgData name="Ülle Jukk" userId="7da6c46b-8f46-4af3-8564-d8037f4f72d8" providerId="ADAL" clId="{6EE13C5B-A51C-4F62-B9A2-C73C1A129668}" dt="2025-08-29T08:15:11.860" v="343" actId="13926"/>
        <pc:sldMkLst>
          <pc:docMk/>
          <pc:sldMk cId="1291823551" sldId="3869"/>
        </pc:sldMkLst>
        <pc:graphicFrameChg chg="mod modGraphic">
          <ac:chgData name="Ülle Jukk" userId="7da6c46b-8f46-4af3-8564-d8037f4f72d8" providerId="ADAL" clId="{6EE13C5B-A51C-4F62-B9A2-C73C1A129668}" dt="2025-08-29T08:15:11.860" v="343" actId="13926"/>
          <ac:graphicFrameMkLst>
            <pc:docMk/>
            <pc:sldMk cId="1291823551" sldId="3869"/>
            <ac:graphicFrameMk id="4" creationId="{6DA59AD4-03F0-3E1C-C8B6-886B6D9A1482}"/>
          </ac:graphicFrameMkLst>
        </pc:graphicFrameChg>
      </pc:sldChg>
      <pc:sldChg chg="modSp mod">
        <pc:chgData name="Ülle Jukk" userId="7da6c46b-8f46-4af3-8564-d8037f4f72d8" providerId="ADAL" clId="{6EE13C5B-A51C-4F62-B9A2-C73C1A129668}" dt="2025-08-29T08:41:36.001" v="438" actId="20577"/>
        <pc:sldMkLst>
          <pc:docMk/>
          <pc:sldMk cId="2750019426" sldId="3877"/>
        </pc:sldMkLst>
        <pc:graphicFrameChg chg="mod modGraphic">
          <ac:chgData name="Ülle Jukk" userId="7da6c46b-8f46-4af3-8564-d8037f4f72d8" providerId="ADAL" clId="{6EE13C5B-A51C-4F62-B9A2-C73C1A129668}" dt="2025-08-29T08:41:36.001" v="438" actId="20577"/>
          <ac:graphicFrameMkLst>
            <pc:docMk/>
            <pc:sldMk cId="2750019426" sldId="3877"/>
            <ac:graphicFrameMk id="4" creationId="{6DA59AD4-03F0-3E1C-C8B6-886B6D9A1482}"/>
          </ac:graphicFrameMkLst>
        </pc:graphicFrameChg>
      </pc:sldChg>
      <pc:sldChg chg="modSp mod">
        <pc:chgData name="Ülle Jukk" userId="7da6c46b-8f46-4af3-8564-d8037f4f72d8" providerId="ADAL" clId="{6EE13C5B-A51C-4F62-B9A2-C73C1A129668}" dt="2025-08-27T09:04:42.153" v="92" actId="20577"/>
        <pc:sldMkLst>
          <pc:docMk/>
          <pc:sldMk cId="2386255059" sldId="3884"/>
        </pc:sldMkLst>
        <pc:spChg chg="mod">
          <ac:chgData name="Ülle Jukk" userId="7da6c46b-8f46-4af3-8564-d8037f4f72d8" providerId="ADAL" clId="{6EE13C5B-A51C-4F62-B9A2-C73C1A129668}" dt="2025-08-27T09:04:42.153" v="92" actId="20577"/>
          <ac:spMkLst>
            <pc:docMk/>
            <pc:sldMk cId="2386255059" sldId="3884"/>
            <ac:spMk id="2" creationId="{28E586F1-B0E9-737E-AFBD-0F340B57C169}"/>
          </ac:spMkLst>
        </pc:spChg>
      </pc:sldChg>
      <pc:sldChg chg="modSp mod">
        <pc:chgData name="Ülle Jukk" userId="7da6c46b-8f46-4af3-8564-d8037f4f72d8" providerId="ADAL" clId="{6EE13C5B-A51C-4F62-B9A2-C73C1A129668}" dt="2025-08-27T09:10:53.877" v="100" actId="20577"/>
        <pc:sldMkLst>
          <pc:docMk/>
          <pc:sldMk cId="4155492867" sldId="3914"/>
        </pc:sldMkLst>
        <pc:graphicFrameChg chg="modGraphic">
          <ac:chgData name="Ülle Jukk" userId="7da6c46b-8f46-4af3-8564-d8037f4f72d8" providerId="ADAL" clId="{6EE13C5B-A51C-4F62-B9A2-C73C1A129668}" dt="2025-08-27T09:10:53.877" v="100" actId="20577"/>
          <ac:graphicFrameMkLst>
            <pc:docMk/>
            <pc:sldMk cId="4155492867" sldId="3914"/>
            <ac:graphicFrameMk id="4" creationId="{6DA59AD4-03F0-3E1C-C8B6-886B6D9A1482}"/>
          </ac:graphicFrameMkLst>
        </pc:graphicFrameChg>
      </pc:sldChg>
      <pc:sldChg chg="modSp mod">
        <pc:chgData name="Ülle Jukk" userId="7da6c46b-8f46-4af3-8564-d8037f4f72d8" providerId="ADAL" clId="{6EE13C5B-A51C-4F62-B9A2-C73C1A129668}" dt="2025-08-27T09:10:59.422" v="102" actId="20577"/>
        <pc:sldMkLst>
          <pc:docMk/>
          <pc:sldMk cId="181700341" sldId="3915"/>
        </pc:sldMkLst>
        <pc:graphicFrameChg chg="modGraphic">
          <ac:chgData name="Ülle Jukk" userId="7da6c46b-8f46-4af3-8564-d8037f4f72d8" providerId="ADAL" clId="{6EE13C5B-A51C-4F62-B9A2-C73C1A129668}" dt="2025-08-27T09:10:59.422" v="102" actId="20577"/>
          <ac:graphicFrameMkLst>
            <pc:docMk/>
            <pc:sldMk cId="181700341" sldId="3915"/>
            <ac:graphicFrameMk id="4" creationId="{6DA59AD4-03F0-3E1C-C8B6-886B6D9A1482}"/>
          </ac:graphicFrameMkLst>
        </pc:graphicFrameChg>
      </pc:sldChg>
      <pc:sldChg chg="modSp mod">
        <pc:chgData name="Ülle Jukk" userId="7da6c46b-8f46-4af3-8564-d8037f4f72d8" providerId="ADAL" clId="{6EE13C5B-A51C-4F62-B9A2-C73C1A129668}" dt="2025-08-27T09:15:19.367" v="153" actId="20577"/>
        <pc:sldMkLst>
          <pc:docMk/>
          <pc:sldMk cId="2208758145" sldId="4017"/>
        </pc:sldMkLst>
        <pc:graphicFrameChg chg="modGraphic">
          <ac:chgData name="Ülle Jukk" userId="7da6c46b-8f46-4af3-8564-d8037f4f72d8" providerId="ADAL" clId="{6EE13C5B-A51C-4F62-B9A2-C73C1A129668}" dt="2025-08-27T09:15:19.367" v="153" actId="20577"/>
          <ac:graphicFrameMkLst>
            <pc:docMk/>
            <pc:sldMk cId="2208758145" sldId="4017"/>
            <ac:graphicFrameMk id="4" creationId="{6DA59AD4-03F0-3E1C-C8B6-886B6D9A1482}"/>
          </ac:graphicFrameMkLst>
        </pc:graphicFrameChg>
      </pc:sldChg>
      <pc:sldChg chg="modSp mod">
        <pc:chgData name="Ülle Jukk" userId="7da6c46b-8f46-4af3-8564-d8037f4f72d8" providerId="ADAL" clId="{6EE13C5B-A51C-4F62-B9A2-C73C1A129668}" dt="2025-08-27T10:43:34.268" v="235" actId="14734"/>
        <pc:sldMkLst>
          <pc:docMk/>
          <pc:sldMk cId="3699340968" sldId="4023"/>
        </pc:sldMkLst>
        <pc:graphicFrameChg chg="mod modGraphic">
          <ac:chgData name="Ülle Jukk" userId="7da6c46b-8f46-4af3-8564-d8037f4f72d8" providerId="ADAL" clId="{6EE13C5B-A51C-4F62-B9A2-C73C1A129668}" dt="2025-08-27T10:43:34.268" v="235" actId="14734"/>
          <ac:graphicFrameMkLst>
            <pc:docMk/>
            <pc:sldMk cId="3699340968" sldId="4023"/>
            <ac:graphicFrameMk id="4" creationId="{9E6BE17A-69F6-2603-887F-0F517D9B5394}"/>
          </ac:graphicFrameMkLst>
        </pc:graphicFrameChg>
      </pc:sldChg>
      <pc:sldChg chg="modSp mod">
        <pc:chgData name="Ülle Jukk" userId="7da6c46b-8f46-4af3-8564-d8037f4f72d8" providerId="ADAL" clId="{6EE13C5B-A51C-4F62-B9A2-C73C1A129668}" dt="2025-08-29T08:19:32.277" v="369" actId="20577"/>
        <pc:sldMkLst>
          <pc:docMk/>
          <pc:sldMk cId="596847869" sldId="4025"/>
        </pc:sldMkLst>
        <pc:graphicFrameChg chg="mod modGraphic">
          <ac:chgData name="Ülle Jukk" userId="7da6c46b-8f46-4af3-8564-d8037f4f72d8" providerId="ADAL" clId="{6EE13C5B-A51C-4F62-B9A2-C73C1A129668}" dt="2025-08-29T08:19:32.277" v="369" actId="20577"/>
          <ac:graphicFrameMkLst>
            <pc:docMk/>
            <pc:sldMk cId="596847869" sldId="4025"/>
            <ac:graphicFrameMk id="4" creationId="{BEDE2D0A-75DB-1BB3-A221-3F18535C4E45}"/>
          </ac:graphicFrameMkLst>
        </pc:graphicFrameChg>
      </pc:sldChg>
      <pc:sldChg chg="modSp mod">
        <pc:chgData name="Ülle Jukk" userId="7da6c46b-8f46-4af3-8564-d8037f4f72d8" providerId="ADAL" clId="{6EE13C5B-A51C-4F62-B9A2-C73C1A129668}" dt="2025-08-29T08:20:24.913" v="385" actId="20577"/>
        <pc:sldMkLst>
          <pc:docMk/>
          <pc:sldMk cId="467235109" sldId="4026"/>
        </pc:sldMkLst>
        <pc:graphicFrameChg chg="mod modGraphic">
          <ac:chgData name="Ülle Jukk" userId="7da6c46b-8f46-4af3-8564-d8037f4f72d8" providerId="ADAL" clId="{6EE13C5B-A51C-4F62-B9A2-C73C1A129668}" dt="2025-08-29T08:20:24.913" v="385" actId="20577"/>
          <ac:graphicFrameMkLst>
            <pc:docMk/>
            <pc:sldMk cId="467235109" sldId="4026"/>
            <ac:graphicFrameMk id="4" creationId="{B2497716-1ED4-4087-154E-9AD3579C4524}"/>
          </ac:graphicFrameMkLst>
        </pc:graphicFrameChg>
      </pc:sldChg>
    </pc:docChg>
  </pc:docChgLst>
  <pc:docChgLst>
    <pc:chgData name="Jana Pärn" userId="f1fe4605-5a13-4467-9185-8be2f7af0702" providerId="ADAL" clId="{EF277D57-4065-4540-8FF4-39A95015C352}"/>
    <pc:docChg chg="undo custSel modSld">
      <pc:chgData name="Jana Pärn" userId="f1fe4605-5a13-4467-9185-8be2f7af0702" providerId="ADAL" clId="{EF277D57-4065-4540-8FF4-39A95015C352}" dt="2025-08-18T11:38:45.874" v="1363" actId="6549"/>
      <pc:docMkLst>
        <pc:docMk/>
      </pc:docMkLst>
      <pc:sldChg chg="modSp mod">
        <pc:chgData name="Jana Pärn" userId="f1fe4605-5a13-4467-9185-8be2f7af0702" providerId="ADAL" clId="{EF277D57-4065-4540-8FF4-39A95015C352}" dt="2025-08-07T07:45:50.367" v="1096" actId="255"/>
        <pc:sldMkLst>
          <pc:docMk/>
          <pc:sldMk cId="12740130" sldId="3717"/>
        </pc:sldMkLst>
        <pc:spChg chg="mod">
          <ac:chgData name="Jana Pärn" userId="f1fe4605-5a13-4467-9185-8be2f7af0702" providerId="ADAL" clId="{EF277D57-4065-4540-8FF4-39A95015C352}" dt="2025-08-07T07:45:50.367" v="1096" actId="255"/>
          <ac:spMkLst>
            <pc:docMk/>
            <pc:sldMk cId="12740130" sldId="3717"/>
            <ac:spMk id="5" creationId="{EEB079B5-CCBA-5156-ACE5-5EC631FE78D5}"/>
          </ac:spMkLst>
        </pc:spChg>
      </pc:sldChg>
      <pc:sldChg chg="modSp mod">
        <pc:chgData name="Jana Pärn" userId="f1fe4605-5a13-4467-9185-8be2f7af0702" providerId="ADAL" clId="{EF277D57-4065-4540-8FF4-39A95015C352}" dt="2025-08-18T11:38:45.874" v="1363" actId="6549"/>
        <pc:sldMkLst>
          <pc:docMk/>
          <pc:sldMk cId="1291823551" sldId="3869"/>
        </pc:sldMkLst>
        <pc:graphicFrameChg chg="mod modGraphic">
          <ac:chgData name="Jana Pärn" userId="f1fe4605-5a13-4467-9185-8be2f7af0702" providerId="ADAL" clId="{EF277D57-4065-4540-8FF4-39A95015C352}" dt="2025-08-18T11:38:45.874" v="1363" actId="6549"/>
          <ac:graphicFrameMkLst>
            <pc:docMk/>
            <pc:sldMk cId="1291823551" sldId="3869"/>
            <ac:graphicFrameMk id="4" creationId="{6DA59AD4-03F0-3E1C-C8B6-886B6D9A1482}"/>
          </ac:graphicFrameMkLst>
        </pc:graphicFrameChg>
      </pc:sldChg>
      <pc:sldChg chg="modSp mod">
        <pc:chgData name="Jana Pärn" userId="f1fe4605-5a13-4467-9185-8be2f7af0702" providerId="ADAL" clId="{EF277D57-4065-4540-8FF4-39A95015C352}" dt="2025-08-07T07:47:48.018" v="1112" actId="20577"/>
        <pc:sldMkLst>
          <pc:docMk/>
          <pc:sldMk cId="2750019426" sldId="3877"/>
        </pc:sldMkLst>
        <pc:graphicFrameChg chg="modGraphic">
          <ac:chgData name="Jana Pärn" userId="f1fe4605-5a13-4467-9185-8be2f7af0702" providerId="ADAL" clId="{EF277D57-4065-4540-8FF4-39A95015C352}" dt="2025-08-07T07:47:48.018" v="1112" actId="20577"/>
          <ac:graphicFrameMkLst>
            <pc:docMk/>
            <pc:sldMk cId="2750019426" sldId="3877"/>
            <ac:graphicFrameMk id="4" creationId="{6DA59AD4-03F0-3E1C-C8B6-886B6D9A1482}"/>
          </ac:graphicFrameMkLst>
        </pc:graphicFrameChg>
      </pc:sldChg>
      <pc:sldChg chg="modSp mod">
        <pc:chgData name="Jana Pärn" userId="f1fe4605-5a13-4467-9185-8be2f7af0702" providerId="ADAL" clId="{EF277D57-4065-4540-8FF4-39A95015C352}" dt="2025-07-30T10:50:32.534" v="0" actId="13926"/>
        <pc:sldMkLst>
          <pc:docMk/>
          <pc:sldMk cId="2386255059" sldId="3884"/>
        </pc:sldMkLst>
        <pc:spChg chg="mod">
          <ac:chgData name="Jana Pärn" userId="f1fe4605-5a13-4467-9185-8be2f7af0702" providerId="ADAL" clId="{EF277D57-4065-4540-8FF4-39A95015C352}" dt="2025-07-30T10:50:32.534" v="0" actId="13926"/>
          <ac:spMkLst>
            <pc:docMk/>
            <pc:sldMk cId="2386255059" sldId="3884"/>
            <ac:spMk id="2" creationId="{28E586F1-B0E9-737E-AFBD-0F340B57C169}"/>
          </ac:spMkLst>
        </pc:spChg>
      </pc:sldChg>
      <pc:sldChg chg="modSp mod">
        <pc:chgData name="Jana Pärn" userId="f1fe4605-5a13-4467-9185-8be2f7af0702" providerId="ADAL" clId="{EF277D57-4065-4540-8FF4-39A95015C352}" dt="2025-07-30T11:18:07.421" v="248" actId="400"/>
        <pc:sldMkLst>
          <pc:docMk/>
          <pc:sldMk cId="4155492867" sldId="3914"/>
        </pc:sldMkLst>
        <pc:graphicFrameChg chg="modGraphic">
          <ac:chgData name="Jana Pärn" userId="f1fe4605-5a13-4467-9185-8be2f7af0702" providerId="ADAL" clId="{EF277D57-4065-4540-8FF4-39A95015C352}" dt="2025-07-30T11:18:07.421" v="248" actId="400"/>
          <ac:graphicFrameMkLst>
            <pc:docMk/>
            <pc:sldMk cId="4155492867" sldId="3914"/>
            <ac:graphicFrameMk id="4" creationId="{6DA59AD4-03F0-3E1C-C8B6-886B6D9A1482}"/>
          </ac:graphicFrameMkLst>
        </pc:graphicFrameChg>
      </pc:sldChg>
      <pc:sldChg chg="modSp mod">
        <pc:chgData name="Jana Pärn" userId="f1fe4605-5a13-4467-9185-8be2f7af0702" providerId="ADAL" clId="{EF277D57-4065-4540-8FF4-39A95015C352}" dt="2025-08-07T07:25:52.356" v="657" actId="13926"/>
        <pc:sldMkLst>
          <pc:docMk/>
          <pc:sldMk cId="181700341" sldId="3915"/>
        </pc:sldMkLst>
        <pc:graphicFrameChg chg="mod modGraphic">
          <ac:chgData name="Jana Pärn" userId="f1fe4605-5a13-4467-9185-8be2f7af0702" providerId="ADAL" clId="{EF277D57-4065-4540-8FF4-39A95015C352}" dt="2025-08-07T07:25:52.356" v="657" actId="13926"/>
          <ac:graphicFrameMkLst>
            <pc:docMk/>
            <pc:sldMk cId="181700341" sldId="3915"/>
            <ac:graphicFrameMk id="4" creationId="{6DA59AD4-03F0-3E1C-C8B6-886B6D9A1482}"/>
          </ac:graphicFrameMkLst>
        </pc:graphicFrameChg>
      </pc:sldChg>
      <pc:sldChg chg="modSp mod">
        <pc:chgData name="Jana Pärn" userId="f1fe4605-5a13-4467-9185-8be2f7af0702" providerId="ADAL" clId="{EF277D57-4065-4540-8FF4-39A95015C352}" dt="2025-07-30T11:34:26.597" v="523" actId="13926"/>
        <pc:sldMkLst>
          <pc:docMk/>
          <pc:sldMk cId="2208758145" sldId="4017"/>
        </pc:sldMkLst>
        <pc:graphicFrameChg chg="modGraphic">
          <ac:chgData name="Jana Pärn" userId="f1fe4605-5a13-4467-9185-8be2f7af0702" providerId="ADAL" clId="{EF277D57-4065-4540-8FF4-39A95015C352}" dt="2025-07-30T11:34:26.597" v="523" actId="13926"/>
          <ac:graphicFrameMkLst>
            <pc:docMk/>
            <pc:sldMk cId="2208758145" sldId="4017"/>
            <ac:graphicFrameMk id="4" creationId="{6DA59AD4-03F0-3E1C-C8B6-886B6D9A1482}"/>
          </ac:graphicFrameMkLst>
        </pc:graphicFrameChg>
      </pc:sldChg>
      <pc:sldChg chg="modSp mod">
        <pc:chgData name="Jana Pärn" userId="f1fe4605-5a13-4467-9185-8be2f7af0702" providerId="ADAL" clId="{EF277D57-4065-4540-8FF4-39A95015C352}" dt="2025-08-15T09:39:06.549" v="1324" actId="13926"/>
        <pc:sldMkLst>
          <pc:docMk/>
          <pc:sldMk cId="3699340968" sldId="4023"/>
        </pc:sldMkLst>
        <pc:graphicFrameChg chg="modGraphic">
          <ac:chgData name="Jana Pärn" userId="f1fe4605-5a13-4467-9185-8be2f7af0702" providerId="ADAL" clId="{EF277D57-4065-4540-8FF4-39A95015C352}" dt="2025-08-15T09:39:06.549" v="1324" actId="13926"/>
          <ac:graphicFrameMkLst>
            <pc:docMk/>
            <pc:sldMk cId="3699340968" sldId="4023"/>
            <ac:graphicFrameMk id="4" creationId="{9E6BE17A-69F6-2603-887F-0F517D9B5394}"/>
          </ac:graphicFrameMkLst>
        </pc:graphicFrameChg>
      </pc:sldChg>
      <pc:sldChg chg="modSp mod">
        <pc:chgData name="Jana Pärn" userId="f1fe4605-5a13-4467-9185-8be2f7af0702" providerId="ADAL" clId="{EF277D57-4065-4540-8FF4-39A95015C352}" dt="2025-08-07T07:40:26.414" v="900" actId="20577"/>
        <pc:sldMkLst>
          <pc:docMk/>
          <pc:sldMk cId="596847869" sldId="4025"/>
        </pc:sldMkLst>
        <pc:graphicFrameChg chg="mod modGraphic">
          <ac:chgData name="Jana Pärn" userId="f1fe4605-5a13-4467-9185-8be2f7af0702" providerId="ADAL" clId="{EF277D57-4065-4540-8FF4-39A95015C352}" dt="2025-08-07T07:40:26.414" v="900" actId="20577"/>
          <ac:graphicFrameMkLst>
            <pc:docMk/>
            <pc:sldMk cId="596847869" sldId="4025"/>
            <ac:graphicFrameMk id="4" creationId="{BEDE2D0A-75DB-1BB3-A221-3F18535C4E4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192.168.23.9\Praktika\Kliendid\Leader%20J6gevamaa%20Koostookoda\2022.06.16%20III%20Seminar%20JKTK%20kontoris\T&#246;&#246;ga%20h&#245;ivatute%20arv%20J&#245;geva%20maakonn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92.168.23.9\Praktika\Kliendid\J&#245;gevamaa%20Koost&#246;&#246;koda\2022.06.16%20III%20Seminar%20JKTK%20kontoris\T&#246;&#246;ga%20h&#245;ivatute%20arv%20J&#245;geva%20maakonn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23.9\Praktika\Kliendid\J&#245;gevamaa%20Koost&#246;&#246;koda\2022.06.16%20III%20Seminar%20JKTK%20kontoris\T&#246;&#246;ga%20h&#245;ivatute%20arv%20J&#245;geva%20maakonn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92.168.23.9\Praktika\Kliendid\J&#245;gevamaa%20Koost&#246;&#246;koda\2022.06.16%20III%20Seminar%20JKTK%20kontoris\T&#246;&#246;ga%20h&#245;ivatute%20arv%20J&#245;geva%20maakonna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ENE!$O$3</c:f>
              <c:strCache>
                <c:ptCount val="1"/>
                <c:pt idx="0">
                  <c:v>Elanike arv</c:v>
                </c:pt>
              </c:strCache>
            </c:strRef>
          </c:tx>
          <c:spPr>
            <a:solidFill>
              <a:srgbClr val="118DFF"/>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ENE!$N$4:$N$6</c:f>
              <c:numCache>
                <c:formatCode>General</c:formatCode>
                <c:ptCount val="3"/>
                <c:pt idx="0">
                  <c:v>1986</c:v>
                </c:pt>
                <c:pt idx="1">
                  <c:v>2020</c:v>
                </c:pt>
                <c:pt idx="2">
                  <c:v>2035</c:v>
                </c:pt>
              </c:numCache>
            </c:numRef>
          </c:cat>
          <c:val>
            <c:numRef>
              <c:f>ENE!$O$4:$O$6</c:f>
              <c:numCache>
                <c:formatCode>_-* #\ ##0_-;\-* #\ ##0_-;_-* "-"??_-;_-@_-</c:formatCode>
                <c:ptCount val="3"/>
                <c:pt idx="0">
                  <c:v>42200</c:v>
                </c:pt>
                <c:pt idx="1">
                  <c:v>28442</c:v>
                </c:pt>
                <c:pt idx="2">
                  <c:v>22953</c:v>
                </c:pt>
              </c:numCache>
            </c:numRef>
          </c:val>
          <c:extLst>
            <c:ext xmlns:c16="http://schemas.microsoft.com/office/drawing/2014/chart" uri="{C3380CC4-5D6E-409C-BE32-E72D297353CC}">
              <c16:uniqueId val="{00000000-6BFA-4CC7-8EF1-EA0E6A2251E9}"/>
            </c:ext>
          </c:extLst>
        </c:ser>
        <c:dLbls>
          <c:dLblPos val="outEnd"/>
          <c:showLegendKey val="0"/>
          <c:showVal val="1"/>
          <c:showCatName val="0"/>
          <c:showSerName val="0"/>
          <c:showPercent val="0"/>
          <c:showBubbleSize val="0"/>
        </c:dLbls>
        <c:gapWidth val="219"/>
        <c:overlap val="-27"/>
        <c:axId val="534300552"/>
        <c:axId val="534297272"/>
      </c:barChart>
      <c:catAx>
        <c:axId val="53430055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t-EE" sz="1400"/>
                  <a:t>Aasta</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534297272"/>
        <c:crosses val="autoZero"/>
        <c:auto val="1"/>
        <c:lblAlgn val="ctr"/>
        <c:lblOffset val="100"/>
        <c:noMultiLvlLbl val="0"/>
      </c:catAx>
      <c:valAx>
        <c:axId val="534297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t-EE" sz="1400"/>
                  <a:t>Elanike arv</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title>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5343005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tx1"/>
          </a:solidFill>
        </a:defRPr>
      </a:pPr>
      <a:endParaRPr lang="et-E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ENE!$B$2</c:f>
              <c:strCache>
                <c:ptCount val="1"/>
                <c:pt idx="0">
                  <c:v>Elanike arv</c:v>
                </c:pt>
              </c:strCache>
            </c:strRef>
          </c:tx>
          <c:spPr>
            <a:solidFill>
              <a:srgbClr val="118DFF"/>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ENE!$A$3:$A$5</c:f>
              <c:strCache>
                <c:ptCount val="3"/>
                <c:pt idx="0">
                  <c:v>1986 - 1989</c:v>
                </c:pt>
                <c:pt idx="1">
                  <c:v>2019 - 2020</c:v>
                </c:pt>
                <c:pt idx="2">
                  <c:v>2035</c:v>
                </c:pt>
              </c:strCache>
            </c:strRef>
          </c:cat>
          <c:val>
            <c:numRef>
              <c:f>ENE!$B$3:$B$5</c:f>
              <c:numCache>
                <c:formatCode>_-* #\ ##0_-;\-* #\ ##0_-;_-* "-"??_-;_-@_-</c:formatCode>
                <c:ptCount val="3"/>
                <c:pt idx="0">
                  <c:v>42200</c:v>
                </c:pt>
                <c:pt idx="1">
                  <c:v>28442</c:v>
                </c:pt>
                <c:pt idx="2">
                  <c:v>22953</c:v>
                </c:pt>
              </c:numCache>
            </c:numRef>
          </c:val>
          <c:extLst>
            <c:ext xmlns:c16="http://schemas.microsoft.com/office/drawing/2014/chart" uri="{C3380CC4-5D6E-409C-BE32-E72D297353CC}">
              <c16:uniqueId val="{00000000-77EA-442C-B92E-2BAAC1786A51}"/>
            </c:ext>
          </c:extLst>
        </c:ser>
        <c:ser>
          <c:idx val="1"/>
          <c:order val="1"/>
          <c:tx>
            <c:strRef>
              <c:f>ENE!$C$2</c:f>
              <c:strCache>
                <c:ptCount val="1"/>
                <c:pt idx="0">
                  <c:v>Töökohtade arv</c:v>
                </c:pt>
              </c:strCache>
            </c:strRef>
          </c:tx>
          <c:spPr>
            <a:solidFill>
              <a:srgbClr val="E66C37"/>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ENE!$A$3:$A$5</c:f>
              <c:strCache>
                <c:ptCount val="3"/>
                <c:pt idx="0">
                  <c:v>1986 - 1989</c:v>
                </c:pt>
                <c:pt idx="1">
                  <c:v>2019 - 2020</c:v>
                </c:pt>
                <c:pt idx="2">
                  <c:v>2035</c:v>
                </c:pt>
              </c:strCache>
            </c:strRef>
          </c:cat>
          <c:val>
            <c:numRef>
              <c:f>ENE!$C$3:$C$5</c:f>
              <c:numCache>
                <c:formatCode>_-* #\ ##0_-;\-* #\ ##0_-;_-* "-"??_-;_-@_-</c:formatCode>
                <c:ptCount val="3"/>
                <c:pt idx="0">
                  <c:v>19327</c:v>
                </c:pt>
                <c:pt idx="1">
                  <c:v>9898</c:v>
                </c:pt>
              </c:numCache>
            </c:numRef>
          </c:val>
          <c:extLst>
            <c:ext xmlns:c16="http://schemas.microsoft.com/office/drawing/2014/chart" uri="{C3380CC4-5D6E-409C-BE32-E72D297353CC}">
              <c16:uniqueId val="{00000001-77EA-442C-B92E-2BAAC1786A51}"/>
            </c:ext>
          </c:extLst>
        </c:ser>
        <c:dLbls>
          <c:dLblPos val="outEnd"/>
          <c:showLegendKey val="0"/>
          <c:showVal val="1"/>
          <c:showCatName val="0"/>
          <c:showSerName val="0"/>
          <c:showPercent val="0"/>
          <c:showBubbleSize val="0"/>
        </c:dLbls>
        <c:gapWidth val="219"/>
        <c:overlap val="-27"/>
        <c:axId val="534300552"/>
        <c:axId val="534297272"/>
      </c:barChart>
      <c:catAx>
        <c:axId val="534300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534297272"/>
        <c:crosses val="autoZero"/>
        <c:auto val="1"/>
        <c:lblAlgn val="ctr"/>
        <c:lblOffset val="100"/>
        <c:noMultiLvlLbl val="0"/>
      </c:catAx>
      <c:valAx>
        <c:axId val="534297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t-EE" sz="1400"/>
                  <a:t>Inimeste arv</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title>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534300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tx1"/>
          </a:solidFill>
        </a:defRPr>
      </a:pPr>
      <a:endParaRPr lang="et-E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20838395133855"/>
          <c:y val="0.17100292566118253"/>
          <c:w val="0.64176489636999068"/>
          <c:h val="0.67929620401460045"/>
        </c:manualLayout>
      </c:layout>
      <c:barChart>
        <c:barDir val="col"/>
        <c:grouping val="stacked"/>
        <c:varyColors val="0"/>
        <c:ser>
          <c:idx val="3"/>
          <c:order val="0"/>
          <c:tx>
            <c:strRef>
              <c:f>Tegevusalad!$E$2</c:f>
              <c:strCache>
                <c:ptCount val="1"/>
                <c:pt idx="0">
                  <c:v>Põllumaj., metsamaj. ja kalapüük</c:v>
                </c:pt>
              </c:strCache>
            </c:strRef>
          </c:tx>
          <c:spPr>
            <a:solidFill>
              <a:srgbClr val="6B007B"/>
            </a:solidFill>
            <a:ln>
              <a:noFill/>
            </a:ln>
            <a:effectLst/>
          </c:spPr>
          <c:invertIfNegative val="0"/>
          <c:dLbls>
            <c:dLbl>
              <c:idx val="2"/>
              <c:layout>
                <c:manualLayout>
                  <c:x val="-4.3350519557683615E-3"/>
                  <c:y val="-6.4359568001783829E-2"/>
                </c:manualLayout>
              </c:layout>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911E-4BF9-A925-79FD390EEE7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Tegevusalad!$A$3:$A$5</c:f>
              <c:numCache>
                <c:formatCode>General</c:formatCode>
                <c:ptCount val="3"/>
                <c:pt idx="0">
                  <c:v>1969</c:v>
                </c:pt>
                <c:pt idx="1">
                  <c:v>1986</c:v>
                </c:pt>
                <c:pt idx="2">
                  <c:v>2019</c:v>
                </c:pt>
              </c:numCache>
            </c:numRef>
          </c:cat>
          <c:val>
            <c:numRef>
              <c:f>Tegevusalad!$E$3:$E$5</c:f>
              <c:numCache>
                <c:formatCode>General</c:formatCode>
                <c:ptCount val="3"/>
                <c:pt idx="2" formatCode="_-* #\ ##0_-;\-* #\ ##0_-;_-* &quot;-&quot;??_-;_-@_-">
                  <c:v>1167</c:v>
                </c:pt>
              </c:numCache>
            </c:numRef>
          </c:val>
          <c:extLst>
            <c:ext xmlns:c16="http://schemas.microsoft.com/office/drawing/2014/chart" uri="{C3380CC4-5D6E-409C-BE32-E72D297353CC}">
              <c16:uniqueId val="{00000000-D69C-4975-8F86-83F790A528F1}"/>
            </c:ext>
          </c:extLst>
        </c:ser>
        <c:ser>
          <c:idx val="2"/>
          <c:order val="1"/>
          <c:tx>
            <c:strRef>
              <c:f>Tegevusalad!$D$2</c:f>
              <c:strCache>
                <c:ptCount val="1"/>
                <c:pt idx="0">
                  <c:v>Muu (nt kalapüük)</c:v>
                </c:pt>
              </c:strCache>
            </c:strRef>
          </c:tx>
          <c:spPr>
            <a:solidFill>
              <a:srgbClr val="12239E"/>
            </a:solidFill>
            <a:ln>
              <a:noFill/>
            </a:ln>
            <a:effectLst/>
          </c:spPr>
          <c:invertIfNegative val="0"/>
          <c:dLbls>
            <c:dLbl>
              <c:idx val="0"/>
              <c:layout>
                <c:manualLayout>
                  <c:x val="-7.3695883248062144E-2"/>
                  <c:y val="-3.9841637334437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1E-4BF9-A925-79FD390EEE7B}"/>
                </c:ext>
              </c:extLst>
            </c:dLbl>
            <c:dLbl>
              <c:idx val="1"/>
              <c:layout>
                <c:manualLayout>
                  <c:x val="-7.5140900566651653E-2"/>
                  <c:y val="-3.6776896001019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1E-4BF9-A925-79FD390EEE7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Tegevusalad!$A$3:$A$5</c:f>
              <c:numCache>
                <c:formatCode>General</c:formatCode>
                <c:ptCount val="3"/>
                <c:pt idx="0">
                  <c:v>1969</c:v>
                </c:pt>
                <c:pt idx="1">
                  <c:v>1986</c:v>
                </c:pt>
                <c:pt idx="2">
                  <c:v>2019</c:v>
                </c:pt>
              </c:numCache>
            </c:numRef>
          </c:cat>
          <c:val>
            <c:numRef>
              <c:f>Tegevusalad!$D$3:$D$5</c:f>
              <c:numCache>
                <c:formatCode>_-* #\ ##0_-;\-* #\ ##0_-;_-* "-"??_-;_-@_-</c:formatCode>
                <c:ptCount val="3"/>
                <c:pt idx="0">
                  <c:v>194</c:v>
                </c:pt>
                <c:pt idx="1">
                  <c:v>440</c:v>
                </c:pt>
              </c:numCache>
            </c:numRef>
          </c:val>
          <c:extLst>
            <c:ext xmlns:c16="http://schemas.microsoft.com/office/drawing/2014/chart" uri="{C3380CC4-5D6E-409C-BE32-E72D297353CC}">
              <c16:uniqueId val="{00000001-D69C-4975-8F86-83F790A528F1}"/>
            </c:ext>
          </c:extLst>
        </c:ser>
        <c:ser>
          <c:idx val="1"/>
          <c:order val="2"/>
          <c:tx>
            <c:strRef>
              <c:f>Tegevusalad!$C$2</c:f>
              <c:strCache>
                <c:ptCount val="1"/>
                <c:pt idx="0">
                  <c:v>Sovhoosid</c:v>
                </c:pt>
              </c:strCache>
            </c:strRef>
          </c:tx>
          <c:spPr>
            <a:solidFill>
              <a:srgbClr val="E66C37"/>
            </a:solidFill>
            <a:ln>
              <a:noFill/>
            </a:ln>
            <a:effectLst/>
          </c:spPr>
          <c:invertIfNegative val="0"/>
          <c:dLbls>
            <c:dLbl>
              <c:idx val="0"/>
              <c:layout>
                <c:manualLayout>
                  <c:x val="-1.4450173185894801E-3"/>
                  <c:y val="-1.53237066670913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1E-4BF9-A925-79FD390EEE7B}"/>
                </c:ext>
              </c:extLst>
            </c:dLbl>
            <c:dLbl>
              <c:idx val="1"/>
              <c:layout>
                <c:manualLayout>
                  <c:x val="-5.0575606150631419E-3"/>
                  <c:y val="-9.1942240002548317E-3"/>
                </c:manualLayout>
              </c:layout>
              <c:showLegendKey val="0"/>
              <c:showVal val="1"/>
              <c:showCatName val="0"/>
              <c:showSerName val="0"/>
              <c:showPercent val="0"/>
              <c:showBubbleSize val="0"/>
              <c:extLst>
                <c:ext xmlns:c15="http://schemas.microsoft.com/office/drawing/2012/chart" uri="{CE6537A1-D6FC-4f65-9D91-7224C49458BB}">
                  <c15:layout>
                    <c:manualLayout>
                      <c:w val="6.3161706995545019E-2"/>
                      <c:h val="6.1570653388373191E-2"/>
                    </c:manualLayout>
                  </c15:layout>
                </c:ext>
                <c:ext xmlns:c16="http://schemas.microsoft.com/office/drawing/2014/chart" uri="{C3380CC4-5D6E-409C-BE32-E72D297353CC}">
                  <c16:uniqueId val="{00000001-911E-4BF9-A925-79FD390EEE7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Tegevusalad!$A$3:$A$5</c:f>
              <c:numCache>
                <c:formatCode>General</c:formatCode>
                <c:ptCount val="3"/>
                <c:pt idx="0">
                  <c:v>1969</c:v>
                </c:pt>
                <c:pt idx="1">
                  <c:v>1986</c:v>
                </c:pt>
                <c:pt idx="2">
                  <c:v>2019</c:v>
                </c:pt>
              </c:numCache>
            </c:numRef>
          </c:cat>
          <c:val>
            <c:numRef>
              <c:f>Tegevusalad!$C$3:$C$5</c:f>
              <c:numCache>
                <c:formatCode>_-* #\ ##0_-;\-* #\ ##0_-;_-* "-"??_-;_-@_-</c:formatCode>
                <c:ptCount val="3"/>
                <c:pt idx="0">
                  <c:v>2780</c:v>
                </c:pt>
                <c:pt idx="1">
                  <c:v>3822</c:v>
                </c:pt>
              </c:numCache>
            </c:numRef>
          </c:val>
          <c:extLst>
            <c:ext xmlns:c16="http://schemas.microsoft.com/office/drawing/2014/chart" uri="{C3380CC4-5D6E-409C-BE32-E72D297353CC}">
              <c16:uniqueId val="{00000002-D69C-4975-8F86-83F790A528F1}"/>
            </c:ext>
          </c:extLst>
        </c:ser>
        <c:ser>
          <c:idx val="0"/>
          <c:order val="3"/>
          <c:tx>
            <c:strRef>
              <c:f>Tegevusalad!$B$2</c:f>
              <c:strCache>
                <c:ptCount val="1"/>
                <c:pt idx="0">
                  <c:v>Kolhoosid</c:v>
                </c:pt>
              </c:strCache>
            </c:strRef>
          </c:tx>
          <c:spPr>
            <a:solidFill>
              <a:srgbClr val="118DFF"/>
            </a:solidFill>
            <a:ln>
              <a:noFill/>
            </a:ln>
            <a:effectLst/>
          </c:spPr>
          <c:invertIfNegative val="0"/>
          <c:dLbls>
            <c:dLbl>
              <c:idx val="0"/>
              <c:layout>
                <c:manualLayout>
                  <c:x val="-1.4450173185895068E-3"/>
                  <c:y val="6.12948266683655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1E-4BF9-A925-79FD390EEE7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Tegevusalad!$A$3:$A$5</c:f>
              <c:numCache>
                <c:formatCode>General</c:formatCode>
                <c:ptCount val="3"/>
                <c:pt idx="0">
                  <c:v>1969</c:v>
                </c:pt>
                <c:pt idx="1">
                  <c:v>1986</c:v>
                </c:pt>
                <c:pt idx="2">
                  <c:v>2019</c:v>
                </c:pt>
              </c:numCache>
            </c:numRef>
          </c:cat>
          <c:val>
            <c:numRef>
              <c:f>Tegevusalad!$B$3:$B$5</c:f>
              <c:numCache>
                <c:formatCode>_-* #\ ##0_-;\-* #\ ##0_-;_-* "-"??_-;_-@_-</c:formatCode>
                <c:ptCount val="3"/>
                <c:pt idx="0">
                  <c:v>6927</c:v>
                </c:pt>
                <c:pt idx="1">
                  <c:v>6018</c:v>
                </c:pt>
              </c:numCache>
            </c:numRef>
          </c:val>
          <c:extLst>
            <c:ext xmlns:c16="http://schemas.microsoft.com/office/drawing/2014/chart" uri="{C3380CC4-5D6E-409C-BE32-E72D297353CC}">
              <c16:uniqueId val="{00000003-D69C-4975-8F86-83F790A528F1}"/>
            </c:ext>
          </c:extLst>
        </c:ser>
        <c:dLbls>
          <c:showLegendKey val="0"/>
          <c:showVal val="1"/>
          <c:showCatName val="0"/>
          <c:showSerName val="0"/>
          <c:showPercent val="0"/>
          <c:showBubbleSize val="0"/>
        </c:dLbls>
        <c:gapWidth val="219"/>
        <c:overlap val="100"/>
        <c:axId val="580425384"/>
        <c:axId val="580426368"/>
      </c:barChart>
      <c:catAx>
        <c:axId val="58042538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t-EE" sz="1400"/>
                  <a:t>Aasta</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580426368"/>
        <c:crosses val="autoZero"/>
        <c:auto val="1"/>
        <c:lblAlgn val="ctr"/>
        <c:lblOffset val="100"/>
        <c:noMultiLvlLbl val="0"/>
      </c:catAx>
      <c:valAx>
        <c:axId val="580426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t-EE" sz="1400"/>
                  <a:t>Töökohtade arv</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580425384"/>
        <c:crosses val="autoZero"/>
        <c:crossBetween val="between"/>
      </c:valAx>
      <c:spPr>
        <a:noFill/>
        <a:ln>
          <a:noFill/>
        </a:ln>
        <a:effectLst/>
      </c:spPr>
    </c:plotArea>
    <c:legend>
      <c:legendPos val="r"/>
      <c:layout>
        <c:manualLayout>
          <c:xMode val="edge"/>
          <c:yMode val="edge"/>
          <c:x val="0.79257971091006285"/>
          <c:y val="0.19469408813809966"/>
          <c:w val="0.20164021981557939"/>
          <c:h val="0.6680062240794072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600">
          <a:solidFill>
            <a:schemeClr val="tx1"/>
          </a:solidFill>
        </a:defRPr>
      </a:pPr>
      <a:endParaRPr lang="et-E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22355986784945"/>
          <c:y val="4.3653507789682078E-2"/>
          <c:w val="0.8644252887792564"/>
          <c:h val="0.75770575809313534"/>
        </c:manualLayout>
      </c:layout>
      <c:barChart>
        <c:barDir val="col"/>
        <c:grouping val="clustered"/>
        <c:varyColors val="0"/>
        <c:ser>
          <c:idx val="0"/>
          <c:order val="0"/>
          <c:tx>
            <c:strRef>
              <c:f>ENE!$B$22</c:f>
              <c:strCache>
                <c:ptCount val="1"/>
                <c:pt idx="0">
                  <c:v>1989 a.</c:v>
                </c:pt>
              </c:strCache>
            </c:strRef>
          </c:tx>
          <c:spPr>
            <a:solidFill>
              <a:srgbClr val="118DFF"/>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ENE!$A$23:$A$25</c:f>
              <c:strCache>
                <c:ptCount val="3"/>
                <c:pt idx="0">
                  <c:v>Jõgeva linn</c:v>
                </c:pt>
                <c:pt idx="1">
                  <c:v>Põltsamaa linn</c:v>
                </c:pt>
                <c:pt idx="2">
                  <c:v>Mustvee linn</c:v>
                </c:pt>
              </c:strCache>
            </c:strRef>
          </c:cat>
          <c:val>
            <c:numRef>
              <c:f>ENE!$B$23:$B$25</c:f>
              <c:numCache>
                <c:formatCode>General</c:formatCode>
                <c:ptCount val="3"/>
                <c:pt idx="0">
                  <c:v>3972</c:v>
                </c:pt>
                <c:pt idx="1">
                  <c:v>2887</c:v>
                </c:pt>
                <c:pt idx="2">
                  <c:v>1188</c:v>
                </c:pt>
              </c:numCache>
            </c:numRef>
          </c:val>
          <c:extLst>
            <c:ext xmlns:c16="http://schemas.microsoft.com/office/drawing/2014/chart" uri="{C3380CC4-5D6E-409C-BE32-E72D297353CC}">
              <c16:uniqueId val="{00000000-B218-41F7-9E46-4C682BC158A8}"/>
            </c:ext>
          </c:extLst>
        </c:ser>
        <c:ser>
          <c:idx val="1"/>
          <c:order val="1"/>
          <c:tx>
            <c:strRef>
              <c:f>ENE!$C$22</c:f>
              <c:strCache>
                <c:ptCount val="1"/>
                <c:pt idx="0">
                  <c:v>2000 a.</c:v>
                </c:pt>
              </c:strCache>
            </c:strRef>
          </c:tx>
          <c:spPr>
            <a:solidFill>
              <a:srgbClr val="E66C37"/>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ENE!$A$23:$A$25</c:f>
              <c:strCache>
                <c:ptCount val="3"/>
                <c:pt idx="0">
                  <c:v>Jõgeva linn</c:v>
                </c:pt>
                <c:pt idx="1">
                  <c:v>Põltsamaa linn</c:v>
                </c:pt>
                <c:pt idx="2">
                  <c:v>Mustvee linn</c:v>
                </c:pt>
              </c:strCache>
            </c:strRef>
          </c:cat>
          <c:val>
            <c:numRef>
              <c:f>ENE!$C$23:$C$25</c:f>
              <c:numCache>
                <c:formatCode>General</c:formatCode>
                <c:ptCount val="3"/>
                <c:pt idx="0">
                  <c:v>2548</c:v>
                </c:pt>
                <c:pt idx="1">
                  <c:v>1868</c:v>
                </c:pt>
                <c:pt idx="2">
                  <c:v>486</c:v>
                </c:pt>
              </c:numCache>
            </c:numRef>
          </c:val>
          <c:extLst>
            <c:ext xmlns:c16="http://schemas.microsoft.com/office/drawing/2014/chart" uri="{C3380CC4-5D6E-409C-BE32-E72D297353CC}">
              <c16:uniqueId val="{00000001-B218-41F7-9E46-4C682BC158A8}"/>
            </c:ext>
          </c:extLst>
        </c:ser>
        <c:dLbls>
          <c:dLblPos val="outEnd"/>
          <c:showLegendKey val="0"/>
          <c:showVal val="1"/>
          <c:showCatName val="0"/>
          <c:showSerName val="0"/>
          <c:showPercent val="0"/>
          <c:showBubbleSize val="0"/>
        </c:dLbls>
        <c:gapWidth val="219"/>
        <c:overlap val="-27"/>
        <c:axId val="626200744"/>
        <c:axId val="626197792"/>
      </c:barChart>
      <c:catAx>
        <c:axId val="6262007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crossAx val="626197792"/>
        <c:crosses val="autoZero"/>
        <c:auto val="1"/>
        <c:lblAlgn val="ctr"/>
        <c:lblOffset val="400"/>
        <c:noMultiLvlLbl val="0"/>
      </c:catAx>
      <c:valAx>
        <c:axId val="626197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Töökohtade </a:t>
                </a:r>
                <a:r>
                  <a:rPr lang="et-EE" sz="1400"/>
                  <a:t>arv</a:t>
                </a:r>
              </a:p>
            </c:rich>
          </c:tx>
          <c:layout>
            <c:manualLayout>
              <c:xMode val="edge"/>
              <c:yMode val="edge"/>
              <c:x val="1.4118823132704923E-2"/>
              <c:y val="0.2841400666829004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t-EE"/>
          </a:p>
        </c:txPr>
        <c:crossAx val="626200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1"/>
          </a:solidFill>
        </a:defRPr>
      </a:pPr>
      <a:endParaRPr lang="et-E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D1714-86FB-40E1-B215-8EB017AD5CC0}" type="doc">
      <dgm:prSet loTypeId="urn:microsoft.com/office/officeart/2005/8/layout/pyramid2" loCatId="pyramid" qsTypeId="urn:microsoft.com/office/officeart/2005/8/quickstyle/simple1" qsCatId="simple" csTypeId="urn:microsoft.com/office/officeart/2005/8/colors/accent1_2" csCatId="accent1" phldr="1"/>
      <dgm:spPr/>
    </dgm:pt>
    <dgm:pt modelId="{FD41C612-BEF7-4E88-9B06-737FC57A2EDB}">
      <dgm:prSet phldrT="[Tekst]" custT="1"/>
      <dgm:spPr>
        <a:ln w="19050">
          <a:solidFill>
            <a:srgbClr val="010163"/>
          </a:solidFill>
        </a:ln>
      </dgm:spPr>
      <dgm:t>
        <a:bodyPr/>
        <a:lstStyle/>
        <a:p>
          <a:pPr>
            <a:spcAft>
              <a:spcPts val="0"/>
            </a:spcAft>
          </a:pPr>
          <a:r>
            <a:rPr lang="et-EE" sz="2800"/>
            <a:t>Arukad kogukonnad</a:t>
          </a:r>
        </a:p>
      </dgm:t>
    </dgm:pt>
    <dgm:pt modelId="{D6EDCBC1-00E8-4674-A3EC-8CF6ED968E3D}" type="parTrans" cxnId="{2B109714-76CC-4C6F-AC45-6F690B59615A}">
      <dgm:prSet/>
      <dgm:spPr/>
      <dgm:t>
        <a:bodyPr/>
        <a:lstStyle/>
        <a:p>
          <a:endParaRPr lang="et-EE"/>
        </a:p>
      </dgm:t>
    </dgm:pt>
    <dgm:pt modelId="{C239112B-CCD0-426F-929C-3FFC5577F32A}" type="sibTrans" cxnId="{2B109714-76CC-4C6F-AC45-6F690B59615A}">
      <dgm:prSet/>
      <dgm:spPr/>
      <dgm:t>
        <a:bodyPr/>
        <a:lstStyle/>
        <a:p>
          <a:endParaRPr lang="et-EE"/>
        </a:p>
      </dgm:t>
    </dgm:pt>
    <dgm:pt modelId="{56FBBB08-A9B6-41ED-99D0-9700513B2886}">
      <dgm:prSet phldrT="[Tekst]" custT="1"/>
      <dgm:spPr>
        <a:ln w="19050">
          <a:solidFill>
            <a:srgbClr val="010163"/>
          </a:solidFill>
        </a:ln>
      </dgm:spPr>
      <dgm:t>
        <a:bodyPr/>
        <a:lstStyle/>
        <a:p>
          <a:pPr>
            <a:spcAft>
              <a:spcPts val="0"/>
            </a:spcAft>
          </a:pPr>
          <a:r>
            <a:rPr lang="et-EE" sz="2800"/>
            <a:t>Aktiivsed kogukonnad</a:t>
          </a:r>
          <a:r>
            <a:rPr lang="en-US" sz="2800"/>
            <a:t> </a:t>
          </a:r>
        </a:p>
        <a:p>
          <a:pPr>
            <a:spcAft>
              <a:spcPts val="0"/>
            </a:spcAft>
          </a:pPr>
          <a:r>
            <a:rPr lang="en-US" sz="2800"/>
            <a:t>(91 </a:t>
          </a:r>
          <a:r>
            <a:rPr lang="en-US" sz="2800" err="1"/>
            <a:t>asustusüksust</a:t>
          </a:r>
          <a:r>
            <a:rPr lang="en-US" sz="2800"/>
            <a:t>)</a:t>
          </a:r>
          <a:endParaRPr lang="et-EE" sz="2800"/>
        </a:p>
      </dgm:t>
    </dgm:pt>
    <dgm:pt modelId="{3EDA3747-41AE-4B73-AA20-2F26C764C29B}" type="parTrans" cxnId="{023EC6B4-303A-42F2-A02C-CC407639E4A6}">
      <dgm:prSet/>
      <dgm:spPr/>
      <dgm:t>
        <a:bodyPr/>
        <a:lstStyle/>
        <a:p>
          <a:endParaRPr lang="et-EE"/>
        </a:p>
      </dgm:t>
    </dgm:pt>
    <dgm:pt modelId="{4A3C8949-29AF-4FDA-9CEB-222B5D221AE7}" type="sibTrans" cxnId="{023EC6B4-303A-42F2-A02C-CC407639E4A6}">
      <dgm:prSet/>
      <dgm:spPr/>
      <dgm:t>
        <a:bodyPr/>
        <a:lstStyle/>
        <a:p>
          <a:endParaRPr lang="et-EE"/>
        </a:p>
      </dgm:t>
    </dgm:pt>
    <dgm:pt modelId="{BD5C0442-EEE3-4C48-94F2-EF03E079063A}">
      <dgm:prSet phldrT="[Tekst]" custT="1"/>
      <dgm:spPr>
        <a:ln w="19050">
          <a:solidFill>
            <a:srgbClr val="010163"/>
          </a:solidFill>
        </a:ln>
      </dgm:spPr>
      <dgm:t>
        <a:bodyPr/>
        <a:lstStyle/>
        <a:p>
          <a:pPr>
            <a:spcAft>
              <a:spcPts val="0"/>
            </a:spcAft>
          </a:pPr>
          <a:r>
            <a:rPr lang="et-EE" sz="2800"/>
            <a:t>Passiivsed kogukonnad</a:t>
          </a:r>
          <a:r>
            <a:rPr lang="en-US" sz="2800"/>
            <a:t> </a:t>
          </a:r>
        </a:p>
        <a:p>
          <a:pPr>
            <a:spcAft>
              <a:spcPts val="0"/>
            </a:spcAft>
          </a:pPr>
          <a:r>
            <a:rPr lang="en-US" sz="2800"/>
            <a:t>(122 </a:t>
          </a:r>
          <a:r>
            <a:rPr lang="en-US" sz="2800" err="1"/>
            <a:t>asustusüksust</a:t>
          </a:r>
          <a:r>
            <a:rPr lang="en-US" sz="2800"/>
            <a:t>)</a:t>
          </a:r>
          <a:endParaRPr lang="et-EE" sz="2800"/>
        </a:p>
      </dgm:t>
    </dgm:pt>
    <dgm:pt modelId="{BABDDEBF-CD79-4B69-BC0D-6C0B4A3E7BC5}" type="parTrans" cxnId="{30DCC501-AFDB-4513-BD21-5FFF46B519FB}">
      <dgm:prSet/>
      <dgm:spPr/>
      <dgm:t>
        <a:bodyPr/>
        <a:lstStyle/>
        <a:p>
          <a:endParaRPr lang="et-EE"/>
        </a:p>
      </dgm:t>
    </dgm:pt>
    <dgm:pt modelId="{DB19DC01-C080-460F-9034-AE8DA4251B06}" type="sibTrans" cxnId="{30DCC501-AFDB-4513-BD21-5FFF46B519FB}">
      <dgm:prSet/>
      <dgm:spPr/>
      <dgm:t>
        <a:bodyPr/>
        <a:lstStyle/>
        <a:p>
          <a:endParaRPr lang="et-EE"/>
        </a:p>
      </dgm:t>
    </dgm:pt>
    <dgm:pt modelId="{E3A16701-998A-4B15-90A3-ED7CD89FC934}" type="pres">
      <dgm:prSet presAssocID="{224D1714-86FB-40E1-B215-8EB017AD5CC0}" presName="compositeShape" presStyleCnt="0">
        <dgm:presLayoutVars>
          <dgm:dir/>
          <dgm:resizeHandles/>
        </dgm:presLayoutVars>
      </dgm:prSet>
      <dgm:spPr/>
    </dgm:pt>
    <dgm:pt modelId="{CB5D0953-E0D4-4F5F-97B8-D3785CFB7FB8}" type="pres">
      <dgm:prSet presAssocID="{224D1714-86FB-40E1-B215-8EB017AD5CC0}" presName="pyramid" presStyleLbl="node1" presStyleIdx="0" presStyleCnt="1" custScaleX="169874"/>
      <dgm:spPr>
        <a:solidFill>
          <a:srgbClr val="E0E3EC"/>
        </a:solidFill>
      </dgm:spPr>
    </dgm:pt>
    <dgm:pt modelId="{6675AC05-14DF-4911-AEA3-0574F88B2698}" type="pres">
      <dgm:prSet presAssocID="{224D1714-86FB-40E1-B215-8EB017AD5CC0}" presName="theList" presStyleCnt="0"/>
      <dgm:spPr/>
    </dgm:pt>
    <dgm:pt modelId="{8FF7B203-DA55-44F6-8E02-90D075BF2596}" type="pres">
      <dgm:prSet presAssocID="{FD41C612-BEF7-4E88-9B06-737FC57A2EDB}" presName="aNode" presStyleLbl="fgAcc1" presStyleIdx="0" presStyleCnt="3" custScaleX="68331" custScaleY="25298" custLinFactY="10174" custLinFactNeighborX="-49025" custLinFactNeighborY="100000">
        <dgm:presLayoutVars>
          <dgm:bulletEnabled val="1"/>
        </dgm:presLayoutVars>
      </dgm:prSet>
      <dgm:spPr/>
    </dgm:pt>
    <dgm:pt modelId="{34419DF1-9305-4F46-93A5-5E74CDD1B60D}" type="pres">
      <dgm:prSet presAssocID="{FD41C612-BEF7-4E88-9B06-737FC57A2EDB}" presName="aSpace" presStyleCnt="0"/>
      <dgm:spPr/>
    </dgm:pt>
    <dgm:pt modelId="{6E5CD5D0-1357-4D81-9F59-AF10D36285C6}" type="pres">
      <dgm:prSet presAssocID="{56FBBB08-A9B6-41ED-99D0-9700513B2886}" presName="aNode" presStyleLbl="fgAcc1" presStyleIdx="1" presStyleCnt="3" custScaleX="121462" custScaleY="25298" custLinFactY="10650" custLinFactNeighborX="-48691" custLinFactNeighborY="100000">
        <dgm:presLayoutVars>
          <dgm:bulletEnabled val="1"/>
        </dgm:presLayoutVars>
      </dgm:prSet>
      <dgm:spPr/>
    </dgm:pt>
    <dgm:pt modelId="{E4389252-6D45-4C7B-A92A-522ED8CD9622}" type="pres">
      <dgm:prSet presAssocID="{56FBBB08-A9B6-41ED-99D0-9700513B2886}" presName="aSpace" presStyleCnt="0"/>
      <dgm:spPr/>
    </dgm:pt>
    <dgm:pt modelId="{5567CCDD-DD87-49BB-8814-8FDDACC76768}" type="pres">
      <dgm:prSet presAssocID="{BD5C0442-EEE3-4C48-94F2-EF03E079063A}" presName="aNode" presStyleLbl="fgAcc1" presStyleIdx="2" presStyleCnt="3" custScaleX="171969" custScaleY="24830" custLinFactY="11093" custLinFactNeighborX="-50033" custLinFactNeighborY="100000">
        <dgm:presLayoutVars>
          <dgm:bulletEnabled val="1"/>
        </dgm:presLayoutVars>
      </dgm:prSet>
      <dgm:spPr/>
    </dgm:pt>
    <dgm:pt modelId="{71AD42DF-B589-49E0-BCC5-2D525950E2B0}" type="pres">
      <dgm:prSet presAssocID="{BD5C0442-EEE3-4C48-94F2-EF03E079063A}" presName="aSpace" presStyleCnt="0"/>
      <dgm:spPr/>
    </dgm:pt>
  </dgm:ptLst>
  <dgm:cxnLst>
    <dgm:cxn modelId="{30DCC501-AFDB-4513-BD21-5FFF46B519FB}" srcId="{224D1714-86FB-40E1-B215-8EB017AD5CC0}" destId="{BD5C0442-EEE3-4C48-94F2-EF03E079063A}" srcOrd="2" destOrd="0" parTransId="{BABDDEBF-CD79-4B69-BC0D-6C0B4A3E7BC5}" sibTransId="{DB19DC01-C080-460F-9034-AE8DA4251B06}"/>
    <dgm:cxn modelId="{91529A0E-AD41-40F3-A4AB-B4DB6527E353}" type="presOf" srcId="{224D1714-86FB-40E1-B215-8EB017AD5CC0}" destId="{E3A16701-998A-4B15-90A3-ED7CD89FC934}" srcOrd="0" destOrd="0" presId="urn:microsoft.com/office/officeart/2005/8/layout/pyramid2"/>
    <dgm:cxn modelId="{2B109714-76CC-4C6F-AC45-6F690B59615A}" srcId="{224D1714-86FB-40E1-B215-8EB017AD5CC0}" destId="{FD41C612-BEF7-4E88-9B06-737FC57A2EDB}" srcOrd="0" destOrd="0" parTransId="{D6EDCBC1-00E8-4674-A3EC-8CF6ED968E3D}" sibTransId="{C239112B-CCD0-426F-929C-3FFC5577F32A}"/>
    <dgm:cxn modelId="{5047E553-B9FA-41D8-9F4A-9ACDC7A6EC50}" type="presOf" srcId="{BD5C0442-EEE3-4C48-94F2-EF03E079063A}" destId="{5567CCDD-DD87-49BB-8814-8FDDACC76768}" srcOrd="0" destOrd="0" presId="urn:microsoft.com/office/officeart/2005/8/layout/pyramid2"/>
    <dgm:cxn modelId="{E1FA6658-303A-4E8B-857E-8965DD857310}" type="presOf" srcId="{FD41C612-BEF7-4E88-9B06-737FC57A2EDB}" destId="{8FF7B203-DA55-44F6-8E02-90D075BF2596}" srcOrd="0" destOrd="0" presId="urn:microsoft.com/office/officeart/2005/8/layout/pyramid2"/>
    <dgm:cxn modelId="{023EC6B4-303A-42F2-A02C-CC407639E4A6}" srcId="{224D1714-86FB-40E1-B215-8EB017AD5CC0}" destId="{56FBBB08-A9B6-41ED-99D0-9700513B2886}" srcOrd="1" destOrd="0" parTransId="{3EDA3747-41AE-4B73-AA20-2F26C764C29B}" sibTransId="{4A3C8949-29AF-4FDA-9CEB-222B5D221AE7}"/>
    <dgm:cxn modelId="{CB69A1F0-6DD6-4F71-9DD4-BB8B0873D206}" type="presOf" srcId="{56FBBB08-A9B6-41ED-99D0-9700513B2886}" destId="{6E5CD5D0-1357-4D81-9F59-AF10D36285C6}" srcOrd="0" destOrd="0" presId="urn:microsoft.com/office/officeart/2005/8/layout/pyramid2"/>
    <dgm:cxn modelId="{934E3502-2C2A-464B-95E6-8A9DA662EC1E}" type="presParOf" srcId="{E3A16701-998A-4B15-90A3-ED7CD89FC934}" destId="{CB5D0953-E0D4-4F5F-97B8-D3785CFB7FB8}" srcOrd="0" destOrd="0" presId="urn:microsoft.com/office/officeart/2005/8/layout/pyramid2"/>
    <dgm:cxn modelId="{3750C260-5556-4476-92E2-6CA80FF314D7}" type="presParOf" srcId="{E3A16701-998A-4B15-90A3-ED7CD89FC934}" destId="{6675AC05-14DF-4911-AEA3-0574F88B2698}" srcOrd="1" destOrd="0" presId="urn:microsoft.com/office/officeart/2005/8/layout/pyramid2"/>
    <dgm:cxn modelId="{810D2FF5-0BF9-444C-B83F-C81D08DAE9AA}" type="presParOf" srcId="{6675AC05-14DF-4911-AEA3-0574F88B2698}" destId="{8FF7B203-DA55-44F6-8E02-90D075BF2596}" srcOrd="0" destOrd="0" presId="urn:microsoft.com/office/officeart/2005/8/layout/pyramid2"/>
    <dgm:cxn modelId="{CB61663E-3E22-4523-ABD2-15E81DF9F25D}" type="presParOf" srcId="{6675AC05-14DF-4911-AEA3-0574F88B2698}" destId="{34419DF1-9305-4F46-93A5-5E74CDD1B60D}" srcOrd="1" destOrd="0" presId="urn:microsoft.com/office/officeart/2005/8/layout/pyramid2"/>
    <dgm:cxn modelId="{215E6BB3-BF1C-4DD3-8630-E1E1CD3BF327}" type="presParOf" srcId="{6675AC05-14DF-4911-AEA3-0574F88B2698}" destId="{6E5CD5D0-1357-4D81-9F59-AF10D36285C6}" srcOrd="2" destOrd="0" presId="urn:microsoft.com/office/officeart/2005/8/layout/pyramid2"/>
    <dgm:cxn modelId="{8D02F214-28F7-45AC-A863-732F3EEAC489}" type="presParOf" srcId="{6675AC05-14DF-4911-AEA3-0574F88B2698}" destId="{E4389252-6D45-4C7B-A92A-522ED8CD9622}" srcOrd="3" destOrd="0" presId="urn:microsoft.com/office/officeart/2005/8/layout/pyramid2"/>
    <dgm:cxn modelId="{37CA945D-0CF2-4604-88DC-9311DCB3326E}" type="presParOf" srcId="{6675AC05-14DF-4911-AEA3-0574F88B2698}" destId="{5567CCDD-DD87-49BB-8814-8FDDACC76768}" srcOrd="4" destOrd="0" presId="urn:microsoft.com/office/officeart/2005/8/layout/pyramid2"/>
    <dgm:cxn modelId="{2EC66FEA-CAD5-4A11-A60B-93C52B9372A4}" type="presParOf" srcId="{6675AC05-14DF-4911-AEA3-0574F88B2698}" destId="{71AD42DF-B589-49E0-BCC5-2D525950E2B0}"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50738B-C883-49DF-A399-6367A592BD29}" type="doc">
      <dgm:prSet loTypeId="urn:microsoft.com/office/officeart/2005/8/layout/pyramid3" loCatId="pyramid" qsTypeId="urn:microsoft.com/office/officeart/2005/8/quickstyle/simple1" qsCatId="simple" csTypeId="urn:microsoft.com/office/officeart/2005/8/colors/accent1_2" csCatId="accent1" phldr="1"/>
      <dgm:spPr/>
    </dgm:pt>
    <dgm:pt modelId="{3C9584D4-5ED9-48D6-93EC-369DC2AA2A92}">
      <dgm:prSet phldrT="[Text]" custT="1"/>
      <dgm:spPr>
        <a:solidFill>
          <a:srgbClr val="E0E3EC"/>
        </a:solidFill>
      </dgm:spPr>
      <dgm:t>
        <a:bodyPr/>
        <a:lstStyle/>
        <a:p>
          <a:r>
            <a:rPr lang="en-US" sz="1500" u="sng" err="1"/>
            <a:t>Potentsiaal</a:t>
          </a:r>
          <a:r>
            <a:rPr lang="en-US" sz="1500"/>
            <a:t>: JKTK </a:t>
          </a:r>
          <a:r>
            <a:rPr lang="en-US" sz="1500" err="1"/>
            <a:t>teab</a:t>
          </a:r>
          <a:r>
            <a:rPr lang="en-US" sz="1500"/>
            <a:t> </a:t>
          </a:r>
          <a:r>
            <a:rPr lang="en-US" sz="1500" err="1"/>
            <a:t>kõiki</a:t>
          </a:r>
          <a:r>
            <a:rPr lang="en-US" sz="1500"/>
            <a:t> 122 </a:t>
          </a:r>
          <a:r>
            <a:rPr lang="en-US" sz="1500" err="1"/>
            <a:t>küla</a:t>
          </a:r>
          <a:r>
            <a:rPr lang="en-US" sz="1500"/>
            <a:t>, </a:t>
          </a:r>
          <a:r>
            <a:rPr lang="en-US" sz="1500" err="1"/>
            <a:t>kus</a:t>
          </a:r>
          <a:r>
            <a:rPr lang="en-US" sz="1500"/>
            <a:t> </a:t>
          </a:r>
          <a:r>
            <a:rPr lang="en-US" sz="1500" err="1"/>
            <a:t>ei</a:t>
          </a:r>
          <a:r>
            <a:rPr lang="en-US" sz="1500"/>
            <a:t> </a:t>
          </a:r>
          <a:r>
            <a:rPr lang="en-US" sz="1500" err="1"/>
            <a:t>toimu</a:t>
          </a:r>
          <a:r>
            <a:rPr lang="en-US" sz="1500"/>
            <a:t> </a:t>
          </a:r>
          <a:r>
            <a:rPr lang="en-US" sz="1500" err="1"/>
            <a:t>regulaarselt</a:t>
          </a:r>
          <a:r>
            <a:rPr lang="en-US" sz="1500"/>
            <a:t> </a:t>
          </a:r>
          <a:r>
            <a:rPr lang="en-US" sz="1500" err="1"/>
            <a:t>kogukonnategevusi</a:t>
          </a:r>
          <a:endParaRPr lang="et-EE" sz="1500"/>
        </a:p>
      </dgm:t>
    </dgm:pt>
    <dgm:pt modelId="{8AC370B1-1763-4769-8FE1-49EED3F26E64}" type="parTrans" cxnId="{A6AC5E0A-F06F-4864-A971-E7A5724EE08B}">
      <dgm:prSet/>
      <dgm:spPr/>
      <dgm:t>
        <a:bodyPr/>
        <a:lstStyle/>
        <a:p>
          <a:endParaRPr lang="et-EE" sz="1400"/>
        </a:p>
      </dgm:t>
    </dgm:pt>
    <dgm:pt modelId="{4924F92A-D130-4F73-9486-5812BE173B63}" type="sibTrans" cxnId="{A6AC5E0A-F06F-4864-A971-E7A5724EE08B}">
      <dgm:prSet/>
      <dgm:spPr/>
      <dgm:t>
        <a:bodyPr/>
        <a:lstStyle/>
        <a:p>
          <a:endParaRPr lang="et-EE" sz="1400"/>
        </a:p>
      </dgm:t>
    </dgm:pt>
    <dgm:pt modelId="{0BFFCC61-F0C6-40D7-8B57-FD4C1FF9A566}">
      <dgm:prSet phldrT="[Text]" custT="1"/>
      <dgm:spPr>
        <a:solidFill>
          <a:srgbClr val="E0E3EC"/>
        </a:solidFill>
      </dgm:spPr>
      <dgm:t>
        <a:bodyPr/>
        <a:lstStyle/>
        <a:p>
          <a:r>
            <a:rPr lang="en-US" sz="1500" u="sng" err="1"/>
            <a:t>Segmendi</a:t>
          </a:r>
          <a:r>
            <a:rPr lang="en-US" sz="1500" u="sng"/>
            <a:t> </a:t>
          </a:r>
          <a:r>
            <a:rPr lang="en-US" sz="1500" u="sng" err="1"/>
            <a:t>potentsiaal</a:t>
          </a:r>
          <a:r>
            <a:rPr lang="en-US" sz="1500"/>
            <a:t>: JKTK-l on </a:t>
          </a:r>
          <a:r>
            <a:rPr lang="en-US" sz="1500" err="1"/>
            <a:t>igast</a:t>
          </a:r>
          <a:r>
            <a:rPr lang="en-US" sz="1500"/>
            <a:t> </a:t>
          </a:r>
          <a:r>
            <a:rPr lang="en-US" sz="1500" err="1"/>
            <a:t>külast</a:t>
          </a:r>
          <a:r>
            <a:rPr lang="en-US" sz="1500"/>
            <a:t> 4-6 </a:t>
          </a:r>
          <a:r>
            <a:rPr lang="en-US" sz="1500" err="1"/>
            <a:t>aktiivsema</a:t>
          </a:r>
          <a:r>
            <a:rPr lang="en-US" sz="1500"/>
            <a:t> </a:t>
          </a:r>
          <a:r>
            <a:rPr lang="en-US" sz="1500" err="1"/>
            <a:t>pere</a:t>
          </a:r>
          <a:r>
            <a:rPr lang="en-US" sz="1500"/>
            <a:t> </a:t>
          </a:r>
          <a:r>
            <a:rPr lang="en-US" sz="1500" err="1"/>
            <a:t>kontaktid</a:t>
          </a:r>
          <a:endParaRPr lang="et-EE" sz="1500"/>
        </a:p>
      </dgm:t>
    </dgm:pt>
    <dgm:pt modelId="{DFD2477F-44ED-4A84-B689-3B00E33AB788}" type="parTrans" cxnId="{3CE70F9B-CB27-4214-9D0D-74DAB375B0F9}">
      <dgm:prSet/>
      <dgm:spPr/>
      <dgm:t>
        <a:bodyPr/>
        <a:lstStyle/>
        <a:p>
          <a:endParaRPr lang="et-EE" sz="1400"/>
        </a:p>
      </dgm:t>
    </dgm:pt>
    <dgm:pt modelId="{EC8FF01D-61D9-458F-88AD-7324996EA643}" type="sibTrans" cxnId="{3CE70F9B-CB27-4214-9D0D-74DAB375B0F9}">
      <dgm:prSet/>
      <dgm:spPr/>
      <dgm:t>
        <a:bodyPr/>
        <a:lstStyle/>
        <a:p>
          <a:endParaRPr lang="et-EE" sz="1400"/>
        </a:p>
      </dgm:t>
    </dgm:pt>
    <dgm:pt modelId="{32B5D3E9-4C68-4877-8D69-D0F404259E5A}">
      <dgm:prSet phldrT="[Text]" custT="1"/>
      <dgm:spPr>
        <a:solidFill>
          <a:srgbClr val="E0E3EC"/>
        </a:solidFill>
      </dgm:spPr>
      <dgm:t>
        <a:bodyPr/>
        <a:lstStyle/>
        <a:p>
          <a:r>
            <a:rPr lang="en-US" sz="1500" u="sng" err="1"/>
            <a:t>Inspiratsiooni</a:t>
          </a:r>
          <a:r>
            <a:rPr lang="en-US" sz="1500" u="sng"/>
            <a:t> ja </a:t>
          </a:r>
          <a:r>
            <a:rPr lang="en-US" sz="1500" u="sng" err="1"/>
            <a:t>eduelamuse</a:t>
          </a:r>
          <a:r>
            <a:rPr lang="en-US" sz="1500" u="sng"/>
            <a:t> </a:t>
          </a:r>
          <a:r>
            <a:rPr lang="en-US" sz="1500" u="sng" err="1"/>
            <a:t>teke</a:t>
          </a:r>
          <a:r>
            <a:rPr lang="en-US" sz="1500" u="sng"/>
            <a:t> </a:t>
          </a:r>
          <a:r>
            <a:rPr lang="en-US" sz="1500" err="1"/>
            <a:t>kogukondades</a:t>
          </a:r>
          <a:endParaRPr lang="et-EE" sz="1500"/>
        </a:p>
      </dgm:t>
    </dgm:pt>
    <dgm:pt modelId="{BD88DEE3-7499-4071-BB10-91BF88506139}" type="sibTrans" cxnId="{31F97C19-7445-44D5-884B-47435A0E02B2}">
      <dgm:prSet/>
      <dgm:spPr/>
      <dgm:t>
        <a:bodyPr/>
        <a:lstStyle/>
        <a:p>
          <a:endParaRPr lang="et-EE" sz="1400"/>
        </a:p>
      </dgm:t>
    </dgm:pt>
    <dgm:pt modelId="{E6DA8714-3E3B-4775-B555-3C74D1D83950}" type="parTrans" cxnId="{31F97C19-7445-44D5-884B-47435A0E02B2}">
      <dgm:prSet/>
      <dgm:spPr/>
      <dgm:t>
        <a:bodyPr/>
        <a:lstStyle/>
        <a:p>
          <a:endParaRPr lang="et-EE" sz="1400"/>
        </a:p>
      </dgm:t>
    </dgm:pt>
    <dgm:pt modelId="{B8BB58C8-A125-4463-91F0-2BD8D81FB220}">
      <dgm:prSet custT="1"/>
      <dgm:spPr>
        <a:solidFill>
          <a:srgbClr val="E0E3EC"/>
        </a:solidFill>
      </dgm:spPr>
      <dgm:t>
        <a:bodyPr/>
        <a:lstStyle/>
        <a:p>
          <a:pPr>
            <a:lnSpc>
              <a:spcPct val="100000"/>
            </a:lnSpc>
          </a:pPr>
          <a:r>
            <a:rPr lang="en-US" sz="1500" u="none"/>
            <a:t>      </a:t>
          </a:r>
          <a:r>
            <a:rPr lang="en-US" sz="1500" u="sng" err="1"/>
            <a:t>Kogukonnale</a:t>
          </a:r>
          <a:r>
            <a:rPr lang="en-US" sz="1500" u="sng"/>
            <a:t> </a:t>
          </a:r>
          <a:r>
            <a:rPr lang="en-US" sz="1500" u="sng" err="1"/>
            <a:t>kasulik</a:t>
          </a:r>
          <a:r>
            <a:rPr lang="en-US" sz="1500" u="sng"/>
            <a:t> </a:t>
          </a:r>
          <a:r>
            <a:rPr lang="en-US" sz="1500" u="sng" err="1"/>
            <a:t>meede</a:t>
          </a:r>
          <a:r>
            <a:rPr lang="en-US" sz="1500"/>
            <a:t>: </a:t>
          </a:r>
          <a:r>
            <a:rPr lang="en-US" sz="1500" err="1"/>
            <a:t>kogukonnatöö</a:t>
          </a:r>
          <a:r>
            <a:rPr lang="en-US" sz="1500"/>
            <a:t> </a:t>
          </a:r>
          <a:r>
            <a:rPr lang="en-US" sz="1500" err="1"/>
            <a:t>käivitub</a:t>
          </a:r>
          <a:endParaRPr lang="en-US" sz="1500"/>
        </a:p>
      </dgm:t>
    </dgm:pt>
    <dgm:pt modelId="{D9FD53CE-7FC8-4AC5-B8B7-F8786586F691}" type="parTrans" cxnId="{EED2BE41-75FE-4CC0-8860-B8734B54C657}">
      <dgm:prSet/>
      <dgm:spPr/>
      <dgm:t>
        <a:bodyPr/>
        <a:lstStyle/>
        <a:p>
          <a:endParaRPr lang="et-EE" sz="1400"/>
        </a:p>
      </dgm:t>
    </dgm:pt>
    <dgm:pt modelId="{347CD899-41C5-4421-BAF2-B527EB69D5D9}" type="sibTrans" cxnId="{EED2BE41-75FE-4CC0-8860-B8734B54C657}">
      <dgm:prSet/>
      <dgm:spPr/>
      <dgm:t>
        <a:bodyPr/>
        <a:lstStyle/>
        <a:p>
          <a:endParaRPr lang="et-EE" sz="1400"/>
        </a:p>
      </dgm:t>
    </dgm:pt>
    <dgm:pt modelId="{50D2F8A3-4674-414B-8D93-3A2E70AF144F}">
      <dgm:prSet custT="1"/>
      <dgm:spPr>
        <a:solidFill>
          <a:srgbClr val="E0E3EC"/>
        </a:solidFill>
      </dgm:spPr>
      <dgm:t>
        <a:bodyPr/>
        <a:lstStyle/>
        <a:p>
          <a:r>
            <a:rPr lang="en-US" sz="1500" u="sng" err="1"/>
            <a:t>Atraktiivne</a:t>
          </a:r>
          <a:r>
            <a:rPr lang="en-US" sz="1500" u="sng"/>
            <a:t> </a:t>
          </a:r>
          <a:r>
            <a:rPr lang="en-US" sz="1500" u="sng" err="1"/>
            <a:t>pakkumine</a:t>
          </a:r>
          <a:r>
            <a:rPr lang="en-US" sz="1500"/>
            <a:t>: </a:t>
          </a:r>
          <a:r>
            <a:rPr lang="en-US" sz="1500" err="1"/>
            <a:t>kutsuda</a:t>
          </a:r>
          <a:r>
            <a:rPr lang="en-US" sz="1500"/>
            <a:t> </a:t>
          </a:r>
          <a:r>
            <a:rPr lang="en-US" sz="1500" err="1"/>
            <a:t>külad</a:t>
          </a:r>
          <a:r>
            <a:rPr lang="en-US" sz="1500"/>
            <a:t> </a:t>
          </a:r>
          <a:r>
            <a:rPr lang="en-US" sz="1500" err="1"/>
            <a:t>lahendama</a:t>
          </a:r>
          <a:r>
            <a:rPr lang="en-US" sz="1500"/>
            <a:t> </a:t>
          </a:r>
          <a:r>
            <a:rPr lang="en-US" sz="1500" err="1"/>
            <a:t>oma</a:t>
          </a:r>
          <a:r>
            <a:rPr lang="en-US" sz="1500"/>
            <a:t> </a:t>
          </a:r>
          <a:r>
            <a:rPr lang="en-US" sz="1500" err="1"/>
            <a:t>kogukonna</a:t>
          </a:r>
          <a:r>
            <a:rPr lang="en-US" sz="1500"/>
            <a:t> </a:t>
          </a:r>
          <a:r>
            <a:rPr lang="en-US" sz="1500" err="1"/>
            <a:t>kitsaskohti</a:t>
          </a:r>
          <a:endParaRPr lang="et-EE" sz="1500"/>
        </a:p>
      </dgm:t>
    </dgm:pt>
    <dgm:pt modelId="{88690721-E25C-47AD-8602-4EA50356DBD1}" type="parTrans" cxnId="{2BE44DAF-0BC0-46FE-A6CB-38F4548D0489}">
      <dgm:prSet/>
      <dgm:spPr/>
      <dgm:t>
        <a:bodyPr/>
        <a:lstStyle/>
        <a:p>
          <a:endParaRPr lang="et-EE" sz="1400"/>
        </a:p>
      </dgm:t>
    </dgm:pt>
    <dgm:pt modelId="{E7F4C32E-9BBD-4C3F-A112-6EC642836C66}" type="sibTrans" cxnId="{2BE44DAF-0BC0-46FE-A6CB-38F4548D0489}">
      <dgm:prSet/>
      <dgm:spPr/>
      <dgm:t>
        <a:bodyPr/>
        <a:lstStyle/>
        <a:p>
          <a:endParaRPr lang="et-EE" sz="1400"/>
        </a:p>
      </dgm:t>
    </dgm:pt>
    <dgm:pt modelId="{B20C7B50-1B2C-4007-9200-A4BDA9E25B44}" type="pres">
      <dgm:prSet presAssocID="{4550738B-C883-49DF-A399-6367A592BD29}" presName="Name0" presStyleCnt="0">
        <dgm:presLayoutVars>
          <dgm:dir/>
          <dgm:animLvl val="lvl"/>
          <dgm:resizeHandles val="exact"/>
        </dgm:presLayoutVars>
      </dgm:prSet>
      <dgm:spPr/>
    </dgm:pt>
    <dgm:pt modelId="{D9FAAF2F-D9FE-4912-B91B-F28A257F11CB}" type="pres">
      <dgm:prSet presAssocID="{3C9584D4-5ED9-48D6-93EC-369DC2AA2A92}" presName="Name8" presStyleCnt="0"/>
      <dgm:spPr/>
    </dgm:pt>
    <dgm:pt modelId="{8FB845D8-2EA2-4D27-9E58-1C245EBBEE65}" type="pres">
      <dgm:prSet presAssocID="{3C9584D4-5ED9-48D6-93EC-369DC2AA2A92}" presName="level" presStyleLbl="node1" presStyleIdx="0" presStyleCnt="5" custScaleY="12072" custLinFactNeighborY="-3732">
        <dgm:presLayoutVars>
          <dgm:chMax val="1"/>
          <dgm:bulletEnabled val="1"/>
        </dgm:presLayoutVars>
      </dgm:prSet>
      <dgm:spPr/>
    </dgm:pt>
    <dgm:pt modelId="{6081CEF4-20BC-4046-94EC-A533752BD10D}" type="pres">
      <dgm:prSet presAssocID="{3C9584D4-5ED9-48D6-93EC-369DC2AA2A92}" presName="levelTx" presStyleLbl="revTx" presStyleIdx="0" presStyleCnt="0">
        <dgm:presLayoutVars>
          <dgm:chMax val="1"/>
          <dgm:bulletEnabled val="1"/>
        </dgm:presLayoutVars>
      </dgm:prSet>
      <dgm:spPr/>
    </dgm:pt>
    <dgm:pt modelId="{09917AFA-B55A-4318-A5E4-1397EE23C1BC}" type="pres">
      <dgm:prSet presAssocID="{0BFFCC61-F0C6-40D7-8B57-FD4C1FF9A566}" presName="Name8" presStyleCnt="0"/>
      <dgm:spPr/>
    </dgm:pt>
    <dgm:pt modelId="{F8FDBF4E-7DEE-49D5-925C-CC10459F16DC}" type="pres">
      <dgm:prSet presAssocID="{0BFFCC61-F0C6-40D7-8B57-FD4C1FF9A566}" presName="level" presStyleLbl="node1" presStyleIdx="1" presStyleCnt="5" custScaleX="102387" custScaleY="15418" custLinFactNeighborX="-18" custLinFactNeighborY="-4384">
        <dgm:presLayoutVars>
          <dgm:chMax val="1"/>
          <dgm:bulletEnabled val="1"/>
        </dgm:presLayoutVars>
      </dgm:prSet>
      <dgm:spPr/>
    </dgm:pt>
    <dgm:pt modelId="{29602388-557F-4783-9C61-2BA9F7B4F9ED}" type="pres">
      <dgm:prSet presAssocID="{0BFFCC61-F0C6-40D7-8B57-FD4C1FF9A566}" presName="levelTx" presStyleLbl="revTx" presStyleIdx="0" presStyleCnt="0">
        <dgm:presLayoutVars>
          <dgm:chMax val="1"/>
          <dgm:bulletEnabled val="1"/>
        </dgm:presLayoutVars>
      </dgm:prSet>
      <dgm:spPr/>
    </dgm:pt>
    <dgm:pt modelId="{B9A0B8CF-24DF-4353-8EC6-723F14020889}" type="pres">
      <dgm:prSet presAssocID="{50D2F8A3-4674-414B-8D93-3A2E70AF144F}" presName="Name8" presStyleCnt="0"/>
      <dgm:spPr/>
    </dgm:pt>
    <dgm:pt modelId="{7817B641-31CA-4B3C-A990-E1B6AE773983}" type="pres">
      <dgm:prSet presAssocID="{50D2F8A3-4674-414B-8D93-3A2E70AF144F}" presName="level" presStyleLbl="node1" presStyleIdx="2" presStyleCnt="5" custScaleX="106285" custScaleY="13285" custLinFactNeighborX="-498" custLinFactNeighborY="-7059">
        <dgm:presLayoutVars>
          <dgm:chMax val="1"/>
          <dgm:bulletEnabled val="1"/>
        </dgm:presLayoutVars>
      </dgm:prSet>
      <dgm:spPr/>
    </dgm:pt>
    <dgm:pt modelId="{10311F85-EDC9-4B82-969B-CE2F898BF55A}" type="pres">
      <dgm:prSet presAssocID="{50D2F8A3-4674-414B-8D93-3A2E70AF144F}" presName="levelTx" presStyleLbl="revTx" presStyleIdx="0" presStyleCnt="0">
        <dgm:presLayoutVars>
          <dgm:chMax val="1"/>
          <dgm:bulletEnabled val="1"/>
        </dgm:presLayoutVars>
      </dgm:prSet>
      <dgm:spPr/>
    </dgm:pt>
    <dgm:pt modelId="{D557DD81-ACD8-40E1-B92C-A2DBBEA7D165}" type="pres">
      <dgm:prSet presAssocID="{B8BB58C8-A125-4463-91F0-2BD8D81FB220}" presName="Name8" presStyleCnt="0"/>
      <dgm:spPr/>
    </dgm:pt>
    <dgm:pt modelId="{2B2DFF31-5F7E-476A-AF9F-E7D433FF39C2}" type="pres">
      <dgm:prSet presAssocID="{B8BB58C8-A125-4463-91F0-2BD8D81FB220}" presName="level" presStyleLbl="node1" presStyleIdx="3" presStyleCnt="5" custScaleX="115684" custScaleY="19079" custLinFactNeighborX="-125" custLinFactNeighborY="-8700">
        <dgm:presLayoutVars>
          <dgm:chMax val="1"/>
          <dgm:bulletEnabled val="1"/>
        </dgm:presLayoutVars>
      </dgm:prSet>
      <dgm:spPr/>
    </dgm:pt>
    <dgm:pt modelId="{AD87E907-9776-4B8E-BEA2-E00AC9A0FAE8}" type="pres">
      <dgm:prSet presAssocID="{B8BB58C8-A125-4463-91F0-2BD8D81FB220}" presName="levelTx" presStyleLbl="revTx" presStyleIdx="0" presStyleCnt="0">
        <dgm:presLayoutVars>
          <dgm:chMax val="1"/>
          <dgm:bulletEnabled val="1"/>
        </dgm:presLayoutVars>
      </dgm:prSet>
      <dgm:spPr/>
    </dgm:pt>
    <dgm:pt modelId="{3E29AEA3-EC0B-4209-89EA-E475A71B2AE8}" type="pres">
      <dgm:prSet presAssocID="{32B5D3E9-4C68-4877-8D69-D0F404259E5A}" presName="Name8" presStyleCnt="0"/>
      <dgm:spPr/>
    </dgm:pt>
    <dgm:pt modelId="{DF10CEE5-9BB6-454E-AFAE-B06A687FF5CB}" type="pres">
      <dgm:prSet presAssocID="{32B5D3E9-4C68-4877-8D69-D0F404259E5A}" presName="level" presStyleLbl="node1" presStyleIdx="4" presStyleCnt="5" custScaleX="148279" custScaleY="17767" custLinFactNeighborX="-1528" custLinFactNeighborY="-12250">
        <dgm:presLayoutVars>
          <dgm:chMax val="1"/>
          <dgm:bulletEnabled val="1"/>
        </dgm:presLayoutVars>
      </dgm:prSet>
      <dgm:spPr>
        <a:prstGeom prst="trapezoid">
          <a:avLst/>
        </a:prstGeom>
      </dgm:spPr>
    </dgm:pt>
    <dgm:pt modelId="{70561E69-E573-421D-B407-9DBB5CA4AAEA}" type="pres">
      <dgm:prSet presAssocID="{32B5D3E9-4C68-4877-8D69-D0F404259E5A}" presName="levelTx" presStyleLbl="revTx" presStyleIdx="0" presStyleCnt="0">
        <dgm:presLayoutVars>
          <dgm:chMax val="1"/>
          <dgm:bulletEnabled val="1"/>
        </dgm:presLayoutVars>
      </dgm:prSet>
      <dgm:spPr>
        <a:prstGeom prst="trapezoid">
          <a:avLst/>
        </a:prstGeom>
      </dgm:spPr>
    </dgm:pt>
  </dgm:ptLst>
  <dgm:cxnLst>
    <dgm:cxn modelId="{60C1C508-E0C1-4D82-B93D-2BAAB9C57ACB}" type="presOf" srcId="{4550738B-C883-49DF-A399-6367A592BD29}" destId="{B20C7B50-1B2C-4007-9200-A4BDA9E25B44}" srcOrd="0" destOrd="0" presId="urn:microsoft.com/office/officeart/2005/8/layout/pyramid3"/>
    <dgm:cxn modelId="{0F57140A-1142-40D6-8DAA-DD950B56D718}" type="presOf" srcId="{3C9584D4-5ED9-48D6-93EC-369DC2AA2A92}" destId="{8FB845D8-2EA2-4D27-9E58-1C245EBBEE65}" srcOrd="0" destOrd="0" presId="urn:microsoft.com/office/officeart/2005/8/layout/pyramid3"/>
    <dgm:cxn modelId="{A6AC5E0A-F06F-4864-A971-E7A5724EE08B}" srcId="{4550738B-C883-49DF-A399-6367A592BD29}" destId="{3C9584D4-5ED9-48D6-93EC-369DC2AA2A92}" srcOrd="0" destOrd="0" parTransId="{8AC370B1-1763-4769-8FE1-49EED3F26E64}" sibTransId="{4924F92A-D130-4F73-9486-5812BE173B63}"/>
    <dgm:cxn modelId="{2FDE0216-8DD6-4ADD-B6DB-344AB8E17FD1}" type="presOf" srcId="{50D2F8A3-4674-414B-8D93-3A2E70AF144F}" destId="{7817B641-31CA-4B3C-A990-E1B6AE773983}" srcOrd="0" destOrd="0" presId="urn:microsoft.com/office/officeart/2005/8/layout/pyramid3"/>
    <dgm:cxn modelId="{31F97C19-7445-44D5-884B-47435A0E02B2}" srcId="{4550738B-C883-49DF-A399-6367A592BD29}" destId="{32B5D3E9-4C68-4877-8D69-D0F404259E5A}" srcOrd="4" destOrd="0" parTransId="{E6DA8714-3E3B-4775-B555-3C74D1D83950}" sibTransId="{BD88DEE3-7499-4071-BB10-91BF88506139}"/>
    <dgm:cxn modelId="{9DF54F2C-54DF-4719-9B59-E00588BBF634}" type="presOf" srcId="{B8BB58C8-A125-4463-91F0-2BD8D81FB220}" destId="{AD87E907-9776-4B8E-BEA2-E00AC9A0FAE8}" srcOrd="1" destOrd="0" presId="urn:microsoft.com/office/officeart/2005/8/layout/pyramid3"/>
    <dgm:cxn modelId="{86926933-A7FA-4D02-A201-6AE5BF61304D}" type="presOf" srcId="{32B5D3E9-4C68-4877-8D69-D0F404259E5A}" destId="{DF10CEE5-9BB6-454E-AFAE-B06A687FF5CB}" srcOrd="0" destOrd="0" presId="urn:microsoft.com/office/officeart/2005/8/layout/pyramid3"/>
    <dgm:cxn modelId="{693AC45E-EF10-45CC-A0D1-D0737B64ABFA}" type="presOf" srcId="{32B5D3E9-4C68-4877-8D69-D0F404259E5A}" destId="{70561E69-E573-421D-B407-9DBB5CA4AAEA}" srcOrd="1" destOrd="0" presId="urn:microsoft.com/office/officeart/2005/8/layout/pyramid3"/>
    <dgm:cxn modelId="{EED2BE41-75FE-4CC0-8860-B8734B54C657}" srcId="{4550738B-C883-49DF-A399-6367A592BD29}" destId="{B8BB58C8-A125-4463-91F0-2BD8D81FB220}" srcOrd="3" destOrd="0" parTransId="{D9FD53CE-7FC8-4AC5-B8B7-F8786586F691}" sibTransId="{347CD899-41C5-4421-BAF2-B527EB69D5D9}"/>
    <dgm:cxn modelId="{B467C06E-A6CA-44FE-969D-57C18F72405C}" type="presOf" srcId="{0BFFCC61-F0C6-40D7-8B57-FD4C1FF9A566}" destId="{F8FDBF4E-7DEE-49D5-925C-CC10459F16DC}" srcOrd="0" destOrd="0" presId="urn:microsoft.com/office/officeart/2005/8/layout/pyramid3"/>
    <dgm:cxn modelId="{ABD73977-D572-4106-A7B2-F4082296ED56}" type="presOf" srcId="{B8BB58C8-A125-4463-91F0-2BD8D81FB220}" destId="{2B2DFF31-5F7E-476A-AF9F-E7D433FF39C2}" srcOrd="0" destOrd="0" presId="urn:microsoft.com/office/officeart/2005/8/layout/pyramid3"/>
    <dgm:cxn modelId="{9034B18D-4926-4F13-9976-605A6EF0BB42}" type="presOf" srcId="{0BFFCC61-F0C6-40D7-8B57-FD4C1FF9A566}" destId="{29602388-557F-4783-9C61-2BA9F7B4F9ED}" srcOrd="1" destOrd="0" presId="urn:microsoft.com/office/officeart/2005/8/layout/pyramid3"/>
    <dgm:cxn modelId="{3CE70F9B-CB27-4214-9D0D-74DAB375B0F9}" srcId="{4550738B-C883-49DF-A399-6367A592BD29}" destId="{0BFFCC61-F0C6-40D7-8B57-FD4C1FF9A566}" srcOrd="1" destOrd="0" parTransId="{DFD2477F-44ED-4A84-B689-3B00E33AB788}" sibTransId="{EC8FF01D-61D9-458F-88AD-7324996EA643}"/>
    <dgm:cxn modelId="{2B6344A2-9627-4DDE-95B2-F33BE7D5DDFA}" type="presOf" srcId="{50D2F8A3-4674-414B-8D93-3A2E70AF144F}" destId="{10311F85-EDC9-4B82-969B-CE2F898BF55A}" srcOrd="1" destOrd="0" presId="urn:microsoft.com/office/officeart/2005/8/layout/pyramid3"/>
    <dgm:cxn modelId="{2BE44DAF-0BC0-46FE-A6CB-38F4548D0489}" srcId="{4550738B-C883-49DF-A399-6367A592BD29}" destId="{50D2F8A3-4674-414B-8D93-3A2E70AF144F}" srcOrd="2" destOrd="0" parTransId="{88690721-E25C-47AD-8602-4EA50356DBD1}" sibTransId="{E7F4C32E-9BBD-4C3F-A112-6EC642836C66}"/>
    <dgm:cxn modelId="{052946D3-A482-457D-9D17-01AAD30025E9}" type="presOf" srcId="{3C9584D4-5ED9-48D6-93EC-369DC2AA2A92}" destId="{6081CEF4-20BC-4046-94EC-A533752BD10D}" srcOrd="1" destOrd="0" presId="urn:microsoft.com/office/officeart/2005/8/layout/pyramid3"/>
    <dgm:cxn modelId="{D1F4878A-DE91-4738-8541-161B9A69B36F}" type="presParOf" srcId="{B20C7B50-1B2C-4007-9200-A4BDA9E25B44}" destId="{D9FAAF2F-D9FE-4912-B91B-F28A257F11CB}" srcOrd="0" destOrd="0" presId="urn:microsoft.com/office/officeart/2005/8/layout/pyramid3"/>
    <dgm:cxn modelId="{FAA5468C-5470-4758-BCC4-4520F4FECB7C}" type="presParOf" srcId="{D9FAAF2F-D9FE-4912-B91B-F28A257F11CB}" destId="{8FB845D8-2EA2-4D27-9E58-1C245EBBEE65}" srcOrd="0" destOrd="0" presId="urn:microsoft.com/office/officeart/2005/8/layout/pyramid3"/>
    <dgm:cxn modelId="{38BACBAD-D996-482B-B8C1-F40B3D249007}" type="presParOf" srcId="{D9FAAF2F-D9FE-4912-B91B-F28A257F11CB}" destId="{6081CEF4-20BC-4046-94EC-A533752BD10D}" srcOrd="1" destOrd="0" presId="urn:microsoft.com/office/officeart/2005/8/layout/pyramid3"/>
    <dgm:cxn modelId="{67FDB3FF-D76F-4AA2-98C0-D9D290B3B20D}" type="presParOf" srcId="{B20C7B50-1B2C-4007-9200-A4BDA9E25B44}" destId="{09917AFA-B55A-4318-A5E4-1397EE23C1BC}" srcOrd="1" destOrd="0" presId="urn:microsoft.com/office/officeart/2005/8/layout/pyramid3"/>
    <dgm:cxn modelId="{A36B0EEC-EEA1-426F-8412-0D9DDD78D12E}" type="presParOf" srcId="{09917AFA-B55A-4318-A5E4-1397EE23C1BC}" destId="{F8FDBF4E-7DEE-49D5-925C-CC10459F16DC}" srcOrd="0" destOrd="0" presId="urn:microsoft.com/office/officeart/2005/8/layout/pyramid3"/>
    <dgm:cxn modelId="{D7F3E23D-C504-4009-9A60-D84F4A0B8639}" type="presParOf" srcId="{09917AFA-B55A-4318-A5E4-1397EE23C1BC}" destId="{29602388-557F-4783-9C61-2BA9F7B4F9ED}" srcOrd="1" destOrd="0" presId="urn:microsoft.com/office/officeart/2005/8/layout/pyramid3"/>
    <dgm:cxn modelId="{390CB136-13A2-458A-B499-CE9DE3151497}" type="presParOf" srcId="{B20C7B50-1B2C-4007-9200-A4BDA9E25B44}" destId="{B9A0B8CF-24DF-4353-8EC6-723F14020889}" srcOrd="2" destOrd="0" presId="urn:microsoft.com/office/officeart/2005/8/layout/pyramid3"/>
    <dgm:cxn modelId="{6EF10F2A-E1E6-4199-9800-0C5CB4AF2AFB}" type="presParOf" srcId="{B9A0B8CF-24DF-4353-8EC6-723F14020889}" destId="{7817B641-31CA-4B3C-A990-E1B6AE773983}" srcOrd="0" destOrd="0" presId="urn:microsoft.com/office/officeart/2005/8/layout/pyramid3"/>
    <dgm:cxn modelId="{584C984E-0EF4-4251-A373-FF44B4C986C1}" type="presParOf" srcId="{B9A0B8CF-24DF-4353-8EC6-723F14020889}" destId="{10311F85-EDC9-4B82-969B-CE2F898BF55A}" srcOrd="1" destOrd="0" presId="urn:microsoft.com/office/officeart/2005/8/layout/pyramid3"/>
    <dgm:cxn modelId="{6B657CD7-CC86-4180-94C7-98EECE8D3DCE}" type="presParOf" srcId="{B20C7B50-1B2C-4007-9200-A4BDA9E25B44}" destId="{D557DD81-ACD8-40E1-B92C-A2DBBEA7D165}" srcOrd="3" destOrd="0" presId="urn:microsoft.com/office/officeart/2005/8/layout/pyramid3"/>
    <dgm:cxn modelId="{0048DC79-C34B-4A7B-A236-EDE491F9F449}" type="presParOf" srcId="{D557DD81-ACD8-40E1-B92C-A2DBBEA7D165}" destId="{2B2DFF31-5F7E-476A-AF9F-E7D433FF39C2}" srcOrd="0" destOrd="0" presId="urn:microsoft.com/office/officeart/2005/8/layout/pyramid3"/>
    <dgm:cxn modelId="{4BD976FA-92AF-46EE-9049-05C5BC462983}" type="presParOf" srcId="{D557DD81-ACD8-40E1-B92C-A2DBBEA7D165}" destId="{AD87E907-9776-4B8E-BEA2-E00AC9A0FAE8}" srcOrd="1" destOrd="0" presId="urn:microsoft.com/office/officeart/2005/8/layout/pyramid3"/>
    <dgm:cxn modelId="{4649F337-4B51-413D-A49D-3034C813B8FF}" type="presParOf" srcId="{B20C7B50-1B2C-4007-9200-A4BDA9E25B44}" destId="{3E29AEA3-EC0B-4209-89EA-E475A71B2AE8}" srcOrd="4" destOrd="0" presId="urn:microsoft.com/office/officeart/2005/8/layout/pyramid3"/>
    <dgm:cxn modelId="{B9D97D4E-2625-45FD-91E0-7A6650F3F9EE}" type="presParOf" srcId="{3E29AEA3-EC0B-4209-89EA-E475A71B2AE8}" destId="{DF10CEE5-9BB6-454E-AFAE-B06A687FF5CB}" srcOrd="0" destOrd="0" presId="urn:microsoft.com/office/officeart/2005/8/layout/pyramid3"/>
    <dgm:cxn modelId="{F48DEFF8-82C8-419F-8902-27B27F04DBED}" type="presParOf" srcId="{3E29AEA3-EC0B-4209-89EA-E475A71B2AE8}" destId="{70561E69-E573-421D-B407-9DBB5CA4AAE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50738B-C883-49DF-A399-6367A592BD29}" type="doc">
      <dgm:prSet loTypeId="urn:microsoft.com/office/officeart/2005/8/layout/pyramid3" loCatId="pyramid" qsTypeId="urn:microsoft.com/office/officeart/2005/8/quickstyle/simple1" qsCatId="simple" csTypeId="urn:microsoft.com/office/officeart/2005/8/colors/accent1_2" csCatId="accent1" phldr="1"/>
      <dgm:spPr/>
    </dgm:pt>
    <dgm:pt modelId="{3C9584D4-5ED9-48D6-93EC-369DC2AA2A92}">
      <dgm:prSet phldrT="[Text]" custT="1"/>
      <dgm:spPr>
        <a:solidFill>
          <a:srgbClr val="E0E3EC"/>
        </a:solidFill>
      </dgm:spPr>
      <dgm:t>
        <a:bodyPr/>
        <a:lstStyle/>
        <a:p>
          <a:r>
            <a:rPr lang="en-US" sz="1500" u="sng" err="1"/>
            <a:t>Potentsiaal</a:t>
          </a:r>
          <a:r>
            <a:rPr lang="en-US" sz="1500"/>
            <a:t>: JKTK</a:t>
          </a:r>
          <a:r>
            <a:rPr lang="et-EE" sz="1500"/>
            <a:t> teab kõiki </a:t>
          </a:r>
          <a:r>
            <a:rPr lang="en-US" sz="1500"/>
            <a:t>91</a:t>
          </a:r>
          <a:r>
            <a:rPr lang="et-EE" sz="1500"/>
            <a:t> </a:t>
          </a:r>
          <a:r>
            <a:rPr lang="en-US" sz="1500" err="1"/>
            <a:t>asustusüksust</a:t>
          </a:r>
          <a:r>
            <a:rPr lang="et-EE" sz="1500"/>
            <a:t>, kus kogukonnad aktiivselt tegutsevad</a:t>
          </a:r>
        </a:p>
      </dgm:t>
    </dgm:pt>
    <dgm:pt modelId="{8AC370B1-1763-4769-8FE1-49EED3F26E64}" type="parTrans" cxnId="{A6AC5E0A-F06F-4864-A971-E7A5724EE08B}">
      <dgm:prSet/>
      <dgm:spPr/>
      <dgm:t>
        <a:bodyPr/>
        <a:lstStyle/>
        <a:p>
          <a:endParaRPr lang="et-EE" sz="1400"/>
        </a:p>
      </dgm:t>
    </dgm:pt>
    <dgm:pt modelId="{4924F92A-D130-4F73-9486-5812BE173B63}" type="sibTrans" cxnId="{A6AC5E0A-F06F-4864-A971-E7A5724EE08B}">
      <dgm:prSet/>
      <dgm:spPr/>
      <dgm:t>
        <a:bodyPr/>
        <a:lstStyle/>
        <a:p>
          <a:endParaRPr lang="et-EE" sz="1400"/>
        </a:p>
      </dgm:t>
    </dgm:pt>
    <dgm:pt modelId="{0BFFCC61-F0C6-40D7-8B57-FD4C1FF9A566}">
      <dgm:prSet phldrT="[Text]" custT="1"/>
      <dgm:spPr>
        <a:solidFill>
          <a:srgbClr val="E0E3EC"/>
        </a:solidFill>
      </dgm:spPr>
      <dgm:t>
        <a:bodyPr/>
        <a:lstStyle/>
        <a:p>
          <a:r>
            <a:rPr lang="et-EE" sz="1500" u="sng"/>
            <a:t>Segmendi potentsiaal</a:t>
          </a:r>
          <a:r>
            <a:rPr lang="et-EE" sz="1500"/>
            <a:t>: JKTK-l on igast </a:t>
          </a:r>
          <a:r>
            <a:rPr lang="en-US" sz="1500" err="1"/>
            <a:t>kogukonnast</a:t>
          </a:r>
          <a:r>
            <a:rPr lang="et-EE" sz="1500"/>
            <a:t> 6-8 aktiivsema pere kontaktid</a:t>
          </a:r>
        </a:p>
      </dgm:t>
    </dgm:pt>
    <dgm:pt modelId="{DFD2477F-44ED-4A84-B689-3B00E33AB788}" type="parTrans" cxnId="{3CE70F9B-CB27-4214-9D0D-74DAB375B0F9}">
      <dgm:prSet/>
      <dgm:spPr/>
      <dgm:t>
        <a:bodyPr/>
        <a:lstStyle/>
        <a:p>
          <a:endParaRPr lang="et-EE" sz="1400"/>
        </a:p>
      </dgm:t>
    </dgm:pt>
    <dgm:pt modelId="{EC8FF01D-61D9-458F-88AD-7324996EA643}" type="sibTrans" cxnId="{3CE70F9B-CB27-4214-9D0D-74DAB375B0F9}">
      <dgm:prSet/>
      <dgm:spPr/>
      <dgm:t>
        <a:bodyPr/>
        <a:lstStyle/>
        <a:p>
          <a:endParaRPr lang="et-EE" sz="1400"/>
        </a:p>
      </dgm:t>
    </dgm:pt>
    <dgm:pt modelId="{32B5D3E9-4C68-4877-8D69-D0F404259E5A}">
      <dgm:prSet phldrT="[Text]" custT="1"/>
      <dgm:spPr>
        <a:solidFill>
          <a:srgbClr val="E0E3EC"/>
        </a:solidFill>
      </dgm:spPr>
      <dgm:t>
        <a:bodyPr/>
        <a:lstStyle/>
        <a:p>
          <a:endParaRPr lang="en-US" sz="800" u="sng"/>
        </a:p>
        <a:p>
          <a:r>
            <a:rPr lang="en-US" sz="1500" u="sng" err="1"/>
            <a:t>Inspiratsiooni</a:t>
          </a:r>
          <a:r>
            <a:rPr lang="en-US" sz="1500" u="sng"/>
            <a:t> ja </a:t>
          </a:r>
          <a:r>
            <a:rPr lang="en-US" sz="1500" u="sng" err="1"/>
            <a:t>eduelamuse</a:t>
          </a:r>
          <a:r>
            <a:rPr lang="en-US" sz="1500" u="sng"/>
            <a:t> </a:t>
          </a:r>
          <a:r>
            <a:rPr lang="en-US" sz="1500" u="sng" err="1"/>
            <a:t>teke</a:t>
          </a:r>
          <a:r>
            <a:rPr lang="en-US" sz="1500" u="sng"/>
            <a:t> </a:t>
          </a:r>
          <a:r>
            <a:rPr lang="en-US" sz="1500" err="1"/>
            <a:t>kogukondades</a:t>
          </a:r>
          <a:endParaRPr lang="et-EE" sz="1500"/>
        </a:p>
      </dgm:t>
    </dgm:pt>
    <dgm:pt modelId="{BD88DEE3-7499-4071-BB10-91BF88506139}" type="sibTrans" cxnId="{31F97C19-7445-44D5-884B-47435A0E02B2}">
      <dgm:prSet/>
      <dgm:spPr/>
      <dgm:t>
        <a:bodyPr/>
        <a:lstStyle/>
        <a:p>
          <a:endParaRPr lang="et-EE" sz="1400"/>
        </a:p>
      </dgm:t>
    </dgm:pt>
    <dgm:pt modelId="{E6DA8714-3E3B-4775-B555-3C74D1D83950}" type="parTrans" cxnId="{31F97C19-7445-44D5-884B-47435A0E02B2}">
      <dgm:prSet/>
      <dgm:spPr/>
      <dgm:t>
        <a:bodyPr/>
        <a:lstStyle/>
        <a:p>
          <a:endParaRPr lang="et-EE" sz="1400"/>
        </a:p>
      </dgm:t>
    </dgm:pt>
    <dgm:pt modelId="{B8BB58C8-A125-4463-91F0-2BD8D81FB220}">
      <dgm:prSet custT="1"/>
      <dgm:spPr>
        <a:solidFill>
          <a:srgbClr val="E0E3EC"/>
        </a:solidFill>
      </dgm:spPr>
      <dgm:t>
        <a:bodyPr/>
        <a:lstStyle/>
        <a:p>
          <a:pPr>
            <a:lnSpc>
              <a:spcPct val="100000"/>
            </a:lnSpc>
          </a:pPr>
          <a:endParaRPr lang="en-US" sz="800" u="sng"/>
        </a:p>
        <a:p>
          <a:pPr>
            <a:lnSpc>
              <a:spcPct val="100000"/>
            </a:lnSpc>
          </a:pPr>
          <a:r>
            <a:rPr lang="en-US" sz="1500" u="sng" err="1"/>
            <a:t>Kogukonnale</a:t>
          </a:r>
          <a:r>
            <a:rPr lang="en-US" sz="1500" u="sng"/>
            <a:t> </a:t>
          </a:r>
          <a:r>
            <a:rPr lang="en-US" sz="1500" u="sng" err="1"/>
            <a:t>kasulik</a:t>
          </a:r>
          <a:r>
            <a:rPr lang="en-US" sz="1500" u="sng"/>
            <a:t> </a:t>
          </a:r>
          <a:r>
            <a:rPr lang="en-US" sz="1500" u="sng" err="1"/>
            <a:t>meede</a:t>
          </a:r>
          <a:r>
            <a:rPr lang="en-US" sz="1500"/>
            <a:t>: </a:t>
          </a:r>
          <a:r>
            <a:rPr lang="en-US" sz="1500" err="1"/>
            <a:t>aruka</a:t>
          </a:r>
          <a:r>
            <a:rPr lang="en-US" sz="1500"/>
            <a:t> </a:t>
          </a:r>
          <a:r>
            <a:rPr lang="en-US" sz="1500" err="1"/>
            <a:t>küla</a:t>
          </a:r>
          <a:r>
            <a:rPr lang="en-US" sz="1500"/>
            <a:t> </a:t>
          </a:r>
          <a:r>
            <a:rPr lang="en-US" sz="1500" err="1"/>
            <a:t>tegevused</a:t>
          </a:r>
          <a:r>
            <a:rPr lang="en-US" sz="1500"/>
            <a:t> </a:t>
          </a:r>
          <a:r>
            <a:rPr lang="en-US" sz="1500" err="1"/>
            <a:t>käivituvad</a:t>
          </a:r>
          <a:endParaRPr lang="en-US" sz="1500"/>
        </a:p>
      </dgm:t>
    </dgm:pt>
    <dgm:pt modelId="{D9FD53CE-7FC8-4AC5-B8B7-F8786586F691}" type="parTrans" cxnId="{EED2BE41-75FE-4CC0-8860-B8734B54C657}">
      <dgm:prSet/>
      <dgm:spPr/>
      <dgm:t>
        <a:bodyPr/>
        <a:lstStyle/>
        <a:p>
          <a:endParaRPr lang="et-EE" sz="1400"/>
        </a:p>
      </dgm:t>
    </dgm:pt>
    <dgm:pt modelId="{347CD899-41C5-4421-BAF2-B527EB69D5D9}" type="sibTrans" cxnId="{EED2BE41-75FE-4CC0-8860-B8734B54C657}">
      <dgm:prSet/>
      <dgm:spPr/>
      <dgm:t>
        <a:bodyPr/>
        <a:lstStyle/>
        <a:p>
          <a:endParaRPr lang="et-EE" sz="1400"/>
        </a:p>
      </dgm:t>
    </dgm:pt>
    <dgm:pt modelId="{50D2F8A3-4674-414B-8D93-3A2E70AF144F}">
      <dgm:prSet custT="1"/>
      <dgm:spPr>
        <a:solidFill>
          <a:srgbClr val="E0E3EC"/>
        </a:solidFill>
      </dgm:spPr>
      <dgm:t>
        <a:bodyPr/>
        <a:lstStyle/>
        <a:p>
          <a:r>
            <a:rPr lang="en-US" sz="1500" u="none"/>
            <a:t> </a:t>
          </a:r>
          <a:r>
            <a:rPr lang="en-US" sz="1500" u="sng" err="1"/>
            <a:t>Atraktiivne</a:t>
          </a:r>
          <a:r>
            <a:rPr lang="en-US" sz="1500" u="sng"/>
            <a:t> </a:t>
          </a:r>
          <a:r>
            <a:rPr lang="en-US" sz="1500" u="sng" err="1"/>
            <a:t>pakkumine</a:t>
          </a:r>
          <a:r>
            <a:rPr lang="en-US" sz="1500"/>
            <a:t>: </a:t>
          </a:r>
          <a:r>
            <a:rPr lang="en-US" sz="1500" err="1"/>
            <a:t>kutsuda</a:t>
          </a:r>
          <a:r>
            <a:rPr lang="en-US" sz="1500"/>
            <a:t> </a:t>
          </a:r>
          <a:r>
            <a:rPr lang="en-US" sz="1500" err="1"/>
            <a:t>kogukonnad</a:t>
          </a:r>
          <a:r>
            <a:rPr lang="en-US" sz="1500"/>
            <a:t> </a:t>
          </a:r>
          <a:r>
            <a:rPr lang="en-US" sz="1500" err="1"/>
            <a:t>kasutama</a:t>
          </a:r>
          <a:r>
            <a:rPr lang="en-US" sz="1500"/>
            <a:t> </a:t>
          </a:r>
          <a:r>
            <a:rPr lang="en-US" sz="1500" err="1"/>
            <a:t>aruka</a:t>
          </a:r>
          <a:r>
            <a:rPr lang="en-US" sz="1500"/>
            <a:t> </a:t>
          </a:r>
          <a:r>
            <a:rPr lang="en-US" sz="1500" err="1"/>
            <a:t>küla</a:t>
          </a:r>
          <a:r>
            <a:rPr lang="en-US" sz="1500"/>
            <a:t> </a:t>
          </a:r>
          <a:r>
            <a:rPr lang="en-US" sz="1500" err="1"/>
            <a:t>lahendusi</a:t>
          </a:r>
          <a:endParaRPr lang="et-EE" sz="1500"/>
        </a:p>
      </dgm:t>
    </dgm:pt>
    <dgm:pt modelId="{88690721-E25C-47AD-8602-4EA50356DBD1}" type="parTrans" cxnId="{2BE44DAF-0BC0-46FE-A6CB-38F4548D0489}">
      <dgm:prSet/>
      <dgm:spPr/>
      <dgm:t>
        <a:bodyPr/>
        <a:lstStyle/>
        <a:p>
          <a:endParaRPr lang="et-EE" sz="1400"/>
        </a:p>
      </dgm:t>
    </dgm:pt>
    <dgm:pt modelId="{E7F4C32E-9BBD-4C3F-A112-6EC642836C66}" type="sibTrans" cxnId="{2BE44DAF-0BC0-46FE-A6CB-38F4548D0489}">
      <dgm:prSet/>
      <dgm:spPr/>
      <dgm:t>
        <a:bodyPr/>
        <a:lstStyle/>
        <a:p>
          <a:endParaRPr lang="et-EE" sz="1400"/>
        </a:p>
      </dgm:t>
    </dgm:pt>
    <dgm:pt modelId="{B20C7B50-1B2C-4007-9200-A4BDA9E25B44}" type="pres">
      <dgm:prSet presAssocID="{4550738B-C883-49DF-A399-6367A592BD29}" presName="Name0" presStyleCnt="0">
        <dgm:presLayoutVars>
          <dgm:dir/>
          <dgm:animLvl val="lvl"/>
          <dgm:resizeHandles val="exact"/>
        </dgm:presLayoutVars>
      </dgm:prSet>
      <dgm:spPr/>
    </dgm:pt>
    <dgm:pt modelId="{D9FAAF2F-D9FE-4912-B91B-F28A257F11CB}" type="pres">
      <dgm:prSet presAssocID="{3C9584D4-5ED9-48D6-93EC-369DC2AA2A92}" presName="Name8" presStyleCnt="0"/>
      <dgm:spPr/>
    </dgm:pt>
    <dgm:pt modelId="{8FB845D8-2EA2-4D27-9E58-1C245EBBEE65}" type="pres">
      <dgm:prSet presAssocID="{3C9584D4-5ED9-48D6-93EC-369DC2AA2A92}" presName="level" presStyleLbl="node1" presStyleIdx="0" presStyleCnt="5" custScaleY="12072" custLinFactNeighborY="-3732">
        <dgm:presLayoutVars>
          <dgm:chMax val="1"/>
          <dgm:bulletEnabled val="1"/>
        </dgm:presLayoutVars>
      </dgm:prSet>
      <dgm:spPr/>
    </dgm:pt>
    <dgm:pt modelId="{6081CEF4-20BC-4046-94EC-A533752BD10D}" type="pres">
      <dgm:prSet presAssocID="{3C9584D4-5ED9-48D6-93EC-369DC2AA2A92}" presName="levelTx" presStyleLbl="revTx" presStyleIdx="0" presStyleCnt="0">
        <dgm:presLayoutVars>
          <dgm:chMax val="1"/>
          <dgm:bulletEnabled val="1"/>
        </dgm:presLayoutVars>
      </dgm:prSet>
      <dgm:spPr/>
    </dgm:pt>
    <dgm:pt modelId="{09917AFA-B55A-4318-A5E4-1397EE23C1BC}" type="pres">
      <dgm:prSet presAssocID="{0BFFCC61-F0C6-40D7-8B57-FD4C1FF9A566}" presName="Name8" presStyleCnt="0"/>
      <dgm:spPr/>
    </dgm:pt>
    <dgm:pt modelId="{F8FDBF4E-7DEE-49D5-925C-CC10459F16DC}" type="pres">
      <dgm:prSet presAssocID="{0BFFCC61-F0C6-40D7-8B57-FD4C1FF9A566}" presName="level" presStyleLbl="node1" presStyleIdx="1" presStyleCnt="5" custScaleX="102387" custScaleY="15418" custLinFactNeighborX="-18" custLinFactNeighborY="-4384">
        <dgm:presLayoutVars>
          <dgm:chMax val="1"/>
          <dgm:bulletEnabled val="1"/>
        </dgm:presLayoutVars>
      </dgm:prSet>
      <dgm:spPr/>
    </dgm:pt>
    <dgm:pt modelId="{29602388-557F-4783-9C61-2BA9F7B4F9ED}" type="pres">
      <dgm:prSet presAssocID="{0BFFCC61-F0C6-40D7-8B57-FD4C1FF9A566}" presName="levelTx" presStyleLbl="revTx" presStyleIdx="0" presStyleCnt="0">
        <dgm:presLayoutVars>
          <dgm:chMax val="1"/>
          <dgm:bulletEnabled val="1"/>
        </dgm:presLayoutVars>
      </dgm:prSet>
      <dgm:spPr/>
    </dgm:pt>
    <dgm:pt modelId="{B9A0B8CF-24DF-4353-8EC6-723F14020889}" type="pres">
      <dgm:prSet presAssocID="{50D2F8A3-4674-414B-8D93-3A2E70AF144F}" presName="Name8" presStyleCnt="0"/>
      <dgm:spPr/>
    </dgm:pt>
    <dgm:pt modelId="{7817B641-31CA-4B3C-A990-E1B6AE773983}" type="pres">
      <dgm:prSet presAssocID="{50D2F8A3-4674-414B-8D93-3A2E70AF144F}" presName="level" presStyleLbl="node1" presStyleIdx="2" presStyleCnt="5" custScaleX="110394" custScaleY="13285" custLinFactNeighborX="-498" custLinFactNeighborY="-7059">
        <dgm:presLayoutVars>
          <dgm:chMax val="1"/>
          <dgm:bulletEnabled val="1"/>
        </dgm:presLayoutVars>
      </dgm:prSet>
      <dgm:spPr/>
    </dgm:pt>
    <dgm:pt modelId="{10311F85-EDC9-4B82-969B-CE2F898BF55A}" type="pres">
      <dgm:prSet presAssocID="{50D2F8A3-4674-414B-8D93-3A2E70AF144F}" presName="levelTx" presStyleLbl="revTx" presStyleIdx="0" presStyleCnt="0">
        <dgm:presLayoutVars>
          <dgm:chMax val="1"/>
          <dgm:bulletEnabled val="1"/>
        </dgm:presLayoutVars>
      </dgm:prSet>
      <dgm:spPr/>
    </dgm:pt>
    <dgm:pt modelId="{D557DD81-ACD8-40E1-B92C-A2DBBEA7D165}" type="pres">
      <dgm:prSet presAssocID="{B8BB58C8-A125-4463-91F0-2BD8D81FB220}" presName="Name8" presStyleCnt="0"/>
      <dgm:spPr/>
    </dgm:pt>
    <dgm:pt modelId="{2B2DFF31-5F7E-476A-AF9F-E7D433FF39C2}" type="pres">
      <dgm:prSet presAssocID="{B8BB58C8-A125-4463-91F0-2BD8D81FB220}" presName="level" presStyleLbl="node1" presStyleIdx="3" presStyleCnt="5" custScaleX="115684" custScaleY="19079" custLinFactNeighborX="-125" custLinFactNeighborY="-8700">
        <dgm:presLayoutVars>
          <dgm:chMax val="1"/>
          <dgm:bulletEnabled val="1"/>
        </dgm:presLayoutVars>
      </dgm:prSet>
      <dgm:spPr/>
    </dgm:pt>
    <dgm:pt modelId="{AD87E907-9776-4B8E-BEA2-E00AC9A0FAE8}" type="pres">
      <dgm:prSet presAssocID="{B8BB58C8-A125-4463-91F0-2BD8D81FB220}" presName="levelTx" presStyleLbl="revTx" presStyleIdx="0" presStyleCnt="0">
        <dgm:presLayoutVars>
          <dgm:chMax val="1"/>
          <dgm:bulletEnabled val="1"/>
        </dgm:presLayoutVars>
      </dgm:prSet>
      <dgm:spPr/>
    </dgm:pt>
    <dgm:pt modelId="{3E29AEA3-EC0B-4209-89EA-E475A71B2AE8}" type="pres">
      <dgm:prSet presAssocID="{32B5D3E9-4C68-4877-8D69-D0F404259E5A}" presName="Name8" presStyleCnt="0"/>
      <dgm:spPr/>
    </dgm:pt>
    <dgm:pt modelId="{DF10CEE5-9BB6-454E-AFAE-B06A687FF5CB}" type="pres">
      <dgm:prSet presAssocID="{32B5D3E9-4C68-4877-8D69-D0F404259E5A}" presName="level" presStyleLbl="node1" presStyleIdx="4" presStyleCnt="5" custScaleX="148279" custScaleY="17767" custLinFactNeighborX="-1528" custLinFactNeighborY="-12250">
        <dgm:presLayoutVars>
          <dgm:chMax val="1"/>
          <dgm:bulletEnabled val="1"/>
        </dgm:presLayoutVars>
      </dgm:prSet>
      <dgm:spPr>
        <a:prstGeom prst="trapezoid">
          <a:avLst/>
        </a:prstGeom>
      </dgm:spPr>
    </dgm:pt>
    <dgm:pt modelId="{70561E69-E573-421D-B407-9DBB5CA4AAEA}" type="pres">
      <dgm:prSet presAssocID="{32B5D3E9-4C68-4877-8D69-D0F404259E5A}" presName="levelTx" presStyleLbl="revTx" presStyleIdx="0" presStyleCnt="0">
        <dgm:presLayoutVars>
          <dgm:chMax val="1"/>
          <dgm:bulletEnabled val="1"/>
        </dgm:presLayoutVars>
      </dgm:prSet>
      <dgm:spPr>
        <a:prstGeom prst="trapezoid">
          <a:avLst/>
        </a:prstGeom>
      </dgm:spPr>
    </dgm:pt>
  </dgm:ptLst>
  <dgm:cxnLst>
    <dgm:cxn modelId="{60C1C508-E0C1-4D82-B93D-2BAAB9C57ACB}" type="presOf" srcId="{4550738B-C883-49DF-A399-6367A592BD29}" destId="{B20C7B50-1B2C-4007-9200-A4BDA9E25B44}" srcOrd="0" destOrd="0" presId="urn:microsoft.com/office/officeart/2005/8/layout/pyramid3"/>
    <dgm:cxn modelId="{0F57140A-1142-40D6-8DAA-DD950B56D718}" type="presOf" srcId="{3C9584D4-5ED9-48D6-93EC-369DC2AA2A92}" destId="{8FB845D8-2EA2-4D27-9E58-1C245EBBEE65}" srcOrd="0" destOrd="0" presId="urn:microsoft.com/office/officeart/2005/8/layout/pyramid3"/>
    <dgm:cxn modelId="{A6AC5E0A-F06F-4864-A971-E7A5724EE08B}" srcId="{4550738B-C883-49DF-A399-6367A592BD29}" destId="{3C9584D4-5ED9-48D6-93EC-369DC2AA2A92}" srcOrd="0" destOrd="0" parTransId="{8AC370B1-1763-4769-8FE1-49EED3F26E64}" sibTransId="{4924F92A-D130-4F73-9486-5812BE173B63}"/>
    <dgm:cxn modelId="{2FDE0216-8DD6-4ADD-B6DB-344AB8E17FD1}" type="presOf" srcId="{50D2F8A3-4674-414B-8D93-3A2E70AF144F}" destId="{7817B641-31CA-4B3C-A990-E1B6AE773983}" srcOrd="0" destOrd="0" presId="urn:microsoft.com/office/officeart/2005/8/layout/pyramid3"/>
    <dgm:cxn modelId="{31F97C19-7445-44D5-884B-47435A0E02B2}" srcId="{4550738B-C883-49DF-A399-6367A592BD29}" destId="{32B5D3E9-4C68-4877-8D69-D0F404259E5A}" srcOrd="4" destOrd="0" parTransId="{E6DA8714-3E3B-4775-B555-3C74D1D83950}" sibTransId="{BD88DEE3-7499-4071-BB10-91BF88506139}"/>
    <dgm:cxn modelId="{9DF54F2C-54DF-4719-9B59-E00588BBF634}" type="presOf" srcId="{B8BB58C8-A125-4463-91F0-2BD8D81FB220}" destId="{AD87E907-9776-4B8E-BEA2-E00AC9A0FAE8}" srcOrd="1" destOrd="0" presId="urn:microsoft.com/office/officeart/2005/8/layout/pyramid3"/>
    <dgm:cxn modelId="{86926933-A7FA-4D02-A201-6AE5BF61304D}" type="presOf" srcId="{32B5D3E9-4C68-4877-8D69-D0F404259E5A}" destId="{DF10CEE5-9BB6-454E-AFAE-B06A687FF5CB}" srcOrd="0" destOrd="0" presId="urn:microsoft.com/office/officeart/2005/8/layout/pyramid3"/>
    <dgm:cxn modelId="{693AC45E-EF10-45CC-A0D1-D0737B64ABFA}" type="presOf" srcId="{32B5D3E9-4C68-4877-8D69-D0F404259E5A}" destId="{70561E69-E573-421D-B407-9DBB5CA4AAEA}" srcOrd="1" destOrd="0" presId="urn:microsoft.com/office/officeart/2005/8/layout/pyramid3"/>
    <dgm:cxn modelId="{EED2BE41-75FE-4CC0-8860-B8734B54C657}" srcId="{4550738B-C883-49DF-A399-6367A592BD29}" destId="{B8BB58C8-A125-4463-91F0-2BD8D81FB220}" srcOrd="3" destOrd="0" parTransId="{D9FD53CE-7FC8-4AC5-B8B7-F8786586F691}" sibTransId="{347CD899-41C5-4421-BAF2-B527EB69D5D9}"/>
    <dgm:cxn modelId="{B467C06E-A6CA-44FE-969D-57C18F72405C}" type="presOf" srcId="{0BFFCC61-F0C6-40D7-8B57-FD4C1FF9A566}" destId="{F8FDBF4E-7DEE-49D5-925C-CC10459F16DC}" srcOrd="0" destOrd="0" presId="urn:microsoft.com/office/officeart/2005/8/layout/pyramid3"/>
    <dgm:cxn modelId="{ABD73977-D572-4106-A7B2-F4082296ED56}" type="presOf" srcId="{B8BB58C8-A125-4463-91F0-2BD8D81FB220}" destId="{2B2DFF31-5F7E-476A-AF9F-E7D433FF39C2}" srcOrd="0" destOrd="0" presId="urn:microsoft.com/office/officeart/2005/8/layout/pyramid3"/>
    <dgm:cxn modelId="{9034B18D-4926-4F13-9976-605A6EF0BB42}" type="presOf" srcId="{0BFFCC61-F0C6-40D7-8B57-FD4C1FF9A566}" destId="{29602388-557F-4783-9C61-2BA9F7B4F9ED}" srcOrd="1" destOrd="0" presId="urn:microsoft.com/office/officeart/2005/8/layout/pyramid3"/>
    <dgm:cxn modelId="{3CE70F9B-CB27-4214-9D0D-74DAB375B0F9}" srcId="{4550738B-C883-49DF-A399-6367A592BD29}" destId="{0BFFCC61-F0C6-40D7-8B57-FD4C1FF9A566}" srcOrd="1" destOrd="0" parTransId="{DFD2477F-44ED-4A84-B689-3B00E33AB788}" sibTransId="{EC8FF01D-61D9-458F-88AD-7324996EA643}"/>
    <dgm:cxn modelId="{2B6344A2-9627-4DDE-95B2-F33BE7D5DDFA}" type="presOf" srcId="{50D2F8A3-4674-414B-8D93-3A2E70AF144F}" destId="{10311F85-EDC9-4B82-969B-CE2F898BF55A}" srcOrd="1" destOrd="0" presId="urn:microsoft.com/office/officeart/2005/8/layout/pyramid3"/>
    <dgm:cxn modelId="{2BE44DAF-0BC0-46FE-A6CB-38F4548D0489}" srcId="{4550738B-C883-49DF-A399-6367A592BD29}" destId="{50D2F8A3-4674-414B-8D93-3A2E70AF144F}" srcOrd="2" destOrd="0" parTransId="{88690721-E25C-47AD-8602-4EA50356DBD1}" sibTransId="{E7F4C32E-9BBD-4C3F-A112-6EC642836C66}"/>
    <dgm:cxn modelId="{052946D3-A482-457D-9D17-01AAD30025E9}" type="presOf" srcId="{3C9584D4-5ED9-48D6-93EC-369DC2AA2A92}" destId="{6081CEF4-20BC-4046-94EC-A533752BD10D}" srcOrd="1" destOrd="0" presId="urn:microsoft.com/office/officeart/2005/8/layout/pyramid3"/>
    <dgm:cxn modelId="{D1F4878A-DE91-4738-8541-161B9A69B36F}" type="presParOf" srcId="{B20C7B50-1B2C-4007-9200-A4BDA9E25B44}" destId="{D9FAAF2F-D9FE-4912-B91B-F28A257F11CB}" srcOrd="0" destOrd="0" presId="urn:microsoft.com/office/officeart/2005/8/layout/pyramid3"/>
    <dgm:cxn modelId="{FAA5468C-5470-4758-BCC4-4520F4FECB7C}" type="presParOf" srcId="{D9FAAF2F-D9FE-4912-B91B-F28A257F11CB}" destId="{8FB845D8-2EA2-4D27-9E58-1C245EBBEE65}" srcOrd="0" destOrd="0" presId="urn:microsoft.com/office/officeart/2005/8/layout/pyramid3"/>
    <dgm:cxn modelId="{38BACBAD-D996-482B-B8C1-F40B3D249007}" type="presParOf" srcId="{D9FAAF2F-D9FE-4912-B91B-F28A257F11CB}" destId="{6081CEF4-20BC-4046-94EC-A533752BD10D}" srcOrd="1" destOrd="0" presId="urn:microsoft.com/office/officeart/2005/8/layout/pyramid3"/>
    <dgm:cxn modelId="{67FDB3FF-D76F-4AA2-98C0-D9D290B3B20D}" type="presParOf" srcId="{B20C7B50-1B2C-4007-9200-A4BDA9E25B44}" destId="{09917AFA-B55A-4318-A5E4-1397EE23C1BC}" srcOrd="1" destOrd="0" presId="urn:microsoft.com/office/officeart/2005/8/layout/pyramid3"/>
    <dgm:cxn modelId="{A36B0EEC-EEA1-426F-8412-0D9DDD78D12E}" type="presParOf" srcId="{09917AFA-B55A-4318-A5E4-1397EE23C1BC}" destId="{F8FDBF4E-7DEE-49D5-925C-CC10459F16DC}" srcOrd="0" destOrd="0" presId="urn:microsoft.com/office/officeart/2005/8/layout/pyramid3"/>
    <dgm:cxn modelId="{D7F3E23D-C504-4009-9A60-D84F4A0B8639}" type="presParOf" srcId="{09917AFA-B55A-4318-A5E4-1397EE23C1BC}" destId="{29602388-557F-4783-9C61-2BA9F7B4F9ED}" srcOrd="1" destOrd="0" presId="urn:microsoft.com/office/officeart/2005/8/layout/pyramid3"/>
    <dgm:cxn modelId="{390CB136-13A2-458A-B499-CE9DE3151497}" type="presParOf" srcId="{B20C7B50-1B2C-4007-9200-A4BDA9E25B44}" destId="{B9A0B8CF-24DF-4353-8EC6-723F14020889}" srcOrd="2" destOrd="0" presId="urn:microsoft.com/office/officeart/2005/8/layout/pyramid3"/>
    <dgm:cxn modelId="{6EF10F2A-E1E6-4199-9800-0C5CB4AF2AFB}" type="presParOf" srcId="{B9A0B8CF-24DF-4353-8EC6-723F14020889}" destId="{7817B641-31CA-4B3C-A990-E1B6AE773983}" srcOrd="0" destOrd="0" presId="urn:microsoft.com/office/officeart/2005/8/layout/pyramid3"/>
    <dgm:cxn modelId="{584C984E-0EF4-4251-A373-FF44B4C986C1}" type="presParOf" srcId="{B9A0B8CF-24DF-4353-8EC6-723F14020889}" destId="{10311F85-EDC9-4B82-969B-CE2F898BF55A}" srcOrd="1" destOrd="0" presId="urn:microsoft.com/office/officeart/2005/8/layout/pyramid3"/>
    <dgm:cxn modelId="{6B657CD7-CC86-4180-94C7-98EECE8D3DCE}" type="presParOf" srcId="{B20C7B50-1B2C-4007-9200-A4BDA9E25B44}" destId="{D557DD81-ACD8-40E1-B92C-A2DBBEA7D165}" srcOrd="3" destOrd="0" presId="urn:microsoft.com/office/officeart/2005/8/layout/pyramid3"/>
    <dgm:cxn modelId="{0048DC79-C34B-4A7B-A236-EDE491F9F449}" type="presParOf" srcId="{D557DD81-ACD8-40E1-B92C-A2DBBEA7D165}" destId="{2B2DFF31-5F7E-476A-AF9F-E7D433FF39C2}" srcOrd="0" destOrd="0" presId="urn:microsoft.com/office/officeart/2005/8/layout/pyramid3"/>
    <dgm:cxn modelId="{4BD976FA-92AF-46EE-9049-05C5BC462983}" type="presParOf" srcId="{D557DD81-ACD8-40E1-B92C-A2DBBEA7D165}" destId="{AD87E907-9776-4B8E-BEA2-E00AC9A0FAE8}" srcOrd="1" destOrd="0" presId="urn:microsoft.com/office/officeart/2005/8/layout/pyramid3"/>
    <dgm:cxn modelId="{4649F337-4B51-413D-A49D-3034C813B8FF}" type="presParOf" srcId="{B20C7B50-1B2C-4007-9200-A4BDA9E25B44}" destId="{3E29AEA3-EC0B-4209-89EA-E475A71B2AE8}" srcOrd="4" destOrd="0" presId="urn:microsoft.com/office/officeart/2005/8/layout/pyramid3"/>
    <dgm:cxn modelId="{B9D97D4E-2625-45FD-91E0-7A6650F3F9EE}" type="presParOf" srcId="{3E29AEA3-EC0B-4209-89EA-E475A71B2AE8}" destId="{DF10CEE5-9BB6-454E-AFAE-B06A687FF5CB}" srcOrd="0" destOrd="0" presId="urn:microsoft.com/office/officeart/2005/8/layout/pyramid3"/>
    <dgm:cxn modelId="{F48DEFF8-82C8-419F-8902-27B27F04DBED}" type="presParOf" srcId="{3E29AEA3-EC0B-4209-89EA-E475A71B2AE8}" destId="{70561E69-E573-421D-B407-9DBB5CA4AAE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D0953-E0D4-4F5F-97B8-D3785CFB7FB8}">
      <dsp:nvSpPr>
        <dsp:cNvPr id="0" name=""/>
        <dsp:cNvSpPr/>
      </dsp:nvSpPr>
      <dsp:spPr>
        <a:xfrm>
          <a:off x="594560" y="0"/>
          <a:ext cx="7907588" cy="4654973"/>
        </a:xfrm>
        <a:prstGeom prst="triangle">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F7B203-DA55-44F6-8E02-90D075BF2596}">
      <dsp:nvSpPr>
        <dsp:cNvPr id="0" name=""/>
        <dsp:cNvSpPr/>
      </dsp:nvSpPr>
      <dsp:spPr>
        <a:xfrm>
          <a:off x="3544098" y="1214190"/>
          <a:ext cx="2067513" cy="833530"/>
        </a:xfrm>
        <a:prstGeom prst="roundRect">
          <a:avLst/>
        </a:prstGeom>
        <a:solidFill>
          <a:schemeClr val="lt1">
            <a:alpha val="90000"/>
            <a:hueOff val="0"/>
            <a:satOff val="0"/>
            <a:lumOff val="0"/>
            <a:alphaOff val="0"/>
          </a:schemeClr>
        </a:solidFill>
        <a:ln w="19050" cap="flat" cmpd="sng" algn="ctr">
          <a:solidFill>
            <a:srgbClr val="010163"/>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t-EE" sz="2800" kern="1200"/>
            <a:t>Arukad kogukonnad</a:t>
          </a:r>
        </a:p>
      </dsp:txBody>
      <dsp:txXfrm>
        <a:off x="3584788" y="1254880"/>
        <a:ext cx="1986133" cy="752150"/>
      </dsp:txXfrm>
    </dsp:sp>
    <dsp:sp modelId="{6E5CD5D0-1357-4D81-9F59-AF10D36285C6}">
      <dsp:nvSpPr>
        <dsp:cNvPr id="0" name=""/>
        <dsp:cNvSpPr/>
      </dsp:nvSpPr>
      <dsp:spPr>
        <a:xfrm>
          <a:off x="2750403" y="2475260"/>
          <a:ext cx="3675115" cy="833530"/>
        </a:xfrm>
        <a:prstGeom prst="roundRect">
          <a:avLst/>
        </a:prstGeom>
        <a:solidFill>
          <a:schemeClr val="lt1">
            <a:alpha val="90000"/>
            <a:hueOff val="0"/>
            <a:satOff val="0"/>
            <a:lumOff val="0"/>
            <a:alphaOff val="0"/>
          </a:schemeClr>
        </a:solidFill>
        <a:ln w="19050" cap="flat" cmpd="sng" algn="ctr">
          <a:solidFill>
            <a:srgbClr val="010163"/>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t-EE" sz="2800" kern="1200"/>
            <a:t>Aktiivsed kogukonnad</a:t>
          </a:r>
          <a:r>
            <a:rPr lang="en-US" sz="2800" kern="1200"/>
            <a:t> </a:t>
          </a:r>
        </a:p>
        <a:p>
          <a:pPr marL="0" lvl="0" indent="0" algn="ctr" defTabSz="1244600">
            <a:lnSpc>
              <a:spcPct val="90000"/>
            </a:lnSpc>
            <a:spcBef>
              <a:spcPct val="0"/>
            </a:spcBef>
            <a:spcAft>
              <a:spcPts val="0"/>
            </a:spcAft>
            <a:buNone/>
          </a:pPr>
          <a:r>
            <a:rPr lang="en-US" sz="2800" kern="1200"/>
            <a:t>(91 </a:t>
          </a:r>
          <a:r>
            <a:rPr lang="en-US" sz="2800" kern="1200" err="1"/>
            <a:t>asustusüksust</a:t>
          </a:r>
          <a:r>
            <a:rPr lang="en-US" sz="2800" kern="1200"/>
            <a:t>)</a:t>
          </a:r>
          <a:endParaRPr lang="et-EE" sz="2800" kern="1200"/>
        </a:p>
      </dsp:txBody>
      <dsp:txXfrm>
        <a:off x="2791093" y="2515950"/>
        <a:ext cx="3593735" cy="752150"/>
      </dsp:txXfrm>
    </dsp:sp>
    <dsp:sp modelId="{5567CCDD-DD87-49BB-8814-8FDDACC76768}">
      <dsp:nvSpPr>
        <dsp:cNvPr id="0" name=""/>
        <dsp:cNvSpPr/>
      </dsp:nvSpPr>
      <dsp:spPr>
        <a:xfrm>
          <a:off x="1945695" y="3735243"/>
          <a:ext cx="5203321" cy="818110"/>
        </a:xfrm>
        <a:prstGeom prst="roundRect">
          <a:avLst/>
        </a:prstGeom>
        <a:solidFill>
          <a:schemeClr val="lt1">
            <a:alpha val="90000"/>
            <a:hueOff val="0"/>
            <a:satOff val="0"/>
            <a:lumOff val="0"/>
            <a:alphaOff val="0"/>
          </a:schemeClr>
        </a:solidFill>
        <a:ln w="19050" cap="flat" cmpd="sng" algn="ctr">
          <a:solidFill>
            <a:srgbClr val="010163"/>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t-EE" sz="2800" kern="1200"/>
            <a:t>Passiivsed kogukonnad</a:t>
          </a:r>
          <a:r>
            <a:rPr lang="en-US" sz="2800" kern="1200"/>
            <a:t> </a:t>
          </a:r>
        </a:p>
        <a:p>
          <a:pPr marL="0" lvl="0" indent="0" algn="ctr" defTabSz="1244600">
            <a:lnSpc>
              <a:spcPct val="90000"/>
            </a:lnSpc>
            <a:spcBef>
              <a:spcPct val="0"/>
            </a:spcBef>
            <a:spcAft>
              <a:spcPts val="0"/>
            </a:spcAft>
            <a:buNone/>
          </a:pPr>
          <a:r>
            <a:rPr lang="en-US" sz="2800" kern="1200"/>
            <a:t>(122 </a:t>
          </a:r>
          <a:r>
            <a:rPr lang="en-US" sz="2800" kern="1200" err="1"/>
            <a:t>asustusüksust</a:t>
          </a:r>
          <a:r>
            <a:rPr lang="en-US" sz="2800" kern="1200"/>
            <a:t>)</a:t>
          </a:r>
          <a:endParaRPr lang="et-EE" sz="2800" kern="1200"/>
        </a:p>
      </dsp:txBody>
      <dsp:txXfrm>
        <a:off x="1985632" y="3775180"/>
        <a:ext cx="5123447" cy="738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845D8-2EA2-4D27-9E58-1C245EBBEE65}">
      <dsp:nvSpPr>
        <dsp:cNvPr id="0" name=""/>
        <dsp:cNvSpPr/>
      </dsp:nvSpPr>
      <dsp:spPr>
        <a:xfrm rot="10800000">
          <a:off x="0" y="0"/>
          <a:ext cx="5363870" cy="584614"/>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u="sng" kern="1200" err="1"/>
            <a:t>Potentsiaal</a:t>
          </a:r>
          <a:r>
            <a:rPr lang="en-US" sz="1500" kern="1200"/>
            <a:t>: JKTK </a:t>
          </a:r>
          <a:r>
            <a:rPr lang="en-US" sz="1500" kern="1200" err="1"/>
            <a:t>teab</a:t>
          </a:r>
          <a:r>
            <a:rPr lang="en-US" sz="1500" kern="1200"/>
            <a:t> </a:t>
          </a:r>
          <a:r>
            <a:rPr lang="en-US" sz="1500" kern="1200" err="1"/>
            <a:t>kõiki</a:t>
          </a:r>
          <a:r>
            <a:rPr lang="en-US" sz="1500" kern="1200"/>
            <a:t> 122 </a:t>
          </a:r>
          <a:r>
            <a:rPr lang="en-US" sz="1500" kern="1200" err="1"/>
            <a:t>küla</a:t>
          </a:r>
          <a:r>
            <a:rPr lang="en-US" sz="1500" kern="1200"/>
            <a:t>, </a:t>
          </a:r>
          <a:r>
            <a:rPr lang="en-US" sz="1500" kern="1200" err="1"/>
            <a:t>kus</a:t>
          </a:r>
          <a:r>
            <a:rPr lang="en-US" sz="1500" kern="1200"/>
            <a:t> </a:t>
          </a:r>
          <a:r>
            <a:rPr lang="en-US" sz="1500" kern="1200" err="1"/>
            <a:t>ei</a:t>
          </a:r>
          <a:r>
            <a:rPr lang="en-US" sz="1500" kern="1200"/>
            <a:t> </a:t>
          </a:r>
          <a:r>
            <a:rPr lang="en-US" sz="1500" kern="1200" err="1"/>
            <a:t>toimu</a:t>
          </a:r>
          <a:r>
            <a:rPr lang="en-US" sz="1500" kern="1200"/>
            <a:t> </a:t>
          </a:r>
          <a:r>
            <a:rPr lang="en-US" sz="1500" kern="1200" err="1"/>
            <a:t>regulaarselt</a:t>
          </a:r>
          <a:r>
            <a:rPr lang="en-US" sz="1500" kern="1200"/>
            <a:t> </a:t>
          </a:r>
          <a:r>
            <a:rPr lang="en-US" sz="1500" kern="1200" err="1"/>
            <a:t>kogukonnategevusi</a:t>
          </a:r>
          <a:endParaRPr lang="et-EE" sz="1500" kern="1200"/>
        </a:p>
      </dsp:txBody>
      <dsp:txXfrm rot="-10800000">
        <a:off x="938677" y="0"/>
        <a:ext cx="3486515" cy="584614"/>
      </dsp:txXfrm>
    </dsp:sp>
    <dsp:sp modelId="{F8FDBF4E-7DEE-49D5-925C-CC10459F16DC}">
      <dsp:nvSpPr>
        <dsp:cNvPr id="0" name=""/>
        <dsp:cNvSpPr/>
      </dsp:nvSpPr>
      <dsp:spPr>
        <a:xfrm rot="10800000">
          <a:off x="362230" y="664892"/>
          <a:ext cx="4637777" cy="746652"/>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u="sng" kern="1200" err="1"/>
            <a:t>Segmendi</a:t>
          </a:r>
          <a:r>
            <a:rPr lang="en-US" sz="1500" u="sng" kern="1200"/>
            <a:t> </a:t>
          </a:r>
          <a:r>
            <a:rPr lang="en-US" sz="1500" u="sng" kern="1200" err="1"/>
            <a:t>potentsiaal</a:t>
          </a:r>
          <a:r>
            <a:rPr lang="en-US" sz="1500" kern="1200"/>
            <a:t>: JKTK-l on </a:t>
          </a:r>
          <a:r>
            <a:rPr lang="en-US" sz="1500" kern="1200" err="1"/>
            <a:t>igast</a:t>
          </a:r>
          <a:r>
            <a:rPr lang="en-US" sz="1500" kern="1200"/>
            <a:t> </a:t>
          </a:r>
          <a:r>
            <a:rPr lang="en-US" sz="1500" kern="1200" err="1"/>
            <a:t>külast</a:t>
          </a:r>
          <a:r>
            <a:rPr lang="en-US" sz="1500" kern="1200"/>
            <a:t> 4-6 </a:t>
          </a:r>
          <a:r>
            <a:rPr lang="en-US" sz="1500" kern="1200" err="1"/>
            <a:t>aktiivsema</a:t>
          </a:r>
          <a:r>
            <a:rPr lang="en-US" sz="1500" kern="1200"/>
            <a:t> </a:t>
          </a:r>
          <a:r>
            <a:rPr lang="en-US" sz="1500" kern="1200" err="1"/>
            <a:t>pere</a:t>
          </a:r>
          <a:r>
            <a:rPr lang="en-US" sz="1500" kern="1200"/>
            <a:t> </a:t>
          </a:r>
          <a:r>
            <a:rPr lang="en-US" sz="1500" kern="1200" err="1"/>
            <a:t>kontaktid</a:t>
          </a:r>
          <a:endParaRPr lang="et-EE" sz="1500" kern="1200"/>
        </a:p>
      </dsp:txBody>
      <dsp:txXfrm rot="-10800000">
        <a:off x="1173842" y="664892"/>
        <a:ext cx="3014555" cy="746652"/>
      </dsp:txXfrm>
    </dsp:sp>
    <dsp:sp modelId="{7817B641-31CA-4B3C-A990-E1B6AE773983}">
      <dsp:nvSpPr>
        <dsp:cNvPr id="0" name=""/>
        <dsp:cNvSpPr/>
      </dsp:nvSpPr>
      <dsp:spPr>
        <a:xfrm rot="10800000">
          <a:off x="823710" y="1497270"/>
          <a:ext cx="3681945" cy="643356"/>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u="sng" kern="1200" err="1"/>
            <a:t>Atraktiivne</a:t>
          </a:r>
          <a:r>
            <a:rPr lang="en-US" sz="1500" u="sng" kern="1200"/>
            <a:t> </a:t>
          </a:r>
          <a:r>
            <a:rPr lang="en-US" sz="1500" u="sng" kern="1200" err="1"/>
            <a:t>pakkumine</a:t>
          </a:r>
          <a:r>
            <a:rPr lang="en-US" sz="1500" kern="1200"/>
            <a:t>: </a:t>
          </a:r>
          <a:r>
            <a:rPr lang="en-US" sz="1500" kern="1200" err="1"/>
            <a:t>kutsuda</a:t>
          </a:r>
          <a:r>
            <a:rPr lang="en-US" sz="1500" kern="1200"/>
            <a:t> </a:t>
          </a:r>
          <a:r>
            <a:rPr lang="en-US" sz="1500" kern="1200" err="1"/>
            <a:t>külad</a:t>
          </a:r>
          <a:r>
            <a:rPr lang="en-US" sz="1500" kern="1200"/>
            <a:t> </a:t>
          </a:r>
          <a:r>
            <a:rPr lang="en-US" sz="1500" kern="1200" err="1"/>
            <a:t>lahendama</a:t>
          </a:r>
          <a:r>
            <a:rPr lang="en-US" sz="1500" kern="1200"/>
            <a:t> </a:t>
          </a:r>
          <a:r>
            <a:rPr lang="en-US" sz="1500" kern="1200" err="1"/>
            <a:t>oma</a:t>
          </a:r>
          <a:r>
            <a:rPr lang="en-US" sz="1500" kern="1200"/>
            <a:t> </a:t>
          </a:r>
          <a:r>
            <a:rPr lang="en-US" sz="1500" kern="1200" err="1"/>
            <a:t>kogukonna</a:t>
          </a:r>
          <a:r>
            <a:rPr lang="en-US" sz="1500" kern="1200"/>
            <a:t> </a:t>
          </a:r>
          <a:r>
            <a:rPr lang="en-US" sz="1500" kern="1200" err="1"/>
            <a:t>kitsaskohti</a:t>
          </a:r>
          <a:endParaRPr lang="et-EE" sz="1500" kern="1200"/>
        </a:p>
      </dsp:txBody>
      <dsp:txXfrm rot="-10800000">
        <a:off x="1468050" y="1497270"/>
        <a:ext cx="2393264" cy="643356"/>
      </dsp:txXfrm>
    </dsp:sp>
    <dsp:sp modelId="{2B2DFF31-5F7E-476A-AF9F-E7D433FF39C2}">
      <dsp:nvSpPr>
        <dsp:cNvPr id="0" name=""/>
        <dsp:cNvSpPr/>
      </dsp:nvSpPr>
      <dsp:spPr>
        <a:xfrm rot="10800000">
          <a:off x="1205989" y="2246644"/>
          <a:ext cx="2945524" cy="923944"/>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100000"/>
            </a:lnSpc>
            <a:spcBef>
              <a:spcPct val="0"/>
            </a:spcBef>
            <a:spcAft>
              <a:spcPct val="35000"/>
            </a:spcAft>
            <a:buNone/>
          </a:pPr>
          <a:r>
            <a:rPr lang="en-US" sz="1500" u="none" kern="1200"/>
            <a:t>      </a:t>
          </a:r>
          <a:r>
            <a:rPr lang="en-US" sz="1500" u="sng" kern="1200" err="1"/>
            <a:t>Kogukonnale</a:t>
          </a:r>
          <a:r>
            <a:rPr lang="en-US" sz="1500" u="sng" kern="1200"/>
            <a:t> </a:t>
          </a:r>
          <a:r>
            <a:rPr lang="en-US" sz="1500" u="sng" kern="1200" err="1"/>
            <a:t>kasulik</a:t>
          </a:r>
          <a:r>
            <a:rPr lang="en-US" sz="1500" u="sng" kern="1200"/>
            <a:t> </a:t>
          </a:r>
          <a:r>
            <a:rPr lang="en-US" sz="1500" u="sng" kern="1200" err="1"/>
            <a:t>meede</a:t>
          </a:r>
          <a:r>
            <a:rPr lang="en-US" sz="1500" kern="1200"/>
            <a:t>: </a:t>
          </a:r>
          <a:r>
            <a:rPr lang="en-US" sz="1500" kern="1200" err="1"/>
            <a:t>kogukonnatöö</a:t>
          </a:r>
          <a:r>
            <a:rPr lang="en-US" sz="1500" kern="1200"/>
            <a:t> </a:t>
          </a:r>
          <a:r>
            <a:rPr lang="en-US" sz="1500" kern="1200" err="1"/>
            <a:t>käivitub</a:t>
          </a:r>
          <a:endParaRPr lang="en-US" sz="1500" kern="1200"/>
        </a:p>
      </dsp:txBody>
      <dsp:txXfrm rot="-10800000">
        <a:off x="1721456" y="2246644"/>
        <a:ext cx="1914590" cy="923944"/>
      </dsp:txXfrm>
    </dsp:sp>
    <dsp:sp modelId="{DF10CEE5-9BB6-454E-AFAE-B06A687FF5CB}">
      <dsp:nvSpPr>
        <dsp:cNvPr id="0" name=""/>
        <dsp:cNvSpPr/>
      </dsp:nvSpPr>
      <dsp:spPr>
        <a:xfrm rot="10800000">
          <a:off x="1752920" y="3265055"/>
          <a:ext cx="1820508" cy="860408"/>
        </a:xfrm>
        <a:prstGeom prst="trapezoid">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u="sng" kern="1200" err="1"/>
            <a:t>Inspiratsiooni</a:t>
          </a:r>
          <a:r>
            <a:rPr lang="en-US" sz="1500" u="sng" kern="1200"/>
            <a:t> ja </a:t>
          </a:r>
          <a:r>
            <a:rPr lang="en-US" sz="1500" u="sng" kern="1200" err="1"/>
            <a:t>eduelamuse</a:t>
          </a:r>
          <a:r>
            <a:rPr lang="en-US" sz="1500" u="sng" kern="1200"/>
            <a:t> </a:t>
          </a:r>
          <a:r>
            <a:rPr lang="en-US" sz="1500" u="sng" kern="1200" err="1"/>
            <a:t>teke</a:t>
          </a:r>
          <a:r>
            <a:rPr lang="en-US" sz="1500" u="sng" kern="1200"/>
            <a:t> </a:t>
          </a:r>
          <a:r>
            <a:rPr lang="en-US" sz="1500" kern="1200" err="1"/>
            <a:t>kogukondades</a:t>
          </a:r>
          <a:endParaRPr lang="et-EE" sz="1500" kern="1200"/>
        </a:p>
      </dsp:txBody>
      <dsp:txXfrm rot="-10800000">
        <a:off x="1896321" y="3332829"/>
        <a:ext cx="1533706" cy="792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845D8-2EA2-4D27-9E58-1C245EBBEE65}">
      <dsp:nvSpPr>
        <dsp:cNvPr id="0" name=""/>
        <dsp:cNvSpPr/>
      </dsp:nvSpPr>
      <dsp:spPr>
        <a:xfrm rot="10800000">
          <a:off x="0" y="0"/>
          <a:ext cx="5363870" cy="584614"/>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u="sng" kern="1200" err="1"/>
            <a:t>Potentsiaal</a:t>
          </a:r>
          <a:r>
            <a:rPr lang="en-US" sz="1500" kern="1200"/>
            <a:t>: JKTK</a:t>
          </a:r>
          <a:r>
            <a:rPr lang="et-EE" sz="1500" kern="1200"/>
            <a:t> teab kõiki </a:t>
          </a:r>
          <a:r>
            <a:rPr lang="en-US" sz="1500" kern="1200"/>
            <a:t>91</a:t>
          </a:r>
          <a:r>
            <a:rPr lang="et-EE" sz="1500" kern="1200"/>
            <a:t> </a:t>
          </a:r>
          <a:r>
            <a:rPr lang="en-US" sz="1500" kern="1200" err="1"/>
            <a:t>asustusüksust</a:t>
          </a:r>
          <a:r>
            <a:rPr lang="et-EE" sz="1500" kern="1200"/>
            <a:t>, kus kogukonnad aktiivselt tegutsevad</a:t>
          </a:r>
        </a:p>
      </dsp:txBody>
      <dsp:txXfrm rot="-10800000">
        <a:off x="938677" y="0"/>
        <a:ext cx="3486515" cy="584614"/>
      </dsp:txXfrm>
    </dsp:sp>
    <dsp:sp modelId="{F8FDBF4E-7DEE-49D5-925C-CC10459F16DC}">
      <dsp:nvSpPr>
        <dsp:cNvPr id="0" name=""/>
        <dsp:cNvSpPr/>
      </dsp:nvSpPr>
      <dsp:spPr>
        <a:xfrm rot="10800000">
          <a:off x="362230" y="664892"/>
          <a:ext cx="4637777" cy="746652"/>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t-EE" sz="1500" u="sng" kern="1200"/>
            <a:t>Segmendi potentsiaal</a:t>
          </a:r>
          <a:r>
            <a:rPr lang="et-EE" sz="1500" kern="1200"/>
            <a:t>: JKTK-l on igast </a:t>
          </a:r>
          <a:r>
            <a:rPr lang="en-US" sz="1500" kern="1200" err="1"/>
            <a:t>kogukonnast</a:t>
          </a:r>
          <a:r>
            <a:rPr lang="et-EE" sz="1500" kern="1200"/>
            <a:t> 6-8 aktiivsema pere kontaktid</a:t>
          </a:r>
        </a:p>
      </dsp:txBody>
      <dsp:txXfrm rot="-10800000">
        <a:off x="1173842" y="664892"/>
        <a:ext cx="3014555" cy="746652"/>
      </dsp:txXfrm>
    </dsp:sp>
    <dsp:sp modelId="{7817B641-31CA-4B3C-A990-E1B6AE773983}">
      <dsp:nvSpPr>
        <dsp:cNvPr id="0" name=""/>
        <dsp:cNvSpPr/>
      </dsp:nvSpPr>
      <dsp:spPr>
        <a:xfrm rot="10800000">
          <a:off x="752538" y="1497270"/>
          <a:ext cx="3824290" cy="643356"/>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u="none" kern="1200"/>
            <a:t> </a:t>
          </a:r>
          <a:r>
            <a:rPr lang="en-US" sz="1500" u="sng" kern="1200" err="1"/>
            <a:t>Atraktiivne</a:t>
          </a:r>
          <a:r>
            <a:rPr lang="en-US" sz="1500" u="sng" kern="1200"/>
            <a:t> </a:t>
          </a:r>
          <a:r>
            <a:rPr lang="en-US" sz="1500" u="sng" kern="1200" err="1"/>
            <a:t>pakkumine</a:t>
          </a:r>
          <a:r>
            <a:rPr lang="en-US" sz="1500" kern="1200"/>
            <a:t>: </a:t>
          </a:r>
          <a:r>
            <a:rPr lang="en-US" sz="1500" kern="1200" err="1"/>
            <a:t>kutsuda</a:t>
          </a:r>
          <a:r>
            <a:rPr lang="en-US" sz="1500" kern="1200"/>
            <a:t> </a:t>
          </a:r>
          <a:r>
            <a:rPr lang="en-US" sz="1500" kern="1200" err="1"/>
            <a:t>kogukonnad</a:t>
          </a:r>
          <a:r>
            <a:rPr lang="en-US" sz="1500" kern="1200"/>
            <a:t> </a:t>
          </a:r>
          <a:r>
            <a:rPr lang="en-US" sz="1500" kern="1200" err="1"/>
            <a:t>kasutama</a:t>
          </a:r>
          <a:r>
            <a:rPr lang="en-US" sz="1500" kern="1200"/>
            <a:t> </a:t>
          </a:r>
          <a:r>
            <a:rPr lang="en-US" sz="1500" kern="1200" err="1"/>
            <a:t>aruka</a:t>
          </a:r>
          <a:r>
            <a:rPr lang="en-US" sz="1500" kern="1200"/>
            <a:t> </a:t>
          </a:r>
          <a:r>
            <a:rPr lang="en-US" sz="1500" kern="1200" err="1"/>
            <a:t>küla</a:t>
          </a:r>
          <a:r>
            <a:rPr lang="en-US" sz="1500" kern="1200"/>
            <a:t> </a:t>
          </a:r>
          <a:r>
            <a:rPr lang="en-US" sz="1500" kern="1200" err="1"/>
            <a:t>lahendusi</a:t>
          </a:r>
          <a:endParaRPr lang="et-EE" sz="1500" kern="1200"/>
        </a:p>
      </dsp:txBody>
      <dsp:txXfrm rot="-10800000">
        <a:off x="1421788" y="1497270"/>
        <a:ext cx="2485788" cy="643356"/>
      </dsp:txXfrm>
    </dsp:sp>
    <dsp:sp modelId="{2B2DFF31-5F7E-476A-AF9F-E7D433FF39C2}">
      <dsp:nvSpPr>
        <dsp:cNvPr id="0" name=""/>
        <dsp:cNvSpPr/>
      </dsp:nvSpPr>
      <dsp:spPr>
        <a:xfrm rot="10800000">
          <a:off x="1205989" y="2246644"/>
          <a:ext cx="2945524" cy="923944"/>
        </a:xfrm>
        <a:prstGeom prst="trapezoid">
          <a:avLst>
            <a:gd name="adj" fmla="val 55381"/>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100000"/>
            </a:lnSpc>
            <a:spcBef>
              <a:spcPct val="0"/>
            </a:spcBef>
            <a:spcAft>
              <a:spcPct val="35000"/>
            </a:spcAft>
            <a:buNone/>
          </a:pPr>
          <a:endParaRPr lang="en-US" sz="800" u="sng" kern="1200"/>
        </a:p>
        <a:p>
          <a:pPr marL="0" lvl="0" indent="0" algn="ctr" defTabSz="355600">
            <a:lnSpc>
              <a:spcPct val="100000"/>
            </a:lnSpc>
            <a:spcBef>
              <a:spcPct val="0"/>
            </a:spcBef>
            <a:spcAft>
              <a:spcPct val="35000"/>
            </a:spcAft>
            <a:buNone/>
          </a:pPr>
          <a:r>
            <a:rPr lang="en-US" sz="1500" u="sng" kern="1200" err="1"/>
            <a:t>Kogukonnale</a:t>
          </a:r>
          <a:r>
            <a:rPr lang="en-US" sz="1500" u="sng" kern="1200"/>
            <a:t> </a:t>
          </a:r>
          <a:r>
            <a:rPr lang="en-US" sz="1500" u="sng" kern="1200" err="1"/>
            <a:t>kasulik</a:t>
          </a:r>
          <a:r>
            <a:rPr lang="en-US" sz="1500" u="sng" kern="1200"/>
            <a:t> </a:t>
          </a:r>
          <a:r>
            <a:rPr lang="en-US" sz="1500" u="sng" kern="1200" err="1"/>
            <a:t>meede</a:t>
          </a:r>
          <a:r>
            <a:rPr lang="en-US" sz="1500" kern="1200"/>
            <a:t>: </a:t>
          </a:r>
          <a:r>
            <a:rPr lang="en-US" sz="1500" kern="1200" err="1"/>
            <a:t>aruka</a:t>
          </a:r>
          <a:r>
            <a:rPr lang="en-US" sz="1500" kern="1200"/>
            <a:t> </a:t>
          </a:r>
          <a:r>
            <a:rPr lang="en-US" sz="1500" kern="1200" err="1"/>
            <a:t>küla</a:t>
          </a:r>
          <a:r>
            <a:rPr lang="en-US" sz="1500" kern="1200"/>
            <a:t> </a:t>
          </a:r>
          <a:r>
            <a:rPr lang="en-US" sz="1500" kern="1200" err="1"/>
            <a:t>tegevused</a:t>
          </a:r>
          <a:r>
            <a:rPr lang="en-US" sz="1500" kern="1200"/>
            <a:t> </a:t>
          </a:r>
          <a:r>
            <a:rPr lang="en-US" sz="1500" kern="1200" err="1"/>
            <a:t>käivituvad</a:t>
          </a:r>
          <a:endParaRPr lang="en-US" sz="1500" kern="1200"/>
        </a:p>
      </dsp:txBody>
      <dsp:txXfrm rot="-10800000">
        <a:off x="1721456" y="2246644"/>
        <a:ext cx="1914590" cy="923944"/>
      </dsp:txXfrm>
    </dsp:sp>
    <dsp:sp modelId="{DF10CEE5-9BB6-454E-AFAE-B06A687FF5CB}">
      <dsp:nvSpPr>
        <dsp:cNvPr id="0" name=""/>
        <dsp:cNvSpPr/>
      </dsp:nvSpPr>
      <dsp:spPr>
        <a:xfrm rot="10800000">
          <a:off x="1752920" y="3265055"/>
          <a:ext cx="1820508" cy="860408"/>
        </a:xfrm>
        <a:prstGeom prst="trapezoid">
          <a:avLst/>
        </a:prstGeom>
        <a:solidFill>
          <a:srgbClr val="E0E3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u="sng" kern="1200"/>
        </a:p>
        <a:p>
          <a:pPr marL="0" lvl="0" indent="0" algn="ctr" defTabSz="355600">
            <a:lnSpc>
              <a:spcPct val="90000"/>
            </a:lnSpc>
            <a:spcBef>
              <a:spcPct val="0"/>
            </a:spcBef>
            <a:spcAft>
              <a:spcPct val="35000"/>
            </a:spcAft>
            <a:buNone/>
          </a:pPr>
          <a:r>
            <a:rPr lang="en-US" sz="1500" u="sng" kern="1200" err="1"/>
            <a:t>Inspiratsiooni</a:t>
          </a:r>
          <a:r>
            <a:rPr lang="en-US" sz="1500" u="sng" kern="1200"/>
            <a:t> ja </a:t>
          </a:r>
          <a:r>
            <a:rPr lang="en-US" sz="1500" u="sng" kern="1200" err="1"/>
            <a:t>eduelamuse</a:t>
          </a:r>
          <a:r>
            <a:rPr lang="en-US" sz="1500" u="sng" kern="1200"/>
            <a:t> </a:t>
          </a:r>
          <a:r>
            <a:rPr lang="en-US" sz="1500" u="sng" kern="1200" err="1"/>
            <a:t>teke</a:t>
          </a:r>
          <a:r>
            <a:rPr lang="en-US" sz="1500" u="sng" kern="1200"/>
            <a:t> </a:t>
          </a:r>
          <a:r>
            <a:rPr lang="en-US" sz="1500" kern="1200" err="1"/>
            <a:t>kogukondades</a:t>
          </a:r>
          <a:endParaRPr lang="et-EE" sz="1500" kern="1200"/>
        </a:p>
      </dsp:txBody>
      <dsp:txXfrm rot="-10800000">
        <a:off x="1896321" y="3332829"/>
        <a:ext cx="1533706" cy="79263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a:extLst>
              <a:ext uri="{FF2B5EF4-FFF2-40B4-BE49-F238E27FC236}">
                <a16:creationId xmlns:a16="http://schemas.microsoft.com/office/drawing/2014/main" id="{87B5061F-E556-0FF2-E5C2-1CB1C9FC914E}"/>
              </a:ext>
            </a:extLst>
          </p:cNvPr>
          <p:cNvSpPr>
            <a:spLocks noGrp="1"/>
          </p:cNvSpPr>
          <p:nvPr>
            <p:ph type="hdr" sz="quarter"/>
          </p:nvPr>
        </p:nvSpPr>
        <p:spPr>
          <a:xfrm>
            <a:off x="0" y="0"/>
            <a:ext cx="2944283" cy="498294"/>
          </a:xfrm>
          <a:prstGeom prst="rect">
            <a:avLst/>
          </a:prstGeom>
        </p:spPr>
        <p:txBody>
          <a:bodyPr vert="horz" lIns="93177" tIns="46589" rIns="93177" bIns="46589" rtlCol="0"/>
          <a:lstStyle>
            <a:lvl1pPr algn="l">
              <a:defRPr sz="1200"/>
            </a:lvl1pPr>
          </a:lstStyle>
          <a:p>
            <a:endParaRPr lang="et-EE"/>
          </a:p>
        </p:txBody>
      </p:sp>
      <p:sp>
        <p:nvSpPr>
          <p:cNvPr id="3" name="Kuupäeva kohatäide 2">
            <a:extLst>
              <a:ext uri="{FF2B5EF4-FFF2-40B4-BE49-F238E27FC236}">
                <a16:creationId xmlns:a16="http://schemas.microsoft.com/office/drawing/2014/main" id="{35959384-6676-66B6-631F-302C28E10EB5}"/>
              </a:ext>
            </a:extLst>
          </p:cNvPr>
          <p:cNvSpPr>
            <a:spLocks noGrp="1"/>
          </p:cNvSpPr>
          <p:nvPr>
            <p:ph type="dt" sz="quarter" idx="1"/>
          </p:nvPr>
        </p:nvSpPr>
        <p:spPr>
          <a:xfrm>
            <a:off x="3848645" y="0"/>
            <a:ext cx="2944283" cy="498294"/>
          </a:xfrm>
          <a:prstGeom prst="rect">
            <a:avLst/>
          </a:prstGeom>
        </p:spPr>
        <p:txBody>
          <a:bodyPr vert="horz" lIns="93177" tIns="46589" rIns="93177" bIns="46589" rtlCol="0"/>
          <a:lstStyle>
            <a:lvl1pPr algn="r">
              <a:defRPr sz="1200"/>
            </a:lvl1pPr>
          </a:lstStyle>
          <a:p>
            <a:fld id="{A6A26681-6DEC-43EF-B3BA-F9547585E8C8}" type="datetimeFigureOut">
              <a:rPr lang="et-EE" smtClean="0"/>
              <a:t>29.08.2025</a:t>
            </a:fld>
            <a:endParaRPr lang="et-EE"/>
          </a:p>
        </p:txBody>
      </p:sp>
      <p:sp>
        <p:nvSpPr>
          <p:cNvPr id="4" name="Jaluse kohatäide 3">
            <a:extLst>
              <a:ext uri="{FF2B5EF4-FFF2-40B4-BE49-F238E27FC236}">
                <a16:creationId xmlns:a16="http://schemas.microsoft.com/office/drawing/2014/main" id="{76F7CE46-1A03-76B3-808F-120058852F7F}"/>
              </a:ext>
            </a:extLst>
          </p:cNvPr>
          <p:cNvSpPr>
            <a:spLocks noGrp="1"/>
          </p:cNvSpPr>
          <p:nvPr>
            <p:ph type="ftr" sz="quarter" idx="2"/>
          </p:nvPr>
        </p:nvSpPr>
        <p:spPr>
          <a:xfrm>
            <a:off x="0" y="9433107"/>
            <a:ext cx="2944283" cy="498293"/>
          </a:xfrm>
          <a:prstGeom prst="rect">
            <a:avLst/>
          </a:prstGeom>
        </p:spPr>
        <p:txBody>
          <a:bodyPr vert="horz" lIns="93177" tIns="46589" rIns="93177" bIns="46589" rtlCol="0" anchor="b"/>
          <a:lstStyle>
            <a:lvl1pPr algn="l">
              <a:defRPr sz="1200"/>
            </a:lvl1pPr>
          </a:lstStyle>
          <a:p>
            <a:endParaRPr lang="et-EE"/>
          </a:p>
        </p:txBody>
      </p:sp>
      <p:sp>
        <p:nvSpPr>
          <p:cNvPr id="5" name="Slaidinumbri kohatäide 4">
            <a:extLst>
              <a:ext uri="{FF2B5EF4-FFF2-40B4-BE49-F238E27FC236}">
                <a16:creationId xmlns:a16="http://schemas.microsoft.com/office/drawing/2014/main" id="{229459D9-6C6A-5E70-776C-92198F84DF33}"/>
              </a:ext>
            </a:extLst>
          </p:cNvPr>
          <p:cNvSpPr>
            <a:spLocks noGrp="1"/>
          </p:cNvSpPr>
          <p:nvPr>
            <p:ph type="sldNum" sz="quarter" idx="3"/>
          </p:nvPr>
        </p:nvSpPr>
        <p:spPr>
          <a:xfrm>
            <a:off x="3848645" y="9433107"/>
            <a:ext cx="2944283" cy="498293"/>
          </a:xfrm>
          <a:prstGeom prst="rect">
            <a:avLst/>
          </a:prstGeom>
        </p:spPr>
        <p:txBody>
          <a:bodyPr vert="horz" lIns="93177" tIns="46589" rIns="93177" bIns="46589" rtlCol="0" anchor="b"/>
          <a:lstStyle>
            <a:lvl1pPr algn="r">
              <a:defRPr sz="1200"/>
            </a:lvl1pPr>
          </a:lstStyle>
          <a:p>
            <a:fld id="{28C83A44-884F-43BE-B745-E1A13D5950DD}" type="slidenum">
              <a:rPr lang="et-EE" smtClean="0"/>
              <a:t>‹#›</a:t>
            </a:fld>
            <a:endParaRPr lang="et-EE"/>
          </a:p>
        </p:txBody>
      </p:sp>
    </p:spTree>
    <p:extLst>
      <p:ext uri="{BB962C8B-B14F-4D97-AF65-F5344CB8AC3E}">
        <p14:creationId xmlns:p14="http://schemas.microsoft.com/office/powerpoint/2010/main" val="423735626"/>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0T07:30:55.189"/>
    </inkml:context>
    <inkml:brush xml:id="br0">
      <inkml:brushProperty name="width" value="0.05" units="cm"/>
      <inkml:brushProperty name="height" value="0.05" units="cm"/>
      <inkml:brushProperty name="color" value="#FFFFFF"/>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44283" cy="498294"/>
          </a:xfrm>
          <a:prstGeom prst="rect">
            <a:avLst/>
          </a:prstGeom>
        </p:spPr>
        <p:txBody>
          <a:bodyPr vert="horz" lIns="93177" tIns="46589" rIns="93177" bIns="46589" rtlCol="0"/>
          <a:lstStyle>
            <a:lvl1pPr algn="l">
              <a:defRPr sz="1200"/>
            </a:lvl1pPr>
          </a:lstStyle>
          <a:p>
            <a:endParaRPr lang="et-EE"/>
          </a:p>
        </p:txBody>
      </p:sp>
      <p:sp>
        <p:nvSpPr>
          <p:cNvPr id="3" name="Kuupäeva kohatäide 2"/>
          <p:cNvSpPr>
            <a:spLocks noGrp="1"/>
          </p:cNvSpPr>
          <p:nvPr>
            <p:ph type="dt" idx="1"/>
          </p:nvPr>
        </p:nvSpPr>
        <p:spPr>
          <a:xfrm>
            <a:off x="3848645" y="0"/>
            <a:ext cx="2944283" cy="498294"/>
          </a:xfrm>
          <a:prstGeom prst="rect">
            <a:avLst/>
          </a:prstGeom>
        </p:spPr>
        <p:txBody>
          <a:bodyPr vert="horz" lIns="93177" tIns="46589" rIns="93177" bIns="46589" rtlCol="0"/>
          <a:lstStyle>
            <a:lvl1pPr algn="r">
              <a:defRPr sz="1200"/>
            </a:lvl1pPr>
          </a:lstStyle>
          <a:p>
            <a:fld id="{6A1D475B-12A2-4C49-8F3D-3A8327A523BA}" type="datetimeFigureOut">
              <a:rPr lang="et-EE" smtClean="0"/>
              <a:t>29.08.2025</a:t>
            </a:fld>
            <a:endParaRPr lang="et-EE"/>
          </a:p>
        </p:txBody>
      </p:sp>
      <p:sp>
        <p:nvSpPr>
          <p:cNvPr id="4" name="Slaidi pildi kohatäide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3177" tIns="46589" rIns="93177" bIns="46589" rtlCol="0" anchor="ctr"/>
          <a:lstStyle/>
          <a:p>
            <a:endParaRPr lang="et-EE"/>
          </a:p>
        </p:txBody>
      </p:sp>
      <p:sp>
        <p:nvSpPr>
          <p:cNvPr id="5" name="Märkmete kohatäide 4"/>
          <p:cNvSpPr>
            <a:spLocks noGrp="1"/>
          </p:cNvSpPr>
          <p:nvPr>
            <p:ph type="body" sz="quarter" idx="3"/>
          </p:nvPr>
        </p:nvSpPr>
        <p:spPr>
          <a:xfrm>
            <a:off x="679450" y="4779486"/>
            <a:ext cx="5435600" cy="3910489"/>
          </a:xfrm>
          <a:prstGeom prst="rect">
            <a:avLst/>
          </a:prstGeom>
        </p:spPr>
        <p:txBody>
          <a:bodyPr vert="horz" lIns="93177" tIns="46589" rIns="93177" bIns="46589" rtlCol="0"/>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9433107"/>
            <a:ext cx="2944283" cy="498293"/>
          </a:xfrm>
          <a:prstGeom prst="rect">
            <a:avLst/>
          </a:prstGeom>
        </p:spPr>
        <p:txBody>
          <a:bodyPr vert="horz" lIns="93177" tIns="46589" rIns="93177" bIns="46589" rtlCol="0" anchor="b"/>
          <a:lstStyle>
            <a:lvl1pPr algn="l">
              <a:defRPr sz="1200"/>
            </a:lvl1pPr>
          </a:lstStyle>
          <a:p>
            <a:endParaRPr lang="et-EE"/>
          </a:p>
        </p:txBody>
      </p:sp>
      <p:sp>
        <p:nvSpPr>
          <p:cNvPr id="7" name="Slaidinumbri kohatäide 6"/>
          <p:cNvSpPr>
            <a:spLocks noGrp="1"/>
          </p:cNvSpPr>
          <p:nvPr>
            <p:ph type="sldNum" sz="quarter" idx="5"/>
          </p:nvPr>
        </p:nvSpPr>
        <p:spPr>
          <a:xfrm>
            <a:off x="3848645" y="9433107"/>
            <a:ext cx="2944283" cy="498293"/>
          </a:xfrm>
          <a:prstGeom prst="rect">
            <a:avLst/>
          </a:prstGeom>
        </p:spPr>
        <p:txBody>
          <a:bodyPr vert="horz" lIns="93177" tIns="46589" rIns="93177" bIns="46589" rtlCol="0" anchor="b"/>
          <a:lstStyle>
            <a:lvl1pPr algn="r">
              <a:defRPr sz="1200"/>
            </a:lvl1pPr>
          </a:lstStyle>
          <a:p>
            <a:fld id="{81DA9943-136D-41DB-AEE5-57574EB662F8}" type="slidenum">
              <a:rPr lang="et-EE" smtClean="0"/>
              <a:t>‹#›</a:t>
            </a:fld>
            <a:endParaRPr lang="et-EE"/>
          </a:p>
        </p:txBody>
      </p:sp>
    </p:spTree>
    <p:extLst>
      <p:ext uri="{BB962C8B-B14F-4D97-AF65-F5344CB8AC3E}">
        <p14:creationId xmlns:p14="http://schemas.microsoft.com/office/powerpoint/2010/main" val="233272857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395802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Tree>
    <p:extLst>
      <p:ext uri="{BB962C8B-B14F-4D97-AF65-F5344CB8AC3E}">
        <p14:creationId xmlns:p14="http://schemas.microsoft.com/office/powerpoint/2010/main" val="3404735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580459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3989745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194917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t-EE"/>
          </a:p>
        </p:txBody>
      </p:sp>
    </p:spTree>
    <p:extLst>
      <p:ext uri="{BB962C8B-B14F-4D97-AF65-F5344CB8AC3E}">
        <p14:creationId xmlns:p14="http://schemas.microsoft.com/office/powerpoint/2010/main" val="56515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473997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581110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Tree>
    <p:extLst>
      <p:ext uri="{BB962C8B-B14F-4D97-AF65-F5344CB8AC3E}">
        <p14:creationId xmlns:p14="http://schemas.microsoft.com/office/powerpoint/2010/main" val="2578525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132044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2683517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Tree>
    <p:extLst>
      <p:ext uri="{BB962C8B-B14F-4D97-AF65-F5344CB8AC3E}">
        <p14:creationId xmlns:p14="http://schemas.microsoft.com/office/powerpoint/2010/main" val="3571818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2184930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55D29-0A73-8ECE-336B-9B76C0A624BA}"/>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4EADA1FB-8F1B-4171-0180-B007938DF78E}"/>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6AE9EAEC-5B28-15AB-1ED9-5FB4586161D4}"/>
              </a:ext>
            </a:extLst>
          </p:cNvPr>
          <p:cNvSpPr>
            <a:spLocks noGrp="1"/>
          </p:cNvSpPr>
          <p:nvPr>
            <p:ph type="body" idx="1"/>
          </p:nvPr>
        </p:nvSpPr>
        <p:spPr/>
        <p:txBody>
          <a:bodyPr/>
          <a:lstStyle/>
          <a:p>
            <a:endParaRPr lang="et-EE"/>
          </a:p>
        </p:txBody>
      </p:sp>
    </p:spTree>
    <p:extLst>
      <p:ext uri="{BB962C8B-B14F-4D97-AF65-F5344CB8AC3E}">
        <p14:creationId xmlns:p14="http://schemas.microsoft.com/office/powerpoint/2010/main" val="3501808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B2A2E-0896-69F9-6FDB-9847E3D5DB81}"/>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7C68B3F1-23DA-9343-DB1E-3E24C5088673}"/>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D69E73A5-B40C-A8A7-950B-14E1A2FB9950}"/>
              </a:ext>
            </a:extLst>
          </p:cNvPr>
          <p:cNvSpPr>
            <a:spLocks noGrp="1"/>
          </p:cNvSpPr>
          <p:nvPr>
            <p:ph type="body" idx="1"/>
          </p:nvPr>
        </p:nvSpPr>
        <p:spPr/>
        <p:txBody>
          <a:bodyPr/>
          <a:lstStyle/>
          <a:p>
            <a:endParaRPr lang="et-EE"/>
          </a:p>
        </p:txBody>
      </p:sp>
    </p:spTree>
    <p:extLst>
      <p:ext uri="{BB962C8B-B14F-4D97-AF65-F5344CB8AC3E}">
        <p14:creationId xmlns:p14="http://schemas.microsoft.com/office/powerpoint/2010/main" val="4108653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980706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2766526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1913292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86221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197365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1398391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2870742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123439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23347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878374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76745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025319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29.08.2025</a:t>
            </a:fld>
            <a:endParaRPr lang="et-EE"/>
          </a:p>
        </p:txBody>
      </p:sp>
    </p:spTree>
    <p:extLst>
      <p:ext uri="{BB962C8B-B14F-4D97-AF65-F5344CB8AC3E}">
        <p14:creationId xmlns:p14="http://schemas.microsoft.com/office/powerpoint/2010/main" val="150392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2506512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947829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a:t>RR – Rahvastikuregister	EL – Elektritarbimise järgi (Allikas: Statistikaamet; Elering)</a:t>
            </a:r>
          </a:p>
        </p:txBody>
      </p:sp>
    </p:spTree>
    <p:extLst>
      <p:ext uri="{BB962C8B-B14F-4D97-AF65-F5344CB8AC3E}">
        <p14:creationId xmlns:p14="http://schemas.microsoft.com/office/powerpoint/2010/main" val="2830444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b="0" i="0" err="1">
                <a:solidFill>
                  <a:srgbClr val="333333"/>
                </a:solidFill>
                <a:effectLst/>
                <a:latin typeface="Helvetica Neue"/>
              </a:rPr>
              <a:t>Ilmajäetuses</a:t>
            </a:r>
            <a:r>
              <a:rPr lang="et-EE" b="0" i="0">
                <a:solidFill>
                  <a:srgbClr val="333333"/>
                </a:solidFill>
                <a:effectLst/>
                <a:latin typeface="Helvetica Neue"/>
              </a:rPr>
              <a:t> elavaid inimesi ehk neid, kes ei saa endale mitmeid ühiskonnas levinud hüvesid lubada, oli 2022. aastal veidi enam kui eelneval aastal – ilmajäetust koges 7% Eesti elanikkonnast ehk 92 100 inimest.</a:t>
            </a:r>
            <a:r>
              <a:rPr lang="en-US" b="0" i="0">
                <a:solidFill>
                  <a:srgbClr val="333333"/>
                </a:solidFill>
                <a:effectLst/>
                <a:latin typeface="Helvetica Neue"/>
              </a:rPr>
              <a:t> </a:t>
            </a:r>
            <a:r>
              <a:rPr lang="et-EE" b="0" i="0">
                <a:solidFill>
                  <a:srgbClr val="333333"/>
                </a:solidFill>
                <a:effectLst/>
                <a:latin typeface="Helvetica Neue"/>
              </a:rPr>
              <a:t>Kõige rohkem tajuvad ilmajäetust 65-aastased ja vanemad elanikud (10,6%), kõige vähem aga 18–24-aastased (3,9%). Aastaga oli kõige rohkem suurenenud ilmajäetust kogevate 65-aastaste ja vanemate ning laste hulk.</a:t>
            </a:r>
            <a:endParaRPr lang="et-EE"/>
          </a:p>
        </p:txBody>
      </p:sp>
    </p:spTree>
    <p:extLst>
      <p:ext uri="{BB962C8B-B14F-4D97-AF65-F5344CB8AC3E}">
        <p14:creationId xmlns:p14="http://schemas.microsoft.com/office/powerpoint/2010/main" val="1190890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Tree>
    <p:extLst>
      <p:ext uri="{BB962C8B-B14F-4D97-AF65-F5344CB8AC3E}">
        <p14:creationId xmlns:p14="http://schemas.microsoft.com/office/powerpoint/2010/main" val="1083830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568373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Tree>
    <p:extLst>
      <p:ext uri="{BB962C8B-B14F-4D97-AF65-F5344CB8AC3E}">
        <p14:creationId xmlns:p14="http://schemas.microsoft.com/office/powerpoint/2010/main" val="1018353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29.08.2025</a:t>
            </a:fld>
            <a:endParaRPr lang="et-EE"/>
          </a:p>
        </p:txBody>
      </p:sp>
    </p:spTree>
    <p:extLst>
      <p:ext uri="{BB962C8B-B14F-4D97-AF65-F5344CB8AC3E}">
        <p14:creationId xmlns:p14="http://schemas.microsoft.com/office/powerpoint/2010/main" val="3729260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a:t>1986-1989</a:t>
            </a:r>
          </a:p>
          <a:p>
            <a:r>
              <a:rPr lang="et-EE"/>
              <a:t>10 280 (kolhoosid) + 3 972 (</a:t>
            </a:r>
            <a:r>
              <a:rPr lang="en-US"/>
              <a:t>J</a:t>
            </a:r>
            <a:r>
              <a:rPr lang="et-EE" err="1"/>
              <a:t>õgeva</a:t>
            </a:r>
            <a:r>
              <a:rPr lang="et-EE"/>
              <a:t> linn) + 2 887 (</a:t>
            </a:r>
            <a:r>
              <a:rPr lang="en-US"/>
              <a:t>P</a:t>
            </a:r>
            <a:r>
              <a:rPr lang="et-EE" err="1"/>
              <a:t>õltsamaa</a:t>
            </a:r>
            <a:r>
              <a:rPr lang="et-EE"/>
              <a:t> linn) + 1 188 (Mustvee linn) +</a:t>
            </a:r>
          </a:p>
          <a:p>
            <a:r>
              <a:rPr lang="et-EE"/>
              <a:t>+ 1000 (muu avalik haldus/haridus hinnanguliselt) = 19 327 (hinnanguliselt)</a:t>
            </a:r>
          </a:p>
        </p:txBody>
      </p:sp>
    </p:spTree>
    <p:extLst>
      <p:ext uri="{BB962C8B-B14F-4D97-AF65-F5344CB8AC3E}">
        <p14:creationId xmlns:p14="http://schemas.microsoft.com/office/powerpoint/2010/main" val="2741127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2681462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932376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20130618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29.08.2025</a:t>
            </a:fld>
            <a:endParaRPr lang="et-EE"/>
          </a:p>
        </p:txBody>
      </p:sp>
    </p:spTree>
    <p:extLst>
      <p:ext uri="{BB962C8B-B14F-4D97-AF65-F5344CB8AC3E}">
        <p14:creationId xmlns:p14="http://schemas.microsoft.com/office/powerpoint/2010/main" val="3529652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pPr defTabSz="931774">
              <a:defRPr/>
            </a:pPr>
            <a:endParaRPr lang="et-EE"/>
          </a:p>
        </p:txBody>
      </p:sp>
      <p:sp>
        <p:nvSpPr>
          <p:cNvPr id="4" name="Slaidinumbri kohatäide 3"/>
          <p:cNvSpPr>
            <a:spLocks noGrp="1"/>
          </p:cNvSpPr>
          <p:nvPr>
            <p:ph type="sldNum" idx="10"/>
          </p:nvPr>
        </p:nvSpPr>
        <p:spPr/>
        <p:txBody>
          <a:bodyPr/>
          <a:lstStyle/>
          <a:p>
            <a:fld id="{9137B0FE-B827-43E6-9F1A-73A7AB4ED6CD}" type="slidenum">
              <a:rPr lang="et-EE" altLang="en-US" smtClean="0"/>
              <a:pPr/>
              <a:t>105</a:t>
            </a:fld>
            <a:endParaRPr lang="et-EE" altLang="en-US"/>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29.08.2025</a:t>
            </a:fld>
            <a:endParaRPr lang="et-EE"/>
          </a:p>
        </p:txBody>
      </p:sp>
    </p:spTree>
    <p:extLst>
      <p:ext uri="{BB962C8B-B14F-4D97-AF65-F5344CB8AC3E}">
        <p14:creationId xmlns:p14="http://schemas.microsoft.com/office/powerpoint/2010/main" val="3282577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29.08.2025</a:t>
            </a:fld>
            <a:endParaRPr lang="et-EE"/>
          </a:p>
        </p:txBody>
      </p:sp>
    </p:spTree>
    <p:extLst>
      <p:ext uri="{BB962C8B-B14F-4D97-AF65-F5344CB8AC3E}">
        <p14:creationId xmlns:p14="http://schemas.microsoft.com/office/powerpoint/2010/main" val="3903253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29.08.2025</a:t>
            </a:fld>
            <a:endParaRPr lang="et-EE"/>
          </a:p>
        </p:txBody>
      </p:sp>
    </p:spTree>
    <p:extLst>
      <p:ext uri="{BB962C8B-B14F-4D97-AF65-F5344CB8AC3E}">
        <p14:creationId xmlns:p14="http://schemas.microsoft.com/office/powerpoint/2010/main" val="3973193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a:p>
        </p:txBody>
      </p:sp>
    </p:spTree>
    <p:extLst>
      <p:ext uri="{BB962C8B-B14F-4D97-AF65-F5344CB8AC3E}">
        <p14:creationId xmlns:p14="http://schemas.microsoft.com/office/powerpoint/2010/main" val="2375557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274478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29.08.2025</a:t>
            </a:fld>
            <a:endParaRPr lang="et-EE"/>
          </a:p>
        </p:txBody>
      </p:sp>
    </p:spTree>
    <p:extLst>
      <p:ext uri="{BB962C8B-B14F-4D97-AF65-F5344CB8AC3E}">
        <p14:creationId xmlns:p14="http://schemas.microsoft.com/office/powerpoint/2010/main" val="354251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502857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431302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29.08.2025</a:t>
            </a:fld>
            <a:endParaRPr lang="et-EE"/>
          </a:p>
        </p:txBody>
      </p:sp>
    </p:spTree>
    <p:extLst>
      <p:ext uri="{BB962C8B-B14F-4D97-AF65-F5344CB8AC3E}">
        <p14:creationId xmlns:p14="http://schemas.microsoft.com/office/powerpoint/2010/main" val="28706575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29.08.2025</a:t>
            </a:fld>
            <a:endParaRPr lang="et-EE"/>
          </a:p>
        </p:txBody>
      </p:sp>
    </p:spTree>
    <p:extLst>
      <p:ext uri="{BB962C8B-B14F-4D97-AF65-F5344CB8AC3E}">
        <p14:creationId xmlns:p14="http://schemas.microsoft.com/office/powerpoint/2010/main" val="42844865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29.08.2025</a:t>
            </a:fld>
            <a:endParaRPr lang="et-EE"/>
          </a:p>
        </p:txBody>
      </p:sp>
    </p:spTree>
    <p:extLst>
      <p:ext uri="{BB962C8B-B14F-4D97-AF65-F5344CB8AC3E}">
        <p14:creationId xmlns:p14="http://schemas.microsoft.com/office/powerpoint/2010/main" val="41355523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123825" y="884238"/>
            <a:ext cx="7734300" cy="4351337"/>
          </a:xfrm>
        </p:spPr>
      </p:sp>
      <p:sp>
        <p:nvSpPr>
          <p:cNvPr id="3" name="Märkmete kohatäide 2"/>
          <p:cNvSpPr>
            <a:spLocks noGrp="1"/>
          </p:cNvSpPr>
          <p:nvPr>
            <p:ph type="body" idx="1"/>
          </p:nvPr>
        </p:nvSpPr>
        <p:spPr/>
        <p:txBody>
          <a:bodyPr/>
          <a:lstStyle/>
          <a:p>
            <a:endParaRPr lang="et-EE"/>
          </a:p>
        </p:txBody>
      </p:sp>
      <p:sp>
        <p:nvSpPr>
          <p:cNvPr id="5" name="Kuupäeva kohatäide 4">
            <a:extLst>
              <a:ext uri="{FF2B5EF4-FFF2-40B4-BE49-F238E27FC236}">
                <a16:creationId xmlns:a16="http://schemas.microsoft.com/office/drawing/2014/main" id="{BF46D5B3-7FCB-4302-9817-8C1EAD89E5D7}"/>
              </a:ext>
            </a:extLst>
          </p:cNvPr>
          <p:cNvSpPr>
            <a:spLocks noGrp="1"/>
          </p:cNvSpPr>
          <p:nvPr>
            <p:ph type="dt" idx="1"/>
          </p:nvPr>
        </p:nvSpPr>
        <p:spPr/>
        <p:txBody>
          <a:bodyPr/>
          <a:lstStyle/>
          <a:p>
            <a:fld id="{F7A1D3FC-0C2B-4441-8DD5-AF76328BE3C5}" type="datetime1">
              <a:rPr lang="et-EE" smtClean="0"/>
              <a:t>29.08.2025</a:t>
            </a:fld>
            <a:endParaRPr lang="et-EE"/>
          </a:p>
        </p:txBody>
      </p:sp>
    </p:spTree>
    <p:extLst>
      <p:ext uri="{BB962C8B-B14F-4D97-AF65-F5344CB8AC3E}">
        <p14:creationId xmlns:p14="http://schemas.microsoft.com/office/powerpoint/2010/main" val="23887171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933279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4172546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963164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9238667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41535199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4463965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23427821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4783810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9946520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459732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Tree>
    <p:extLst>
      <p:ext uri="{BB962C8B-B14F-4D97-AF65-F5344CB8AC3E}">
        <p14:creationId xmlns:p14="http://schemas.microsoft.com/office/powerpoint/2010/main" val="1307135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defTabSz="931774">
              <a:defRPr/>
            </a:pPr>
            <a:endParaRPr lang="et-EE"/>
          </a:p>
        </p:txBody>
      </p:sp>
    </p:spTree>
    <p:extLst>
      <p:ext uri="{BB962C8B-B14F-4D97-AF65-F5344CB8AC3E}">
        <p14:creationId xmlns:p14="http://schemas.microsoft.com/office/powerpoint/2010/main" val="3221609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9625"/>
            <a:ext cx="7185025" cy="4041775"/>
          </a:xfrm>
        </p:spPr>
      </p:sp>
      <p:sp>
        <p:nvSpPr>
          <p:cNvPr id="3" name="Notes Placeholder 2"/>
          <p:cNvSpPr>
            <a:spLocks noGrp="1"/>
          </p:cNvSpPr>
          <p:nvPr>
            <p:ph type="body" idx="1"/>
          </p:nvPr>
        </p:nvSpPr>
        <p:spPr/>
        <p:txBody>
          <a:bodyPr>
            <a:normAutofit/>
          </a:bodyPr>
          <a:lstStyle/>
          <a:p>
            <a:endParaRPr lang="et-EE"/>
          </a:p>
        </p:txBody>
      </p:sp>
    </p:spTree>
    <p:extLst>
      <p:ext uri="{BB962C8B-B14F-4D97-AF65-F5344CB8AC3E}">
        <p14:creationId xmlns:p14="http://schemas.microsoft.com/office/powerpoint/2010/main" val="3532681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130428"/>
            <a:ext cx="10363200" cy="1470025"/>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
        <p:nvSpPr>
          <p:cNvPr id="3" name="Subtitle 2"/>
          <p:cNvSpPr>
            <a:spLocks noGrp="1"/>
          </p:cNvSpPr>
          <p:nvPr>
            <p:ph type="subTitle" idx="1"/>
          </p:nvPr>
        </p:nvSpPr>
        <p:spPr>
          <a:xfrm>
            <a:off x="25400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885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pic>
        <p:nvPicPr>
          <p:cNvPr id="5" name="Picture 4">
            <a:extLst>
              <a:ext uri="{FF2B5EF4-FFF2-40B4-BE49-F238E27FC236}">
                <a16:creationId xmlns:a16="http://schemas.microsoft.com/office/drawing/2014/main" id="{5A26FD58-596E-BF83-4BB6-A50CE35549E2}"/>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7" name="Picture 6">
            <a:extLst>
              <a:ext uri="{FF2B5EF4-FFF2-40B4-BE49-F238E27FC236}">
                <a16:creationId xmlns:a16="http://schemas.microsoft.com/office/drawing/2014/main" id="{1250ED81-B725-AE6B-B936-7CDF31B1B383}"/>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14A614CF-B112-746A-3E41-D648EF746789}"/>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06858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pic>
        <p:nvPicPr>
          <p:cNvPr id="5" name="Picture 4">
            <a:extLst>
              <a:ext uri="{FF2B5EF4-FFF2-40B4-BE49-F238E27FC236}">
                <a16:creationId xmlns:a16="http://schemas.microsoft.com/office/drawing/2014/main" id="{0BF57C24-63D7-0F4B-CE42-CA881B5D5C4A}"/>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7" name="Picture 6">
            <a:extLst>
              <a:ext uri="{FF2B5EF4-FFF2-40B4-BE49-F238E27FC236}">
                <a16:creationId xmlns:a16="http://schemas.microsoft.com/office/drawing/2014/main" id="{FA72A194-EEA4-5E22-6396-39C1B4B33A03}"/>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8" name="Slide Number Placeholder 5">
            <a:extLst>
              <a:ext uri="{FF2B5EF4-FFF2-40B4-BE49-F238E27FC236}">
                <a16:creationId xmlns:a16="http://schemas.microsoft.com/office/drawing/2014/main" id="{B3F365F9-DAC5-1C2E-DAAB-DB21C8D35F1F}"/>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15918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31806" y="188913"/>
            <a:ext cx="8159751" cy="868363"/>
          </a:xfrm>
        </p:spPr>
        <p:txBody>
          <a:bodyPr/>
          <a:lstStyle/>
          <a:p>
            <a:r>
              <a:rPr lang="en-US"/>
              <a:t>Click to edit Master title style</a:t>
            </a:r>
          </a:p>
        </p:txBody>
      </p:sp>
      <p:sp>
        <p:nvSpPr>
          <p:cNvPr id="3" name="Content Placeholder 2"/>
          <p:cNvSpPr>
            <a:spLocks noGrp="1"/>
          </p:cNvSpPr>
          <p:nvPr>
            <p:ph sz="quarter" idx="1"/>
          </p:nvPr>
        </p:nvSpPr>
        <p:spPr>
          <a:xfrm>
            <a:off x="419105" y="1412877"/>
            <a:ext cx="4561417" cy="2279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19105" y="3844929"/>
            <a:ext cx="4561417" cy="228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83717" y="3844929"/>
            <a:ext cx="4561416" cy="228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D5921B31-3F09-EA02-230A-0A89C2EFFE7E}"/>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9" name="Picture 8">
            <a:extLst>
              <a:ext uri="{FF2B5EF4-FFF2-40B4-BE49-F238E27FC236}">
                <a16:creationId xmlns:a16="http://schemas.microsoft.com/office/drawing/2014/main" id="{BAAA52A1-A39E-5D0E-2775-CD5887247DB3}"/>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4" name="Content Placeholder 3"/>
          <p:cNvSpPr>
            <a:spLocks noGrp="1"/>
          </p:cNvSpPr>
          <p:nvPr>
            <p:ph sz="quarter" idx="2"/>
          </p:nvPr>
        </p:nvSpPr>
        <p:spPr>
          <a:xfrm>
            <a:off x="5183717" y="1412877"/>
            <a:ext cx="4561416" cy="2279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F709946-F327-A5B3-B838-89A63590C088}"/>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62861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3F05B1-51D2-CDB8-B212-05DBE8C45DA1}"/>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6" name="Picture 5">
            <a:extLst>
              <a:ext uri="{FF2B5EF4-FFF2-40B4-BE49-F238E27FC236}">
                <a16:creationId xmlns:a16="http://schemas.microsoft.com/office/drawing/2014/main" id="{66BEB1C0-2764-3C31-EE28-759BCB44E14B}"/>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2" name="Title 1"/>
          <p:cNvSpPr>
            <a:spLocks noGrp="1"/>
          </p:cNvSpPr>
          <p:nvPr>
            <p:ph type="title"/>
          </p:nvPr>
        </p:nvSpPr>
        <p:spPr>
          <a:xfrm>
            <a:off x="623392" y="188913"/>
            <a:ext cx="10781208" cy="868363"/>
          </a:xfrm>
        </p:spPr>
        <p:txBody>
          <a:bodyPr/>
          <a:lstStyle/>
          <a:p>
            <a:r>
              <a:rPr lang="en-US"/>
              <a:t>Click to edit Master title style</a:t>
            </a:r>
            <a:endParaRPr lang="et-EE"/>
          </a:p>
        </p:txBody>
      </p:sp>
      <p:sp>
        <p:nvSpPr>
          <p:cNvPr id="3" name="Table Placeholder 2"/>
          <p:cNvSpPr>
            <a:spLocks noGrp="1"/>
          </p:cNvSpPr>
          <p:nvPr>
            <p:ph type="tbl" idx="1"/>
          </p:nvPr>
        </p:nvSpPr>
        <p:spPr>
          <a:xfrm>
            <a:off x="623392" y="1412875"/>
            <a:ext cx="9121741" cy="4713288"/>
          </a:xfrm>
        </p:spPr>
        <p:txBody>
          <a:bodyPr/>
          <a:lstStyle/>
          <a:p>
            <a:pPr lvl="0"/>
            <a:endParaRPr lang="et-EE" noProof="0"/>
          </a:p>
        </p:txBody>
      </p:sp>
      <p:sp>
        <p:nvSpPr>
          <p:cNvPr id="7" name="Slide Number Placeholder 5">
            <a:extLst>
              <a:ext uri="{FF2B5EF4-FFF2-40B4-BE49-F238E27FC236}">
                <a16:creationId xmlns:a16="http://schemas.microsoft.com/office/drawing/2014/main" id="{1A063BED-51B8-3BF2-70D4-6AFE3EFC894A}"/>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58638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C47D24-97F0-C47F-F4C0-3BD887E373CB}"/>
              </a:ext>
            </a:extLst>
          </p:cNvPr>
          <p:cNvPicPr>
            <a:picLocks noChangeAspect="1"/>
          </p:cNvPicPr>
          <p:nvPr userDrawn="1"/>
        </p:nvPicPr>
        <p:blipFill>
          <a:blip r:embed="rId2"/>
          <a:stretch>
            <a:fillRect/>
          </a:stretch>
        </p:blipFill>
        <p:spPr>
          <a:xfrm>
            <a:off x="9029700" y="0"/>
            <a:ext cx="3162300" cy="2009775"/>
          </a:xfrm>
          <a:prstGeom prst="rect">
            <a:avLst/>
          </a:prstGeom>
        </p:spPr>
      </p:pic>
      <p:sp>
        <p:nvSpPr>
          <p:cNvPr id="3" name="Content Placeholder 2"/>
          <p:cNvSpPr>
            <a:spLocks noGrp="1"/>
          </p:cNvSpPr>
          <p:nvPr>
            <p:ph idx="1"/>
          </p:nvPr>
        </p:nvSpPr>
        <p:spPr>
          <a:xfrm>
            <a:off x="643944" y="1600201"/>
            <a:ext cx="10938456" cy="4525963"/>
          </a:xfrm>
        </p:spPr>
        <p:txBody>
          <a:bodyPr>
            <a:normAutofit/>
          </a:bodyPr>
          <a:lstStyle>
            <a:lvl1pPr>
              <a:defRPr sz="18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3946" y="6356352"/>
            <a:ext cx="4232855" cy="365125"/>
          </a:xfrm>
        </p:spPr>
        <p:txBody>
          <a:bodyPr/>
          <a:lstStyle/>
          <a:p>
            <a:endParaRPr lang="en-US"/>
          </a:p>
        </p:txBody>
      </p:sp>
      <p:pic>
        <p:nvPicPr>
          <p:cNvPr id="9" name="Picture 8">
            <a:extLst>
              <a:ext uri="{FF2B5EF4-FFF2-40B4-BE49-F238E27FC236}">
                <a16:creationId xmlns:a16="http://schemas.microsoft.com/office/drawing/2014/main" id="{454D1073-0FDB-0134-420A-81C649ED5740}"/>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2" name="Title 1"/>
          <p:cNvSpPr>
            <a:spLocks noGrp="1"/>
          </p:cNvSpPr>
          <p:nvPr>
            <p:ph type="title"/>
          </p:nvPr>
        </p:nvSpPr>
        <p:spPr>
          <a:xfrm>
            <a:off x="609599" y="153986"/>
            <a:ext cx="10938456" cy="1143000"/>
          </a:xfrm>
        </p:spPr>
        <p:txBody>
          <a:bodyPr>
            <a:normAutofit/>
          </a:bodyPr>
          <a:lstStyle>
            <a:lvl1pPr algn="l">
              <a:defRPr sz="3600">
                <a:solidFill>
                  <a:srgbClr val="010163"/>
                </a:solidFill>
              </a:defRPr>
            </a:lvl1pPr>
          </a:lstStyle>
          <a:p>
            <a:r>
              <a:rPr lang="en-US"/>
              <a:t>Click to edit Master title style</a:t>
            </a:r>
          </a:p>
        </p:txBody>
      </p:sp>
      <p:sp>
        <p:nvSpPr>
          <p:cNvPr id="5" name="Slide Number Placeholder 5">
            <a:extLst>
              <a:ext uri="{FF2B5EF4-FFF2-40B4-BE49-F238E27FC236}">
                <a16:creationId xmlns:a16="http://schemas.microsoft.com/office/drawing/2014/main" id="{E65A8AB4-58F9-979F-7942-A74DC1F05DEE}"/>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5382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pic>
        <p:nvPicPr>
          <p:cNvPr id="5" name="Picture 4">
            <a:extLst>
              <a:ext uri="{FF2B5EF4-FFF2-40B4-BE49-F238E27FC236}">
                <a16:creationId xmlns:a16="http://schemas.microsoft.com/office/drawing/2014/main" id="{81D53779-F01B-838F-8657-3AB5255494E0}"/>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7" name="Picture 6">
            <a:extLst>
              <a:ext uri="{FF2B5EF4-FFF2-40B4-BE49-F238E27FC236}">
                <a16:creationId xmlns:a16="http://schemas.microsoft.com/office/drawing/2014/main" id="{3DEE5525-6F8C-DCBB-173A-63874D553586}"/>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8" name="Slide Number Placeholder 5">
            <a:extLst>
              <a:ext uri="{FF2B5EF4-FFF2-40B4-BE49-F238E27FC236}">
                <a16:creationId xmlns:a16="http://schemas.microsoft.com/office/drawing/2014/main" id="{59C33561-5EBD-EEB7-A48C-9F3FBB7BE9CC}"/>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45319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normAutofit/>
          </a:bodyPr>
          <a:lstStyle>
            <a:lvl1pPr>
              <a:defRPr sz="1800"/>
            </a:lvl1pPr>
            <a:lvl2pPr>
              <a:defRPr sz="1600"/>
            </a:lvl2pPr>
            <a:lvl3pPr>
              <a:defRPr sz="1200"/>
            </a:lvl3pPr>
            <a:lvl4pPr>
              <a:defRPr sz="1200"/>
            </a:lvl4pPr>
            <a:lvl5pPr>
              <a:defRPr sz="1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1800"/>
            </a:lvl1pPr>
            <a:lvl2pPr>
              <a:defRPr sz="1600"/>
            </a:lvl2pPr>
            <a:lvl3pPr>
              <a:defRPr sz="1200"/>
            </a:lvl3pPr>
            <a:lvl4pPr>
              <a:defRPr sz="1200"/>
            </a:lvl4pPr>
            <a:lvl5pPr>
              <a:defRPr sz="1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pic>
        <p:nvPicPr>
          <p:cNvPr id="6" name="Picture 5">
            <a:extLst>
              <a:ext uri="{FF2B5EF4-FFF2-40B4-BE49-F238E27FC236}">
                <a16:creationId xmlns:a16="http://schemas.microsoft.com/office/drawing/2014/main" id="{9FF478A1-4539-C4D5-596D-BD2004591784}"/>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8" name="Picture 7">
            <a:extLst>
              <a:ext uri="{FF2B5EF4-FFF2-40B4-BE49-F238E27FC236}">
                <a16:creationId xmlns:a16="http://schemas.microsoft.com/office/drawing/2014/main" id="{849CDA5E-4EE8-A535-4F10-15B92585986B}"/>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9" name="Slide Number Placeholder 5">
            <a:extLst>
              <a:ext uri="{FF2B5EF4-FFF2-40B4-BE49-F238E27FC236}">
                <a16:creationId xmlns:a16="http://schemas.microsoft.com/office/drawing/2014/main" id="{A391E4F9-9500-83F4-77F4-E8BFC73B85A5}"/>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63199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1800"/>
            </a:lvl1pPr>
            <a:lvl2pPr>
              <a:defRPr sz="1600"/>
            </a:lvl2pPr>
            <a:lvl3pPr>
              <a:defRPr sz="1200"/>
            </a:lvl3pPr>
            <a:lvl4pPr>
              <a:defRPr sz="1200"/>
            </a:lvl4pPr>
            <a:lvl5pPr>
              <a:defRPr sz="12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normAutofit/>
          </a:bodyPr>
          <a:lstStyle>
            <a:lvl1pPr>
              <a:defRPr sz="1800"/>
            </a:lvl1pPr>
            <a:lvl2pPr>
              <a:defRPr sz="1600"/>
            </a:lvl2pPr>
            <a:lvl3pPr>
              <a:defRPr sz="1200"/>
            </a:lvl3pPr>
            <a:lvl4pPr>
              <a:defRPr sz="1200"/>
            </a:lvl4pPr>
            <a:lvl5pPr>
              <a:defRPr sz="12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pic>
        <p:nvPicPr>
          <p:cNvPr id="8" name="Picture 7">
            <a:extLst>
              <a:ext uri="{FF2B5EF4-FFF2-40B4-BE49-F238E27FC236}">
                <a16:creationId xmlns:a16="http://schemas.microsoft.com/office/drawing/2014/main" id="{42B0C0BE-4AD8-C70F-5B00-C607639E61C0}"/>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10" name="Picture 9">
            <a:extLst>
              <a:ext uri="{FF2B5EF4-FFF2-40B4-BE49-F238E27FC236}">
                <a16:creationId xmlns:a16="http://schemas.microsoft.com/office/drawing/2014/main" id="{4A31C0B9-D991-ACFF-CA89-2435B85F32AD}"/>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11" name="Slide Number Placeholder 5">
            <a:extLst>
              <a:ext uri="{FF2B5EF4-FFF2-40B4-BE49-F238E27FC236}">
                <a16:creationId xmlns:a16="http://schemas.microsoft.com/office/drawing/2014/main" id="{0E4D50A1-757F-2024-4D37-BCBDC4692DA3}"/>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305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pic>
        <p:nvPicPr>
          <p:cNvPr id="4" name="Picture 3">
            <a:extLst>
              <a:ext uri="{FF2B5EF4-FFF2-40B4-BE49-F238E27FC236}">
                <a16:creationId xmlns:a16="http://schemas.microsoft.com/office/drawing/2014/main" id="{36C71BD6-BF2B-9484-B860-2EBB7979E540}"/>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6" name="Picture 5">
            <a:extLst>
              <a:ext uri="{FF2B5EF4-FFF2-40B4-BE49-F238E27FC236}">
                <a16:creationId xmlns:a16="http://schemas.microsoft.com/office/drawing/2014/main" id="{71A5ED5A-06DB-8F18-9929-295047AD0ADA}"/>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2" name="Title 1"/>
          <p:cNvSpPr>
            <a:spLocks noGrp="1"/>
          </p:cNvSpPr>
          <p:nvPr>
            <p:ph type="title"/>
          </p:nvPr>
        </p:nvSpPr>
        <p:spPr>
          <a:xfrm>
            <a:off x="609599" y="153986"/>
            <a:ext cx="10938456" cy="1143000"/>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40F8C8AF-9FD9-50CC-C9B0-48E6C19D57B9}"/>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435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pic>
        <p:nvPicPr>
          <p:cNvPr id="3" name="Picture 2">
            <a:extLst>
              <a:ext uri="{FF2B5EF4-FFF2-40B4-BE49-F238E27FC236}">
                <a16:creationId xmlns:a16="http://schemas.microsoft.com/office/drawing/2014/main" id="{4D6AB38E-FDE1-2AED-FB99-419E5DEBA549}"/>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5" name="Picture 4">
            <a:extLst>
              <a:ext uri="{FF2B5EF4-FFF2-40B4-BE49-F238E27FC236}">
                <a16:creationId xmlns:a16="http://schemas.microsoft.com/office/drawing/2014/main" id="{F3BC6ADE-B08F-A477-A674-C85B0D38943E}"/>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6" name="Slide Number Placeholder 5">
            <a:extLst>
              <a:ext uri="{FF2B5EF4-FFF2-40B4-BE49-F238E27FC236}">
                <a16:creationId xmlns:a16="http://schemas.microsoft.com/office/drawing/2014/main" id="{B3736D8A-169C-C7BF-926C-D03B8EECDC4D}"/>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2386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800" b="1"/>
            </a:lvl1pPr>
          </a:lstStyle>
          <a:p>
            <a:r>
              <a:rPr lang="en-US"/>
              <a:t>Click to edit Master title style</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pic>
        <p:nvPicPr>
          <p:cNvPr id="6" name="Picture 5">
            <a:extLst>
              <a:ext uri="{FF2B5EF4-FFF2-40B4-BE49-F238E27FC236}">
                <a16:creationId xmlns:a16="http://schemas.microsoft.com/office/drawing/2014/main" id="{0965E0A9-4527-D925-3CED-CCC4160A635A}"/>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8" name="Picture 7">
            <a:extLst>
              <a:ext uri="{FF2B5EF4-FFF2-40B4-BE49-F238E27FC236}">
                <a16:creationId xmlns:a16="http://schemas.microsoft.com/office/drawing/2014/main" id="{CEF54F72-4AF4-55A3-A7C8-5CB9DDD859E3}"/>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0CBBFE8B-B0FB-F426-AA31-9BF5CC72727B}"/>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24903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pic>
        <p:nvPicPr>
          <p:cNvPr id="6" name="Picture 5">
            <a:extLst>
              <a:ext uri="{FF2B5EF4-FFF2-40B4-BE49-F238E27FC236}">
                <a16:creationId xmlns:a16="http://schemas.microsoft.com/office/drawing/2014/main" id="{14F68440-29D2-437E-20E8-1162232F4D40}"/>
              </a:ext>
            </a:extLst>
          </p:cNvPr>
          <p:cNvPicPr>
            <a:picLocks noChangeAspect="1"/>
          </p:cNvPicPr>
          <p:nvPr userDrawn="1"/>
        </p:nvPicPr>
        <p:blipFill>
          <a:blip r:embed="rId2"/>
          <a:stretch>
            <a:fillRect/>
          </a:stretch>
        </p:blipFill>
        <p:spPr>
          <a:xfrm>
            <a:off x="9029700" y="0"/>
            <a:ext cx="3162300" cy="2009775"/>
          </a:xfrm>
          <a:prstGeom prst="rect">
            <a:avLst/>
          </a:prstGeom>
        </p:spPr>
      </p:pic>
      <p:pic>
        <p:nvPicPr>
          <p:cNvPr id="8" name="Picture 7">
            <a:extLst>
              <a:ext uri="{FF2B5EF4-FFF2-40B4-BE49-F238E27FC236}">
                <a16:creationId xmlns:a16="http://schemas.microsoft.com/office/drawing/2014/main" id="{9A79659F-3A7D-AFE8-E89A-AE81F92134E9}"/>
              </a:ext>
            </a:extLst>
          </p:cNvPr>
          <p:cNvPicPr>
            <a:picLocks noChangeAspect="1"/>
          </p:cNvPicPr>
          <p:nvPr userDrawn="1"/>
        </p:nvPicPr>
        <p:blipFill>
          <a:blip r:embed="rId3"/>
          <a:stretch>
            <a:fillRect/>
          </a:stretch>
        </p:blipFill>
        <p:spPr>
          <a:xfrm>
            <a:off x="11100310" y="1"/>
            <a:ext cx="971180" cy="844062"/>
          </a:xfrm>
          <a:prstGeom prst="rect">
            <a:avLst/>
          </a:prstGeom>
        </p:spPr>
      </p:pic>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9" name="Slide Number Placeholder 5">
            <a:extLst>
              <a:ext uri="{FF2B5EF4-FFF2-40B4-BE49-F238E27FC236}">
                <a16:creationId xmlns:a16="http://schemas.microsoft.com/office/drawing/2014/main" id="{4C885BB0-67D7-A2B5-763A-7E44D8B22138}"/>
              </a:ext>
            </a:extLst>
          </p:cNvPr>
          <p:cNvSpPr>
            <a:spLocks noGrp="1"/>
          </p:cNvSpPr>
          <p:nvPr>
            <p:ph type="sldNum" sz="quarter" idx="12"/>
          </p:nvPr>
        </p:nvSpPr>
        <p:spPr>
          <a:xfrm>
            <a:off x="9347200" y="6492875"/>
            <a:ext cx="2844800" cy="365125"/>
          </a:xfrm>
        </p:spPr>
        <p:txBody>
          <a:bodyPr/>
          <a:lstStyle>
            <a:lvl1pPr>
              <a:defRPr sz="12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2831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23481" y="6356352"/>
            <a:ext cx="2844800" cy="365125"/>
          </a:xfrm>
          <a:prstGeom prst="rect">
            <a:avLst/>
          </a:prstGeom>
        </p:spPr>
        <p:txBody>
          <a:bodyPr vert="horz" lIns="91440" tIns="45720" rIns="91440" bIns="45720" rtlCol="0" anchor="ctr"/>
          <a:lstStyle>
            <a:lvl1pPr algn="r">
              <a:defRPr sz="1400">
                <a:solidFill>
                  <a:schemeClr val="tx1"/>
                </a:solidFill>
              </a:defRPr>
            </a:lvl1pPr>
          </a:lstStyle>
          <a:p>
            <a:fld id="{B6F15528-21DE-4FAA-801E-634DDDAF4B2B}" type="slidenum">
              <a:rPr lang="en-US" smtClean="0"/>
              <a:pPr/>
              <a:t>‹#›</a:t>
            </a:fld>
            <a:endParaRPr lang="en-US"/>
          </a:p>
        </p:txBody>
      </p:sp>
      <p:sp>
        <p:nvSpPr>
          <p:cNvPr id="2" name="Title Placeholder 1"/>
          <p:cNvSpPr>
            <a:spLocks noGrp="1"/>
          </p:cNvSpPr>
          <p:nvPr>
            <p:ph type="title"/>
          </p:nvPr>
        </p:nvSpPr>
        <p:spPr>
          <a:xfrm>
            <a:off x="643944" y="274639"/>
            <a:ext cx="10938456"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643944" y="6356352"/>
            <a:ext cx="4232856" cy="365125"/>
          </a:xfrm>
          <a:prstGeom prst="rect">
            <a:avLst/>
          </a:prstGeom>
        </p:spPr>
        <p:txBody>
          <a:bodyPr vert="horz" lIns="91440" tIns="45720" rIns="91440" bIns="45720" rtlCol="0" anchor="ctr"/>
          <a:lstStyle>
            <a:lvl1pPr algn="l">
              <a:defRPr sz="1600">
                <a:solidFill>
                  <a:schemeClr val="tx1"/>
                </a:solidFill>
              </a:defRPr>
            </a:lvl1pPr>
          </a:lstStyle>
          <a:p>
            <a:endParaRPr lang="en-US"/>
          </a:p>
        </p:txBody>
      </p:sp>
      <p:sp>
        <p:nvSpPr>
          <p:cNvPr id="3" name="Text Placeholder 2"/>
          <p:cNvSpPr>
            <a:spLocks noGrp="1"/>
          </p:cNvSpPr>
          <p:nvPr>
            <p:ph type="body" idx="1"/>
          </p:nvPr>
        </p:nvSpPr>
        <p:spPr>
          <a:xfrm>
            <a:off x="643944" y="1600201"/>
            <a:ext cx="10938456"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0" name="Picture 2" descr="Jõgevamaa Koostöökoda">
            <a:extLst>
              <a:ext uri="{FF2B5EF4-FFF2-40B4-BE49-F238E27FC236}">
                <a16:creationId xmlns:a16="http://schemas.microsoft.com/office/drawing/2014/main" id="{E5D45A81-EA0B-6492-F14F-F4813C156896}"/>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847489" y="92077"/>
            <a:ext cx="2228850" cy="74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274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1219170" rtl="0" eaLnBrk="1" latinLnBrk="0" hangingPunct="1">
        <a:spcBef>
          <a:spcPct val="0"/>
        </a:spcBef>
        <a:buNone/>
        <a:defRPr sz="3600" kern="1200">
          <a:solidFill>
            <a:srgbClr val="010163"/>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jaek.ee/wp-content/uploads/2022/03/Lopparuanne_Civitta.pdf?x17269" TargetMode="External"/></Relationships>
</file>

<file path=ppt/slides/_rels/slide10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jaek.ee/wp-content/uploads/2022/03/Lopparuanne_Civitta.pdf?x17269" TargetMode="External"/></Relationships>
</file>

<file path=ppt/slides/_rels/slide10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hyperlink" Target="https://andmed.stat.ee/et/stat/sotsiaalelu__tooturg__tooturu-uldandmed__aastastatistika/TT4645"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s://andmed.stat.ee/et/stat/sotsiaalelu__sissetulek/ST004" TargetMode="External"/><Relationship Id="rId4" Type="http://schemas.openxmlformats.org/officeDocument/2006/relationships/image" Target="../media/image6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jaek.ee/wp-content/uploads/2022/03/Lopparuanne_Civitta.pdf?x17269"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andmed.stat.ee/et/stat/rahvastik__rahvastikunaitajad-ja-koosseis__rahvaarv-ja-rahvastiku-koosseis/RV0231U" TargetMode="External"/><Relationship Id="rId4" Type="http://schemas.openxmlformats.org/officeDocument/2006/relationships/image" Target="../media/image62.png"/></Relationships>
</file>

<file path=ppt/slides/_rels/slide112.xml.rels><?xml version="1.0" encoding="UTF-8" standalone="yes"?>
<Relationships xmlns="http://schemas.openxmlformats.org/package/2006/relationships"><Relationship Id="rId3" Type="http://schemas.openxmlformats.org/officeDocument/2006/relationships/hyperlink" Target="https://www.hm.ee/sites/default/files/noorsootoo_tegevuste_rahulolu_2020_lopparuanne.pdf" TargetMode="Externa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hyperlink" Target="https://visitjogeva.com/" TargetMode="External"/><Relationship Id="rId4" Type="http://schemas.openxmlformats.org/officeDocument/2006/relationships/image" Target="../media/image68.png"/></Relationships>
</file>

<file path=ppt/slides/_rels/slide11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customXml" Target="../ink/ink1.xml"/><Relationship Id="rId5" Type="http://schemas.openxmlformats.org/officeDocument/2006/relationships/image" Target="../media/image68.png"/><Relationship Id="rId4" Type="http://schemas.openxmlformats.org/officeDocument/2006/relationships/hyperlink" Target="https://visitjogeva.com/"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andmed.stat.ee/et/stat/majandus__turism-ja-majutus__majutus/TU110" TargetMode="External"/><Relationship Id="rId4" Type="http://schemas.openxmlformats.org/officeDocument/2006/relationships/image" Target="../media/image71.png"/></Relationships>
</file>

<file path=ppt/slides/_rels/slide1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andmed.stat.ee/et/stat/majandus__turism-ja-majutus__majutus/TU110" TargetMode="External"/><Relationship Id="rId4" Type="http://schemas.openxmlformats.org/officeDocument/2006/relationships/image" Target="../media/image73.png"/></Relationships>
</file>

<file path=ppt/slides/_rels/slide1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andmed.stat.ee/et/stat/majandus__turism-ja-majutus__majutus/TU122" TargetMode="External"/><Relationship Id="rId4" Type="http://schemas.openxmlformats.org/officeDocument/2006/relationships/image" Target="../media/image75.png"/></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static.visitestonia.com/docs/3658126_eesti-elanike-reisikavatsused-mai2021.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vasab.org/wp-content/uploads/2018/06/ESPON-TEMO_-Tomas-Hanell.pdf"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www.nationalgeographic.com/magazine/article/worlds-happiest-place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126.xml.rels><?xml version="1.0" encoding="UTF-8" standalone="yes"?>
<Relationships xmlns="http://schemas.openxmlformats.org/package/2006/relationships"><Relationship Id="rId3" Type="http://schemas.openxmlformats.org/officeDocument/2006/relationships/hyperlink" Target="https://60pluss.postimees.ee/4381611/uuring-pikaealisust-soodustavate-faktorite-pingerida-troonib-ootamatu-tingimus?_ga=2.248646535.1881333659.1516391816-195140843.1462464356"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www.qcs.co.uk/outcomes-framework-older-people-scotland/" TargetMode="External"/><Relationship Id="rId4" Type="http://schemas.openxmlformats.org/officeDocument/2006/relationships/image" Target="../media/image80.jpeg"/></Relationships>
</file>

<file path=ppt/slides/_rels/slide1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www.maainfo.ee/data/Maaeluvirgustik/Netwerk_tools/NETWERK_TOOLS_A5_24_page_distr_.pdf"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129.xml.rels><?xml version="1.0" encoding="UTF-8" standalone="yes"?>
<Relationships xmlns="http://schemas.openxmlformats.org/package/2006/relationships"><Relationship Id="rId3" Type="http://schemas.openxmlformats.org/officeDocument/2006/relationships/hyperlink" Target="https://www.maainfo.ee/data/Maaeluvirgustik/Netwerk_tools/NETWERK_TOOLS_A5_24_page_distr_.pdf"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hyperlink" Target="https://www.maainfo.ee/data/Maaeluvirgustik/Netwerk_tools/NETWERK_TOOLS_A5_24_page_distr_.pd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mailto:info@jogevamaa.com" TargetMode="External"/><Relationship Id="rId4" Type="http://schemas.openxmlformats.org/officeDocument/2006/relationships/hyperlink" Target="http://www.jogevamaa.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leaderliit.eu/arukad-kulad/" TargetMode="Externa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riigiteataja.ee/akt/114122023003?leiaKehti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tartu2024.ee/wp-content/uploads/2023/11/Tartu2024_KeskkonnahoidlikeSundmusteKorraldamiseJuhend.pdf?fbclid=IwAR1r2LZozOl__NfMTGkFmU_JIw2qHV8X3W6HGyXIEQQj_P7BAD6WL0DlV_c" TargetMode="External"/><Relationship Id="rId5" Type="http://schemas.openxmlformats.org/officeDocument/2006/relationships/hyperlink" Target="https://www.riigiteataja.ee/akt/115122023012?leiaKehtiv" TargetMode="External"/><Relationship Id="rId4" Type="http://schemas.openxmlformats.org/officeDocument/2006/relationships/hyperlink" Target="https://www.riigiteataja.ee/akt/106072023110"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hyperlink" Target="http://eur-lex.europa.eu/summary/glossary/european_pillar_of_social_rights.html" TargetMode="Externa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jaek.ee/wp-content/uploads/2022/03/Lopparuanne_Civitta.pdf?x17269"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eehitus.ee/wp-content/uploads/2022/04/Tuhjenemise-mustrid_lopprapprt_2022_compressed.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storymaps.arcgis.com/stories/0c3f940a39454a5396432d666e79006e"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storymaps.arcgis.com/stories/0c3f940a39454a5396432d666e79006e"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hyperlink" Target="https://maaleht.delfi.ee/artikkel/120135834/rivo-noorkoiv-enamikus-valdades-viie-aasta-jooksul-elanike-arv-vahene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jaek.ee/wp-content/uploads/2022/04/Jogevamaa_tervise_ja_heaolu_ulevaade_2022.pdf?x17269"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storymaps.arcgis.com/stories/0c3f940a39454a5396432d666e79006e"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9.xml.rels><?xml version="1.0" encoding="UTF-8" standalone="yes"?>
<Relationships xmlns="http://schemas.openxmlformats.org/package/2006/relationships"><Relationship Id="rId3" Type="http://schemas.openxmlformats.org/officeDocument/2006/relationships/hyperlink" Target="https://www.stat.ee/et/uudised/2019/05/28/kulade-rahvaarv-joudis-kaardile"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andmebaas.stat.ee/Index.aspx?lang=et&amp;DataSetCode=KO11&amp;fbclid=IwAR0cHqe-eVrcgFQmdD_bX3LdUT24Z7z0iuGbxdZBbCGnVm588oiBPVchAm0" TargetMode="External"/><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andmebaas.stat.ee/Index.aspx?lang=et&amp;DataSetCode=KO11&amp;fbclid=IwAR0cHqe-eVrcgFQmdD_bX3LdUT24Z7z0iuGbxdZBbCGnVm588oiBPVchAm0"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ehitus.ee/wp-content/uploads/2022/04/Tuhjenemise-mustrid_lopprapprt_2022_compressed.pdf"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hyperlink" Target="https://www.stat.ee/sites/default/files/2022-07/Eluruumid_maakondade_vordlus_1.pdf" TargetMode="External"/><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hyperlink" Target="https://www.err.ee/1608781702/suhtelist-vaesust-kannatavad-enim-vanemaealised-ja-uksikvanema-pered"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87.xml.rels><?xml version="1.0" encoding="UTF-8" standalone="yes"?>
<Relationships xmlns="http://schemas.openxmlformats.org/package/2006/relationships"><Relationship Id="rId3" Type="http://schemas.openxmlformats.org/officeDocument/2006/relationships/hyperlink" Target="https://minuomavalitsus.ee/valdkond/ligipaasetavus#teenustase"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8.xml.rels><?xml version="1.0" encoding="UTF-8" standalone="yes"?>
<Relationships xmlns="http://schemas.openxmlformats.org/package/2006/relationships"><Relationship Id="rId3" Type="http://schemas.openxmlformats.org/officeDocument/2006/relationships/hyperlink" Target="https://minuomavalitsus.ee/valdkond/ligipaasetavus#teenustase"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jaek.ee/wp-content/uploads/2022/04/Jogevamaa_tervise_ja_heaolu_ulevaade_2022.pdf?x17269"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jaek.ee/wp-content/uploads/2022/04/Jogevamaa_tervise_ja_heaolu_ulevaade_2022.pdf?x17269"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jaek.ee/wp-content/uploads/2022/04/Jogevamaa_tervise_ja_heaolu_ulevaade_2022.pdf?x17269"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jaek.ee/wp-content/uploads/2022/04/Jogevamaa_tervise_ja_heaolu_ulevaade_2022.pdf?x17269" TargetMode="Externa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jaek.ee/wp-content/uploads/2022/04/Jogevamaa_tervise_ja_heaolu_ulevaade_2022.pdf?x17269" TargetMode="Externa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j&#245;geva.ee/documents/17114294/34619599/Hoolduskoormusega+ja+hooldust+vajavate+inimeste+toimetulek.pdf/4b46ced7-985d-4f5f-9831-9723389015c7"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3947FE-C2EC-E7D1-C432-F232A841EE53}"/>
              </a:ext>
            </a:extLst>
          </p:cNvPr>
          <p:cNvPicPr>
            <a:picLocks noChangeAspect="1"/>
          </p:cNvPicPr>
          <p:nvPr/>
        </p:nvPicPr>
        <p:blipFill>
          <a:blip r:embed="rId2"/>
          <a:stretch>
            <a:fillRect/>
          </a:stretch>
        </p:blipFill>
        <p:spPr>
          <a:xfrm>
            <a:off x="8568" y="0"/>
            <a:ext cx="4010121" cy="6858000"/>
          </a:xfrm>
          <a:prstGeom prst="rect">
            <a:avLst/>
          </a:prstGeom>
        </p:spPr>
      </p:pic>
      <p:sp>
        <p:nvSpPr>
          <p:cNvPr id="4" name="Pealkiri 4">
            <a:extLst>
              <a:ext uri="{FF2B5EF4-FFF2-40B4-BE49-F238E27FC236}">
                <a16:creationId xmlns:a16="http://schemas.microsoft.com/office/drawing/2014/main" id="{573B92F3-9F55-951A-5038-9721DD829B4D}"/>
              </a:ext>
            </a:extLst>
          </p:cNvPr>
          <p:cNvSpPr txBox="1">
            <a:spLocks/>
          </p:cNvSpPr>
          <p:nvPr/>
        </p:nvSpPr>
        <p:spPr>
          <a:xfrm>
            <a:off x="914399" y="2708679"/>
            <a:ext cx="10363200" cy="3369359"/>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4000" kern="1200">
                <a:solidFill>
                  <a:srgbClr val="010163"/>
                </a:solidFill>
                <a:latin typeface="+mj-lt"/>
                <a:ea typeface="+mj-ea"/>
                <a:cs typeface="+mj-cs"/>
              </a:defRPr>
            </a:lvl1pPr>
          </a:lstStyle>
          <a:p>
            <a:pPr algn="ctr"/>
            <a:r>
              <a:rPr lang="et-EE" sz="5400"/>
              <a:t>Jõgevamaa</a:t>
            </a:r>
            <a:r>
              <a:rPr lang="fi-FI" sz="5400"/>
              <a:t> </a:t>
            </a:r>
            <a:r>
              <a:rPr lang="et-EE" sz="5400"/>
              <a:t>Koostöökoja</a:t>
            </a:r>
            <a:r>
              <a:rPr lang="fi-FI" sz="5400"/>
              <a:t> </a:t>
            </a:r>
            <a:r>
              <a:rPr lang="et-EE" sz="5400"/>
              <a:t>ühisstrateegia</a:t>
            </a:r>
            <a:r>
              <a:rPr lang="fi-FI" sz="5400"/>
              <a:t> 2023-2027</a:t>
            </a:r>
          </a:p>
        </p:txBody>
      </p:sp>
      <p:sp>
        <p:nvSpPr>
          <p:cNvPr id="5" name="Subtitle 2">
            <a:extLst>
              <a:ext uri="{FF2B5EF4-FFF2-40B4-BE49-F238E27FC236}">
                <a16:creationId xmlns:a16="http://schemas.microsoft.com/office/drawing/2014/main" id="{8EA8C2BE-AAEA-683E-29F4-041848C2FC56}"/>
              </a:ext>
            </a:extLst>
          </p:cNvPr>
          <p:cNvSpPr txBox="1">
            <a:spLocks/>
          </p:cNvSpPr>
          <p:nvPr/>
        </p:nvSpPr>
        <p:spPr>
          <a:xfrm>
            <a:off x="4030274" y="5930974"/>
            <a:ext cx="4216895" cy="618017"/>
          </a:xfrm>
          <a:prstGeom prst="rect">
            <a:avLst/>
          </a:prstGeom>
        </p:spPr>
        <p:txBody>
          <a:bodyPr vert="horz" lIns="91440" tIns="45720" rIns="91440" bIns="45720" rtlCol="0">
            <a:normAutofit/>
          </a:bodyPr>
          <a:lstStyle>
            <a:lvl1pPr marL="0" indent="0" algn="ctr" defTabSz="121917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1pPr>
            <a:lvl2pPr marL="609585" indent="0" algn="ctr" defTabSz="121917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2pPr>
            <a:lvl3pPr marL="1219170" indent="0" algn="ctr" defTabSz="1219170"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3pPr>
            <a:lvl4pPr marL="1828754" indent="0" algn="ctr" defTabSz="1219170"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4pPr>
            <a:lvl5pPr marL="2438339" indent="0" algn="ctr" defTabSz="1219170"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9pPr>
          </a:lstStyle>
          <a:p>
            <a:r>
              <a:rPr lang="et-EE" sz="2400">
                <a:solidFill>
                  <a:schemeClr val="tx1"/>
                </a:solidFill>
                <a:latin typeface="+mj-lt"/>
              </a:rPr>
              <a:t>Jõgevamaa</a:t>
            </a:r>
            <a:r>
              <a:rPr lang="en-US" sz="2400">
                <a:solidFill>
                  <a:schemeClr val="tx1"/>
                </a:solidFill>
                <a:latin typeface="+mj-lt"/>
              </a:rPr>
              <a:t> </a:t>
            </a:r>
            <a:r>
              <a:rPr lang="et-EE" sz="2400">
                <a:solidFill>
                  <a:schemeClr val="tx1"/>
                </a:solidFill>
                <a:latin typeface="+mj-lt"/>
              </a:rPr>
              <a:t>202</a:t>
            </a:r>
            <a:r>
              <a:rPr lang="en-US" sz="2400">
                <a:solidFill>
                  <a:schemeClr val="tx1"/>
                </a:solidFill>
                <a:latin typeface="+mj-lt"/>
              </a:rPr>
              <a:t>3</a:t>
            </a:r>
          </a:p>
          <a:p>
            <a:endParaRPr lang="en-US" sz="2400">
              <a:solidFill>
                <a:schemeClr val="tx1"/>
              </a:solidFill>
              <a:latin typeface="+mj-lt"/>
            </a:endParaRPr>
          </a:p>
        </p:txBody>
      </p:sp>
      <p:grpSp>
        <p:nvGrpSpPr>
          <p:cNvPr id="11" name="Group 10">
            <a:extLst>
              <a:ext uri="{FF2B5EF4-FFF2-40B4-BE49-F238E27FC236}">
                <a16:creationId xmlns:a16="http://schemas.microsoft.com/office/drawing/2014/main" id="{DCD7252E-2AAC-CF33-6CDB-93ADF4D8575E}"/>
              </a:ext>
            </a:extLst>
          </p:cNvPr>
          <p:cNvGrpSpPr/>
          <p:nvPr/>
        </p:nvGrpSpPr>
        <p:grpSpPr>
          <a:xfrm>
            <a:off x="7405253" y="0"/>
            <a:ext cx="4655165" cy="6548991"/>
            <a:chOff x="7610475" y="0"/>
            <a:chExt cx="4581525" cy="6748757"/>
          </a:xfrm>
        </p:grpSpPr>
        <p:grpSp>
          <p:nvGrpSpPr>
            <p:cNvPr id="12" name="Group 11">
              <a:extLst>
                <a:ext uri="{FF2B5EF4-FFF2-40B4-BE49-F238E27FC236}">
                  <a16:creationId xmlns:a16="http://schemas.microsoft.com/office/drawing/2014/main" id="{ACBA4B69-92A2-5AE1-FB08-AA3051C47A7C}"/>
                </a:ext>
              </a:extLst>
            </p:cNvPr>
            <p:cNvGrpSpPr/>
            <p:nvPr/>
          </p:nvGrpSpPr>
          <p:grpSpPr>
            <a:xfrm>
              <a:off x="9029700" y="3371121"/>
              <a:ext cx="3162300" cy="3377636"/>
              <a:chOff x="6096000" y="0"/>
              <a:chExt cx="6096000" cy="6416111"/>
            </a:xfrm>
          </p:grpSpPr>
          <p:pic>
            <p:nvPicPr>
              <p:cNvPr id="14" name="Pilt 3">
                <a:extLst>
                  <a:ext uri="{FF2B5EF4-FFF2-40B4-BE49-F238E27FC236}">
                    <a16:creationId xmlns:a16="http://schemas.microsoft.com/office/drawing/2014/main" id="{D2EDACA2-4291-17BE-56DF-78E40C38F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550616"/>
                <a:ext cx="5841793" cy="1865495"/>
              </a:xfrm>
              <a:prstGeom prst="rect">
                <a:avLst/>
              </a:prstGeom>
            </p:spPr>
          </p:pic>
          <p:pic>
            <p:nvPicPr>
              <p:cNvPr id="15" name="Picture 14">
                <a:extLst>
                  <a:ext uri="{FF2B5EF4-FFF2-40B4-BE49-F238E27FC236}">
                    <a16:creationId xmlns:a16="http://schemas.microsoft.com/office/drawing/2014/main" id="{23A37C89-D5B3-C2D0-5C47-BED557486CA3}"/>
                  </a:ext>
                </a:extLst>
              </p:cNvPr>
              <p:cNvPicPr>
                <a:picLocks noChangeAspect="1"/>
              </p:cNvPicPr>
              <p:nvPr/>
            </p:nvPicPr>
            <p:blipFill>
              <a:blip r:embed="rId4"/>
              <a:stretch>
                <a:fillRect/>
              </a:stretch>
            </p:blipFill>
            <p:spPr>
              <a:xfrm>
                <a:off x="8162925" y="0"/>
                <a:ext cx="4029075" cy="1819275"/>
              </a:xfrm>
              <a:prstGeom prst="rect">
                <a:avLst/>
              </a:prstGeom>
            </p:spPr>
          </p:pic>
        </p:grpSp>
        <p:pic>
          <p:nvPicPr>
            <p:cNvPr id="13" name="Picture 12">
              <a:extLst>
                <a:ext uri="{FF2B5EF4-FFF2-40B4-BE49-F238E27FC236}">
                  <a16:creationId xmlns:a16="http://schemas.microsoft.com/office/drawing/2014/main" id="{E666A41F-1982-292A-A1B2-8C94AE8D38CA}"/>
                </a:ext>
              </a:extLst>
            </p:cNvPr>
            <p:cNvPicPr>
              <a:picLocks noChangeAspect="1"/>
            </p:cNvPicPr>
            <p:nvPr/>
          </p:nvPicPr>
          <p:blipFill>
            <a:blip r:embed="rId5"/>
            <a:stretch>
              <a:fillRect/>
            </a:stretch>
          </p:blipFill>
          <p:spPr>
            <a:xfrm>
              <a:off x="7610475" y="0"/>
              <a:ext cx="4581525" cy="3810000"/>
            </a:xfrm>
            <a:prstGeom prst="rect">
              <a:avLst/>
            </a:prstGeom>
          </p:spPr>
        </p:pic>
      </p:grpSp>
      <p:pic>
        <p:nvPicPr>
          <p:cNvPr id="10" name="Picture 9">
            <a:extLst>
              <a:ext uri="{FF2B5EF4-FFF2-40B4-BE49-F238E27FC236}">
                <a16:creationId xmlns:a16="http://schemas.microsoft.com/office/drawing/2014/main" id="{38A5A1E8-F937-539B-D5BD-6D29644E0BB0}"/>
              </a:ext>
            </a:extLst>
          </p:cNvPr>
          <p:cNvPicPr>
            <a:picLocks noChangeAspect="1"/>
          </p:cNvPicPr>
          <p:nvPr/>
        </p:nvPicPr>
        <p:blipFill>
          <a:blip r:embed="rId6"/>
          <a:stretch>
            <a:fillRect/>
          </a:stretch>
        </p:blipFill>
        <p:spPr>
          <a:xfrm>
            <a:off x="4018689" y="59641"/>
            <a:ext cx="4163289" cy="3369359"/>
          </a:xfrm>
          <a:prstGeom prst="rect">
            <a:avLst/>
          </a:prstGeom>
        </p:spPr>
      </p:pic>
      <p:sp>
        <p:nvSpPr>
          <p:cNvPr id="2" name="TextBox 1">
            <a:extLst>
              <a:ext uri="{FF2B5EF4-FFF2-40B4-BE49-F238E27FC236}">
                <a16:creationId xmlns:a16="http://schemas.microsoft.com/office/drawing/2014/main" id="{28E586F1-B0E9-737E-AFBD-0F340B57C169}"/>
              </a:ext>
            </a:extLst>
          </p:cNvPr>
          <p:cNvSpPr txBox="1"/>
          <p:nvPr/>
        </p:nvSpPr>
        <p:spPr>
          <a:xfrm>
            <a:off x="8405102" y="435338"/>
            <a:ext cx="3438185" cy="1200329"/>
          </a:xfrm>
          <a:prstGeom prst="rect">
            <a:avLst/>
          </a:prstGeom>
          <a:noFill/>
        </p:spPr>
        <p:txBody>
          <a:bodyPr wrap="none" rtlCol="0">
            <a:spAutoFit/>
          </a:bodyPr>
          <a:lstStyle/>
          <a:p>
            <a:pPr algn="r"/>
            <a:r>
              <a:rPr lang="et-EE" dirty="0">
                <a:highlight>
                  <a:srgbClr val="FFFF00"/>
                </a:highlight>
              </a:rPr>
              <a:t>VERSIOON 5</a:t>
            </a:r>
          </a:p>
          <a:p>
            <a:pPr algn="r"/>
            <a:r>
              <a:rPr lang="et-EE" dirty="0">
                <a:highlight>
                  <a:srgbClr val="FFFF00"/>
                </a:highlight>
              </a:rPr>
              <a:t>Kinnitatud </a:t>
            </a:r>
          </a:p>
          <a:p>
            <a:pPr algn="r"/>
            <a:r>
              <a:rPr lang="et-EE" dirty="0">
                <a:highlight>
                  <a:srgbClr val="FFFF00"/>
                </a:highlight>
              </a:rPr>
              <a:t>Jõgevamaa Koostöökoja</a:t>
            </a:r>
          </a:p>
          <a:p>
            <a:pPr algn="r"/>
            <a:r>
              <a:rPr lang="et-EE" dirty="0">
                <a:highlight>
                  <a:srgbClr val="FFFF00"/>
                </a:highlight>
              </a:rPr>
              <a:t>Üldkoosoleku otsusega 21.08.2025</a:t>
            </a:r>
          </a:p>
        </p:txBody>
      </p:sp>
    </p:spTree>
    <p:extLst>
      <p:ext uri="{BB962C8B-B14F-4D97-AF65-F5344CB8AC3E}">
        <p14:creationId xmlns:p14="http://schemas.microsoft.com/office/powerpoint/2010/main" val="2386255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ealkiri 23">
            <a:extLst>
              <a:ext uri="{FF2B5EF4-FFF2-40B4-BE49-F238E27FC236}">
                <a16:creationId xmlns:a16="http://schemas.microsoft.com/office/drawing/2014/main" id="{A8F390E9-4199-1E9B-8FC0-CDF4328F1C5B}"/>
              </a:ext>
            </a:extLst>
          </p:cNvPr>
          <p:cNvSpPr>
            <a:spLocks noGrp="1"/>
          </p:cNvSpPr>
          <p:nvPr>
            <p:ph type="title"/>
          </p:nvPr>
        </p:nvSpPr>
        <p:spPr>
          <a:xfrm>
            <a:off x="609600" y="0"/>
            <a:ext cx="4257676" cy="857250"/>
          </a:xfrm>
          <a:noFill/>
        </p:spPr>
        <p:txBody>
          <a:bodyPr>
            <a:normAutofit/>
          </a:bodyPr>
          <a:lstStyle/>
          <a:p>
            <a:r>
              <a:rPr lang="et-EE">
                <a:highlight>
                  <a:srgbClr val="FFFFFF"/>
                </a:highlight>
              </a:rPr>
              <a:t>Aktiivsed kogukonnad</a:t>
            </a:r>
            <a:r>
              <a:rPr lang="en-US">
                <a:highlight>
                  <a:srgbClr val="FFFFFF"/>
                </a:highlight>
              </a:rPr>
              <a:t> </a:t>
            </a:r>
            <a:endParaRPr lang="et-EE">
              <a:highlight>
                <a:srgbClr val="FFFFFF"/>
              </a:highlight>
            </a:endParaRPr>
          </a:p>
        </p:txBody>
      </p:sp>
      <p:sp>
        <p:nvSpPr>
          <p:cNvPr id="14" name="Sisu kohatäide 2">
            <a:extLst>
              <a:ext uri="{FF2B5EF4-FFF2-40B4-BE49-F238E27FC236}">
                <a16:creationId xmlns:a16="http://schemas.microsoft.com/office/drawing/2014/main" id="{2503F1CE-C7AA-DE58-F9C8-0DE64109B483}"/>
              </a:ext>
            </a:extLst>
          </p:cNvPr>
          <p:cNvSpPr txBox="1">
            <a:spLocks/>
          </p:cNvSpPr>
          <p:nvPr/>
        </p:nvSpPr>
        <p:spPr>
          <a:xfrm>
            <a:off x="5290458" y="1137096"/>
            <a:ext cx="3828483" cy="5592888"/>
          </a:xfrm>
          <a:prstGeom prst="rect">
            <a:avLst/>
          </a:prstGeom>
          <a:solidFill>
            <a:srgbClr val="E0E3EC"/>
          </a:solidFill>
        </p:spPr>
        <p:txBody>
          <a:bodyPr vert="horz" lIns="91440" tIns="45720" rIns="91440" bIns="45720" numCol="1"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n-US" sz="1100" b="1" err="1"/>
              <a:t>Adavere</a:t>
            </a:r>
            <a:r>
              <a:rPr lang="en-US" sz="1100" b="1"/>
              <a:t> </a:t>
            </a:r>
            <a:r>
              <a:rPr lang="en-US" sz="1100" b="1" err="1"/>
              <a:t>alevik</a:t>
            </a:r>
            <a:r>
              <a:rPr lang="et-EE" sz="1100" b="1"/>
              <a:t> </a:t>
            </a:r>
            <a:r>
              <a:rPr lang="et-EE" sz="1100"/>
              <a:t>(JKÜ ak, Põltsamaa valla ak)</a:t>
            </a:r>
            <a:endParaRPr lang="et-EE" sz="1100" b="1"/>
          </a:p>
          <a:p>
            <a:pPr marL="0" indent="0">
              <a:lnSpc>
                <a:spcPct val="85000"/>
              </a:lnSpc>
              <a:buClr>
                <a:srgbClr val="FB821E"/>
              </a:buClr>
              <a:buNone/>
            </a:pPr>
            <a:r>
              <a:rPr lang="en-US" sz="1100" b="1" err="1"/>
              <a:t>Aidu</a:t>
            </a:r>
            <a:r>
              <a:rPr lang="en-US" sz="1100" b="1"/>
              <a:t> </a:t>
            </a:r>
            <a:r>
              <a:rPr lang="en-US" sz="1100" b="1" err="1"/>
              <a:t>küla</a:t>
            </a:r>
            <a:r>
              <a:rPr lang="en-US" sz="1100" b="1"/>
              <a:t> </a:t>
            </a:r>
            <a:r>
              <a:rPr lang="et-EE" sz="1100"/>
              <a:t>(JKTK liige, Pajusi valla ak)</a:t>
            </a:r>
            <a:endParaRPr lang="et-EE" sz="1100" b="1"/>
          </a:p>
          <a:p>
            <a:pPr marL="0" indent="0">
              <a:lnSpc>
                <a:spcPct val="85000"/>
              </a:lnSpc>
              <a:buClr>
                <a:srgbClr val="FB821E"/>
              </a:buClr>
              <a:buNone/>
            </a:pPr>
            <a:r>
              <a:rPr lang="en-US" sz="1100" b="1" err="1"/>
              <a:t>Esku</a:t>
            </a:r>
            <a:r>
              <a:rPr lang="en-US" sz="1100" b="1"/>
              <a:t> </a:t>
            </a:r>
            <a:r>
              <a:rPr lang="en-US" sz="1100" b="1" err="1"/>
              <a:t>küla</a:t>
            </a:r>
            <a:r>
              <a:rPr lang="en-US" sz="1100" b="1"/>
              <a:t> </a:t>
            </a:r>
            <a:r>
              <a:rPr lang="et-EE" sz="1100"/>
              <a:t>(JKÜ ak, JKTK liige, Põltsamaa valla ak)</a:t>
            </a:r>
            <a:endParaRPr lang="et-EE" sz="1100" b="1"/>
          </a:p>
          <a:p>
            <a:pPr marL="0" indent="0">
              <a:lnSpc>
                <a:spcPct val="85000"/>
              </a:lnSpc>
              <a:buClr>
                <a:srgbClr val="FB821E"/>
              </a:buClr>
              <a:buNone/>
            </a:pPr>
            <a:r>
              <a:rPr lang="en-US" sz="1100" b="1"/>
              <a:t>Kamari </a:t>
            </a:r>
            <a:r>
              <a:rPr lang="en-US" sz="1100" b="1" err="1"/>
              <a:t>alevik</a:t>
            </a:r>
            <a:r>
              <a:rPr lang="en-US" sz="1100" b="1"/>
              <a:t>, </a:t>
            </a:r>
            <a:r>
              <a:rPr lang="en-US" sz="1100" b="1" err="1"/>
              <a:t>Väike</a:t>
            </a:r>
            <a:r>
              <a:rPr lang="en-US" sz="1100" b="1"/>
              <a:t>-Kamari </a:t>
            </a:r>
            <a:r>
              <a:rPr lang="en-US" sz="1100" b="1" err="1"/>
              <a:t>küla</a:t>
            </a:r>
            <a:r>
              <a:rPr lang="en-US" sz="1100" b="1"/>
              <a:t> </a:t>
            </a:r>
            <a:r>
              <a:rPr lang="et-EE" sz="1100"/>
              <a:t>(JKTK taotleja, JKTK liige,</a:t>
            </a:r>
            <a:r>
              <a:rPr lang="et-EE" sz="1100" b="1"/>
              <a:t> </a:t>
            </a:r>
            <a:r>
              <a:rPr lang="et-EE" sz="1100"/>
              <a:t>Põltsamaa valla ak,</a:t>
            </a:r>
            <a:r>
              <a:rPr lang="et-EE" sz="1100" b="1"/>
              <a:t> </a:t>
            </a:r>
            <a:r>
              <a:rPr lang="et-EE" sz="1100"/>
              <a:t>JAEK parim kü nominent, Jõgevamaa „Aasta küla“ laureaat ja esimene  üleeestilise „Aasta küla“laureaat)</a:t>
            </a:r>
          </a:p>
          <a:p>
            <a:pPr marL="0" indent="0">
              <a:lnSpc>
                <a:spcPct val="85000"/>
              </a:lnSpc>
              <a:buClr>
                <a:srgbClr val="FB821E"/>
              </a:buClr>
              <a:buNone/>
            </a:pPr>
            <a:r>
              <a:rPr lang="en-US" sz="1100" b="1" err="1"/>
              <a:t>Kuningamäe</a:t>
            </a:r>
            <a:r>
              <a:rPr lang="en-US" sz="1100" b="1"/>
              <a:t> </a:t>
            </a:r>
            <a:r>
              <a:rPr lang="en-US" sz="1100" b="1" err="1"/>
              <a:t>küla</a:t>
            </a:r>
            <a:r>
              <a:rPr lang="en-US" sz="1100" b="1"/>
              <a:t> </a:t>
            </a:r>
            <a:r>
              <a:rPr lang="et-EE" sz="1100"/>
              <a:t>(JKTK taotleja, JKTK liige,</a:t>
            </a:r>
            <a:r>
              <a:rPr lang="et-EE" sz="1100" b="1"/>
              <a:t> </a:t>
            </a:r>
            <a:r>
              <a:rPr lang="et-EE" sz="1100"/>
              <a:t>JAEK parim kü nominent)</a:t>
            </a:r>
            <a:endParaRPr lang="et-EE" sz="1100" b="1"/>
          </a:p>
          <a:p>
            <a:pPr marL="0" indent="0">
              <a:lnSpc>
                <a:spcPct val="85000"/>
              </a:lnSpc>
              <a:buClr>
                <a:srgbClr val="FB821E"/>
              </a:buClr>
              <a:buNone/>
            </a:pPr>
            <a:r>
              <a:rPr lang="en-US" sz="1100" b="1" err="1"/>
              <a:t>Kõpu</a:t>
            </a:r>
            <a:r>
              <a:rPr lang="en-US" sz="1100" b="1"/>
              <a:t> </a:t>
            </a:r>
            <a:r>
              <a:rPr lang="en-US" sz="1100" b="1" err="1"/>
              <a:t>küla</a:t>
            </a:r>
            <a:r>
              <a:rPr lang="en-US" sz="1100" b="1"/>
              <a:t> </a:t>
            </a:r>
            <a:r>
              <a:rPr lang="et-EE" sz="1100"/>
              <a:t>(Pajusi valla ak)</a:t>
            </a:r>
            <a:endParaRPr lang="et-EE" sz="1100" b="1"/>
          </a:p>
          <a:p>
            <a:pPr marL="0" indent="0">
              <a:lnSpc>
                <a:spcPct val="85000"/>
              </a:lnSpc>
              <a:buClr>
                <a:srgbClr val="FB821E"/>
              </a:buClr>
              <a:buNone/>
            </a:pPr>
            <a:r>
              <a:rPr lang="en-US" sz="1100" b="1" err="1"/>
              <a:t>Lahavere</a:t>
            </a:r>
            <a:r>
              <a:rPr lang="en-US" sz="1100" b="1"/>
              <a:t> </a:t>
            </a:r>
            <a:r>
              <a:rPr lang="en-US" sz="1100" b="1" err="1"/>
              <a:t>küla</a:t>
            </a:r>
            <a:r>
              <a:rPr lang="en-US" sz="1100" b="1"/>
              <a:t> </a:t>
            </a:r>
            <a:r>
              <a:rPr lang="et-EE" sz="1100"/>
              <a:t>(Pajusi valla ak)</a:t>
            </a:r>
            <a:endParaRPr lang="et-EE" sz="1100" b="1"/>
          </a:p>
          <a:p>
            <a:pPr marL="0" indent="0">
              <a:lnSpc>
                <a:spcPct val="85000"/>
              </a:lnSpc>
              <a:buClr>
                <a:srgbClr val="FB821E"/>
              </a:buClr>
              <a:buNone/>
            </a:pPr>
            <a:r>
              <a:rPr lang="en-US" sz="1100" b="1" err="1"/>
              <a:t>Lustivere</a:t>
            </a:r>
            <a:r>
              <a:rPr lang="en-US" sz="1100" b="1"/>
              <a:t> </a:t>
            </a:r>
            <a:r>
              <a:rPr lang="en-US" sz="1100" b="1" err="1"/>
              <a:t>küla</a:t>
            </a:r>
            <a:r>
              <a:rPr lang="en-US" sz="1100" b="1"/>
              <a:t> </a:t>
            </a:r>
            <a:r>
              <a:rPr lang="et-EE" sz="1100"/>
              <a:t>(JKÜ ak, JKTK liige,</a:t>
            </a:r>
            <a:r>
              <a:rPr lang="et-EE" sz="1100" b="1"/>
              <a:t> </a:t>
            </a:r>
            <a:r>
              <a:rPr lang="et-EE" sz="1100"/>
              <a:t>Põltsamaa valla ak, </a:t>
            </a:r>
            <a:r>
              <a:rPr lang="fi-FI" sz="1100"/>
              <a:t>Jõgevamaa „ Aasta küla“ laureaat ja üleeestilise „Aasta küla“laureaat</a:t>
            </a:r>
            <a:r>
              <a:rPr lang="et-EE" sz="1100"/>
              <a:t>)</a:t>
            </a:r>
            <a:endParaRPr lang="et-EE" sz="1100" b="1"/>
          </a:p>
          <a:p>
            <a:pPr marL="0" indent="0">
              <a:lnSpc>
                <a:spcPct val="85000"/>
              </a:lnSpc>
              <a:buClr>
                <a:srgbClr val="FB821E"/>
              </a:buClr>
              <a:buNone/>
            </a:pPr>
            <a:r>
              <a:rPr lang="en-US" sz="1100" b="1" err="1"/>
              <a:t>Pajusi</a:t>
            </a:r>
            <a:r>
              <a:rPr lang="en-US" sz="1100" b="1"/>
              <a:t> </a:t>
            </a:r>
            <a:r>
              <a:rPr lang="en-US" sz="1100" b="1" err="1"/>
              <a:t>küla</a:t>
            </a:r>
            <a:r>
              <a:rPr lang="en-US" sz="1100" b="1"/>
              <a:t> </a:t>
            </a:r>
            <a:r>
              <a:rPr lang="et-EE" sz="1100"/>
              <a:t>(JKÜ ak, JKTK liige, Jõgevamaa „ Aasta küla“ laureaat)</a:t>
            </a:r>
            <a:endParaRPr lang="en-US" sz="1100"/>
          </a:p>
          <a:p>
            <a:pPr marL="0" indent="0">
              <a:lnSpc>
                <a:spcPct val="85000"/>
              </a:lnSpc>
              <a:buClr>
                <a:srgbClr val="FB821E"/>
              </a:buClr>
              <a:buNone/>
            </a:pPr>
            <a:r>
              <a:rPr lang="en-US" sz="1100" b="1" err="1"/>
              <a:t>Pikknurme</a:t>
            </a:r>
            <a:r>
              <a:rPr lang="en-US" sz="1100" b="1"/>
              <a:t> </a:t>
            </a:r>
            <a:r>
              <a:rPr lang="en-US" sz="1100" b="1" err="1"/>
              <a:t>küla</a:t>
            </a:r>
            <a:r>
              <a:rPr lang="en-US" sz="1100" b="1"/>
              <a:t> </a:t>
            </a:r>
            <a:r>
              <a:rPr lang="en-US" sz="1100"/>
              <a:t>(</a:t>
            </a:r>
            <a:r>
              <a:rPr lang="en-US" sz="1100" err="1"/>
              <a:t>aktiivse</a:t>
            </a:r>
            <a:r>
              <a:rPr lang="en-US" sz="1100"/>
              <a:t> </a:t>
            </a:r>
            <a:r>
              <a:rPr lang="en-US" sz="1100" err="1"/>
              <a:t>külaseltsi</a:t>
            </a:r>
            <a:r>
              <a:rPr lang="en-US" sz="1100"/>
              <a:t> </a:t>
            </a:r>
            <a:r>
              <a:rPr lang="en-US" sz="1100" err="1"/>
              <a:t>olemasolu</a:t>
            </a:r>
            <a:r>
              <a:rPr lang="en-US" sz="1100"/>
              <a:t>)</a:t>
            </a:r>
            <a:endParaRPr lang="et-EE" sz="1100" b="1"/>
          </a:p>
          <a:p>
            <a:pPr marL="0" indent="0">
              <a:lnSpc>
                <a:spcPct val="85000"/>
              </a:lnSpc>
              <a:buClr>
                <a:srgbClr val="FB821E"/>
              </a:buClr>
              <a:buNone/>
            </a:pPr>
            <a:r>
              <a:rPr lang="en-US" sz="1100" b="1" err="1"/>
              <a:t>Pisisaare</a:t>
            </a:r>
            <a:r>
              <a:rPr lang="en-US" sz="1100" b="1"/>
              <a:t> </a:t>
            </a:r>
            <a:r>
              <a:rPr lang="en-US" sz="1100" b="1" err="1"/>
              <a:t>küla</a:t>
            </a:r>
            <a:r>
              <a:rPr lang="en-US" sz="1100" b="1"/>
              <a:t> </a:t>
            </a:r>
            <a:r>
              <a:rPr lang="et-EE" sz="1100"/>
              <a:t>(Pajusi valla ak)</a:t>
            </a:r>
            <a:endParaRPr lang="en-US" sz="1100"/>
          </a:p>
          <a:p>
            <a:pPr marL="0" indent="0">
              <a:lnSpc>
                <a:spcPct val="85000"/>
              </a:lnSpc>
              <a:buClr>
                <a:srgbClr val="FB821E"/>
              </a:buClr>
              <a:buNone/>
            </a:pPr>
            <a:r>
              <a:rPr lang="en-US" sz="1100" b="1" err="1"/>
              <a:t>Puurmani</a:t>
            </a:r>
            <a:r>
              <a:rPr lang="en-US" sz="1100" b="1"/>
              <a:t> </a:t>
            </a:r>
            <a:r>
              <a:rPr lang="en-US" sz="1100" b="1" err="1"/>
              <a:t>alevik</a:t>
            </a:r>
            <a:r>
              <a:rPr lang="en-US" sz="1100" b="1"/>
              <a:t> </a:t>
            </a:r>
            <a:r>
              <a:rPr lang="en-US" sz="1100"/>
              <a:t>(</a:t>
            </a:r>
            <a:r>
              <a:rPr lang="en-US" sz="1100" err="1"/>
              <a:t>aktiivsete</a:t>
            </a:r>
            <a:r>
              <a:rPr lang="en-US" sz="1100"/>
              <a:t> </a:t>
            </a:r>
            <a:r>
              <a:rPr lang="en-US" sz="1100" err="1"/>
              <a:t>seltsingute</a:t>
            </a:r>
            <a:r>
              <a:rPr lang="en-US" sz="1100"/>
              <a:t> </a:t>
            </a:r>
            <a:r>
              <a:rPr lang="en-US" sz="1100" err="1"/>
              <a:t>olemasolu</a:t>
            </a:r>
            <a:r>
              <a:rPr lang="en-US" sz="1100"/>
              <a:t>)</a:t>
            </a:r>
            <a:endParaRPr lang="et-EE" sz="1100" b="1"/>
          </a:p>
          <a:p>
            <a:pPr marL="0" indent="0">
              <a:lnSpc>
                <a:spcPct val="85000"/>
              </a:lnSpc>
              <a:buClr>
                <a:srgbClr val="FB821E"/>
              </a:buClr>
              <a:buNone/>
            </a:pPr>
            <a:r>
              <a:rPr lang="en-US" sz="1100" b="1"/>
              <a:t>Põltsamaa </a:t>
            </a:r>
            <a:r>
              <a:rPr lang="en-US" sz="1100" b="1" err="1"/>
              <a:t>linn</a:t>
            </a:r>
            <a:r>
              <a:rPr lang="en-US" sz="1100" b="1"/>
              <a:t> </a:t>
            </a:r>
            <a:r>
              <a:rPr lang="et-EE" sz="1100"/>
              <a:t>(JKTK taotleja, JKTK liige,</a:t>
            </a:r>
            <a:r>
              <a:rPr lang="et-EE" sz="1100" b="1"/>
              <a:t> </a:t>
            </a:r>
            <a:r>
              <a:rPr lang="et-EE" sz="1100"/>
              <a:t>JAEK parim kü nominent)</a:t>
            </a:r>
            <a:endParaRPr lang="et-EE" sz="1100" b="1"/>
          </a:p>
          <a:p>
            <a:pPr marL="0" indent="0">
              <a:lnSpc>
                <a:spcPct val="85000"/>
              </a:lnSpc>
              <a:buClr>
                <a:srgbClr val="FB821E"/>
              </a:buClr>
              <a:buNone/>
            </a:pPr>
            <a:r>
              <a:rPr lang="en-US" sz="1100" b="1" err="1"/>
              <a:t>Tapiku</a:t>
            </a:r>
            <a:r>
              <a:rPr lang="en-US" sz="1100" b="1"/>
              <a:t> </a:t>
            </a:r>
            <a:r>
              <a:rPr lang="en-US" sz="1100" b="1" err="1"/>
              <a:t>küla</a:t>
            </a:r>
            <a:r>
              <a:rPr lang="en-US" sz="1100" b="1"/>
              <a:t> </a:t>
            </a:r>
            <a:r>
              <a:rPr lang="et-EE" sz="1100"/>
              <a:t>(JKÜ ak, JKTK liige,</a:t>
            </a:r>
            <a:r>
              <a:rPr lang="et-EE" sz="1100" b="1"/>
              <a:t> </a:t>
            </a:r>
            <a:r>
              <a:rPr lang="et-EE" sz="1100"/>
              <a:t>Pajusi valla ak, JAEK parim kü nominent, Jõgevamaa „ Aasta küla“ laureaat)</a:t>
            </a:r>
            <a:endParaRPr lang="et-EE" sz="1100" b="1"/>
          </a:p>
          <a:p>
            <a:pPr marL="0" indent="0">
              <a:lnSpc>
                <a:spcPct val="85000"/>
              </a:lnSpc>
              <a:buClr>
                <a:srgbClr val="FB821E"/>
              </a:buClr>
              <a:buNone/>
            </a:pPr>
            <a:r>
              <a:rPr lang="en-US" sz="1100" b="1"/>
              <a:t>Umbusi </a:t>
            </a:r>
            <a:r>
              <a:rPr lang="en-US" sz="1100" b="1" err="1"/>
              <a:t>küla</a:t>
            </a:r>
            <a:r>
              <a:rPr lang="en-US" sz="1100" b="1"/>
              <a:t> </a:t>
            </a:r>
            <a:r>
              <a:rPr lang="et-EE" sz="1100"/>
              <a:t>(JKTK taotleja, JKTK liige,</a:t>
            </a:r>
            <a:r>
              <a:rPr lang="et-EE" sz="1100" b="1"/>
              <a:t> </a:t>
            </a:r>
            <a:r>
              <a:rPr lang="et-EE" sz="1100"/>
              <a:t>Põltsamaa valla ak)</a:t>
            </a:r>
            <a:endParaRPr lang="et-EE" sz="1100" b="1"/>
          </a:p>
          <a:p>
            <a:pPr marL="0" indent="0">
              <a:lnSpc>
                <a:spcPct val="85000"/>
              </a:lnSpc>
              <a:buClr>
                <a:srgbClr val="FB821E"/>
              </a:buClr>
              <a:buNone/>
            </a:pPr>
            <a:r>
              <a:rPr lang="en-US" sz="1100" b="1" err="1"/>
              <a:t>Võisiku</a:t>
            </a:r>
            <a:r>
              <a:rPr lang="en-US" sz="1100" b="1"/>
              <a:t> </a:t>
            </a:r>
            <a:r>
              <a:rPr lang="en-US" sz="1100" b="1" err="1"/>
              <a:t>küla</a:t>
            </a:r>
            <a:r>
              <a:rPr lang="en-US" sz="1100" b="1"/>
              <a:t> </a:t>
            </a:r>
            <a:r>
              <a:rPr lang="et-EE" sz="1100"/>
              <a:t>(JKÜ ak, JKTK liige,</a:t>
            </a:r>
            <a:r>
              <a:rPr lang="et-EE" sz="1100" b="1"/>
              <a:t> </a:t>
            </a:r>
            <a:r>
              <a:rPr lang="et-EE" sz="1100"/>
              <a:t>Põltsamaa valla ak)</a:t>
            </a:r>
            <a:endParaRPr lang="et-EE" sz="1100" b="1"/>
          </a:p>
          <a:p>
            <a:pPr marL="0" indent="0">
              <a:lnSpc>
                <a:spcPct val="85000"/>
              </a:lnSpc>
              <a:buClr>
                <a:srgbClr val="FB821E"/>
              </a:buClr>
              <a:buNone/>
            </a:pPr>
            <a:r>
              <a:rPr lang="en-US" sz="1100" b="1" err="1"/>
              <a:t>Vägari</a:t>
            </a:r>
            <a:r>
              <a:rPr lang="en-US" sz="1100" b="1"/>
              <a:t> </a:t>
            </a:r>
            <a:r>
              <a:rPr lang="en-US" sz="1100" b="1" err="1"/>
              <a:t>küla</a:t>
            </a:r>
            <a:r>
              <a:rPr lang="en-US" sz="1100" b="1"/>
              <a:t> </a:t>
            </a:r>
            <a:r>
              <a:rPr lang="et-EE" sz="1100"/>
              <a:t>(JKÜ ak, JKTK liige,</a:t>
            </a:r>
            <a:r>
              <a:rPr lang="et-EE" sz="1100" b="1"/>
              <a:t> </a:t>
            </a:r>
            <a:r>
              <a:rPr lang="et-EE" sz="1100"/>
              <a:t> Pajusi valla ak)</a:t>
            </a:r>
            <a:endParaRPr lang="en-US" sz="1100"/>
          </a:p>
          <a:p>
            <a:pPr marL="0" indent="0">
              <a:lnSpc>
                <a:spcPct val="85000"/>
              </a:lnSpc>
              <a:buClr>
                <a:srgbClr val="FB821E"/>
              </a:buClr>
              <a:buNone/>
            </a:pPr>
            <a:r>
              <a:rPr lang="et-EE" sz="1100"/>
              <a:t>Külad, kes on koondunud ühe seltsi alla:</a:t>
            </a:r>
            <a:endParaRPr lang="et-EE" sz="1100" b="1"/>
          </a:p>
          <a:p>
            <a:pPr marL="0" indent="0">
              <a:lnSpc>
                <a:spcPct val="85000"/>
              </a:lnSpc>
              <a:buClr>
                <a:srgbClr val="FB821E"/>
              </a:buClr>
              <a:buNone/>
            </a:pPr>
            <a:r>
              <a:rPr lang="en-US" sz="1100" b="1" err="1"/>
              <a:t>Pudivere</a:t>
            </a:r>
            <a:r>
              <a:rPr lang="en-US" sz="1100" b="1"/>
              <a:t> </a:t>
            </a:r>
            <a:r>
              <a:rPr lang="en-US" sz="1100" b="1" err="1"/>
              <a:t>küla</a:t>
            </a:r>
            <a:r>
              <a:rPr lang="en-US" sz="1100" b="1"/>
              <a:t>, </a:t>
            </a:r>
            <a:r>
              <a:rPr lang="en-US" sz="1100" b="1" err="1"/>
              <a:t>Sulustvere</a:t>
            </a:r>
            <a:r>
              <a:rPr lang="en-US" sz="1100" b="1"/>
              <a:t> </a:t>
            </a:r>
            <a:r>
              <a:rPr lang="en-US" sz="1100" b="1" err="1"/>
              <a:t>küla</a:t>
            </a:r>
            <a:r>
              <a:rPr lang="en-US" sz="1100" b="1"/>
              <a:t>, </a:t>
            </a:r>
            <a:r>
              <a:rPr lang="en-US" sz="1100" b="1" err="1"/>
              <a:t>Kaavere</a:t>
            </a:r>
            <a:r>
              <a:rPr lang="en-US" sz="1100" b="1"/>
              <a:t> </a:t>
            </a:r>
            <a:r>
              <a:rPr lang="en-US" sz="1100" b="1" err="1"/>
              <a:t>küla</a:t>
            </a:r>
            <a:r>
              <a:rPr lang="en-US" sz="1100" b="1"/>
              <a:t>, </a:t>
            </a:r>
            <a:r>
              <a:rPr lang="en-US" sz="1100" b="1" err="1"/>
              <a:t>Tõrenurme</a:t>
            </a:r>
            <a:r>
              <a:rPr lang="en-US" sz="1100" b="1"/>
              <a:t> </a:t>
            </a:r>
            <a:r>
              <a:rPr lang="en-US" sz="1100" b="1" err="1"/>
              <a:t>küla</a:t>
            </a:r>
            <a:r>
              <a:rPr lang="en-US" sz="1100" b="1"/>
              <a:t>, </a:t>
            </a:r>
            <a:r>
              <a:rPr lang="en-US" sz="1100" b="1" err="1"/>
              <a:t>Neanurme</a:t>
            </a:r>
            <a:r>
              <a:rPr lang="en-US" sz="1100" b="1"/>
              <a:t> </a:t>
            </a:r>
            <a:r>
              <a:rPr lang="en-US" sz="1100" b="1" err="1"/>
              <a:t>küla</a:t>
            </a:r>
            <a:r>
              <a:rPr lang="en-US" sz="1100" b="1"/>
              <a:t>, </a:t>
            </a:r>
            <a:r>
              <a:rPr lang="en-US" sz="1100" b="1" err="1"/>
              <a:t>Kaliküla</a:t>
            </a:r>
            <a:r>
              <a:rPr lang="en-US" sz="1100" b="1"/>
              <a:t>, </a:t>
            </a:r>
            <a:r>
              <a:rPr lang="en-US" sz="1100" b="1" err="1"/>
              <a:t>Lustivere</a:t>
            </a:r>
            <a:r>
              <a:rPr lang="en-US" sz="1100" b="1"/>
              <a:t> </a:t>
            </a:r>
            <a:r>
              <a:rPr lang="en-US" sz="1100" b="1" err="1"/>
              <a:t>küla</a:t>
            </a:r>
            <a:r>
              <a:rPr lang="en-US" sz="1100" b="1"/>
              <a:t> </a:t>
            </a:r>
            <a:r>
              <a:rPr lang="en-US" sz="1100"/>
              <a:t>– </a:t>
            </a:r>
            <a:r>
              <a:rPr lang="en-US" sz="1100" err="1"/>
              <a:t>Lustivere</a:t>
            </a:r>
            <a:r>
              <a:rPr lang="en-US" sz="1100"/>
              <a:t> </a:t>
            </a:r>
            <a:r>
              <a:rPr lang="en-US" sz="1100" err="1"/>
              <a:t>Külaseltsi</a:t>
            </a:r>
            <a:r>
              <a:rPr lang="en-US" sz="1100"/>
              <a:t> </a:t>
            </a:r>
            <a:r>
              <a:rPr lang="en-US" sz="1100" err="1"/>
              <a:t>liikmed</a:t>
            </a:r>
            <a:endParaRPr lang="en-US" sz="1100"/>
          </a:p>
          <a:p>
            <a:pPr marL="0" indent="0">
              <a:lnSpc>
                <a:spcPct val="85000"/>
              </a:lnSpc>
              <a:buClr>
                <a:srgbClr val="FB821E"/>
              </a:buClr>
              <a:buNone/>
            </a:pPr>
            <a:r>
              <a:rPr lang="en-US" sz="1100" b="1" err="1"/>
              <a:t>Kauru</a:t>
            </a:r>
            <a:r>
              <a:rPr lang="en-US" sz="1100" b="1"/>
              <a:t> </a:t>
            </a:r>
            <a:r>
              <a:rPr lang="en-US" sz="1100" b="1" err="1"/>
              <a:t>küla</a:t>
            </a:r>
            <a:r>
              <a:rPr lang="en-US" sz="1100" b="1"/>
              <a:t>, </a:t>
            </a:r>
            <a:r>
              <a:rPr lang="en-US" sz="1100" b="1" err="1"/>
              <a:t>Tõivere</a:t>
            </a:r>
            <a:r>
              <a:rPr lang="en-US" sz="1100" b="1"/>
              <a:t> </a:t>
            </a:r>
            <a:r>
              <a:rPr lang="en-US" sz="1100" b="1" err="1"/>
              <a:t>küla</a:t>
            </a:r>
            <a:r>
              <a:rPr lang="en-US" sz="1100" b="1"/>
              <a:t>, </a:t>
            </a:r>
            <a:r>
              <a:rPr lang="en-US" sz="1100" b="1" err="1"/>
              <a:t>Lahavere</a:t>
            </a:r>
            <a:r>
              <a:rPr lang="en-US" sz="1100" b="1"/>
              <a:t> </a:t>
            </a:r>
            <a:r>
              <a:rPr lang="en-US" sz="1100" b="1" err="1"/>
              <a:t>küla</a:t>
            </a:r>
            <a:r>
              <a:rPr lang="en-US" sz="1100" b="1"/>
              <a:t>, </a:t>
            </a:r>
            <a:r>
              <a:rPr lang="en-US" sz="1100" b="1" err="1"/>
              <a:t>Tapiku</a:t>
            </a:r>
            <a:r>
              <a:rPr lang="en-US" sz="1100" b="1"/>
              <a:t> </a:t>
            </a:r>
            <a:r>
              <a:rPr lang="en-US" sz="1100" b="1" err="1"/>
              <a:t>küla</a:t>
            </a:r>
            <a:r>
              <a:rPr lang="en-US" sz="1100"/>
              <a:t> –</a:t>
            </a:r>
            <a:r>
              <a:rPr lang="en-US" sz="1100" err="1"/>
              <a:t>Tapiku</a:t>
            </a:r>
            <a:r>
              <a:rPr lang="en-US" sz="1100"/>
              <a:t> </a:t>
            </a:r>
            <a:r>
              <a:rPr lang="en-US" sz="1100" err="1"/>
              <a:t>Külade</a:t>
            </a:r>
            <a:r>
              <a:rPr lang="en-US" sz="1100"/>
              <a:t> </a:t>
            </a:r>
            <a:r>
              <a:rPr lang="en-US" sz="1100" err="1"/>
              <a:t>Seltsi</a:t>
            </a:r>
            <a:r>
              <a:rPr lang="en-US" sz="1100"/>
              <a:t> </a:t>
            </a:r>
            <a:r>
              <a:rPr lang="en-US" sz="1100" err="1"/>
              <a:t>liikmed</a:t>
            </a:r>
            <a:endParaRPr lang="en-US" sz="1100"/>
          </a:p>
          <a:p>
            <a:pPr marL="0" indent="0">
              <a:lnSpc>
                <a:spcPct val="85000"/>
              </a:lnSpc>
              <a:buClr>
                <a:srgbClr val="FB821E"/>
              </a:buClr>
              <a:buNone/>
            </a:pPr>
            <a:r>
              <a:rPr lang="en-US" sz="1100" b="1" err="1"/>
              <a:t>Arisvere</a:t>
            </a:r>
            <a:r>
              <a:rPr lang="en-US" sz="1100" b="1"/>
              <a:t> </a:t>
            </a:r>
            <a:r>
              <a:rPr lang="en-US" sz="1100" b="1" err="1"/>
              <a:t>küla</a:t>
            </a:r>
            <a:r>
              <a:rPr lang="en-US" sz="1100" b="1"/>
              <a:t>, </a:t>
            </a:r>
            <a:r>
              <a:rPr lang="en-US" sz="1100" b="1" err="1"/>
              <a:t>Kõrkküla</a:t>
            </a:r>
            <a:r>
              <a:rPr lang="en-US" sz="1100" b="1"/>
              <a:t>, </a:t>
            </a:r>
            <a:r>
              <a:rPr lang="en-US" sz="1100" b="1" err="1"/>
              <a:t>Väljataguse</a:t>
            </a:r>
            <a:r>
              <a:rPr lang="en-US" sz="1100" b="1"/>
              <a:t> </a:t>
            </a:r>
            <a:r>
              <a:rPr lang="en-US" sz="1100" b="1" err="1"/>
              <a:t>küla</a:t>
            </a:r>
            <a:r>
              <a:rPr lang="en-US" sz="1100" b="1"/>
              <a:t>, </a:t>
            </a:r>
            <a:r>
              <a:rPr lang="en-US" sz="1100" b="1" err="1"/>
              <a:t>Sopimetsa</a:t>
            </a:r>
            <a:r>
              <a:rPr lang="en-US" sz="1100" b="1"/>
              <a:t> </a:t>
            </a:r>
            <a:r>
              <a:rPr lang="en-US" sz="1100" b="1" err="1"/>
              <a:t>küla</a:t>
            </a:r>
            <a:r>
              <a:rPr lang="en-US" sz="1100" b="1"/>
              <a:t>, </a:t>
            </a:r>
            <a:r>
              <a:rPr lang="en-US" sz="1100" b="1" err="1"/>
              <a:t>Nurga</a:t>
            </a:r>
            <a:r>
              <a:rPr lang="en-US" sz="1100" b="1"/>
              <a:t> </a:t>
            </a:r>
            <a:r>
              <a:rPr lang="en-US" sz="1100" b="1" err="1"/>
              <a:t>küla</a:t>
            </a:r>
            <a:r>
              <a:rPr lang="en-US" sz="1100"/>
              <a:t> – </a:t>
            </a:r>
            <a:r>
              <a:rPr lang="en-US" sz="1100" err="1"/>
              <a:t>Kutimäe</a:t>
            </a:r>
            <a:r>
              <a:rPr lang="en-US" sz="1100"/>
              <a:t> </a:t>
            </a:r>
            <a:r>
              <a:rPr lang="en-US" sz="1100" err="1"/>
              <a:t>Külaseltsi</a:t>
            </a:r>
            <a:r>
              <a:rPr lang="en-US" sz="1100"/>
              <a:t> </a:t>
            </a:r>
            <a:r>
              <a:rPr lang="en-US" sz="1100" err="1"/>
              <a:t>liikmed</a:t>
            </a:r>
            <a:endParaRPr lang="et-EE" sz="1100" b="1"/>
          </a:p>
          <a:p>
            <a:pPr marL="0" indent="0">
              <a:lnSpc>
                <a:spcPct val="85000"/>
              </a:lnSpc>
              <a:buClr>
                <a:srgbClr val="FB821E"/>
              </a:buClr>
              <a:buNone/>
            </a:pPr>
            <a:r>
              <a:rPr lang="en-US" sz="1100" b="1" err="1"/>
              <a:t>Esku</a:t>
            </a:r>
            <a:r>
              <a:rPr lang="en-US" sz="1100" b="1"/>
              <a:t> </a:t>
            </a:r>
            <a:r>
              <a:rPr lang="en-US" sz="1100" b="1" err="1"/>
              <a:t>küla</a:t>
            </a:r>
            <a:r>
              <a:rPr lang="en-US" sz="1100" b="1"/>
              <a:t>, </a:t>
            </a:r>
            <a:r>
              <a:rPr lang="en-US" sz="1100" b="1" err="1"/>
              <a:t>Vitsjärve</a:t>
            </a:r>
            <a:r>
              <a:rPr lang="en-US" sz="1100" b="1"/>
              <a:t> </a:t>
            </a:r>
            <a:r>
              <a:rPr lang="en-US" sz="1100" b="1" err="1"/>
              <a:t>küla</a:t>
            </a:r>
            <a:r>
              <a:rPr lang="en-US" sz="1100" b="1"/>
              <a:t>, </a:t>
            </a:r>
            <a:r>
              <a:rPr lang="en-US" sz="1100" b="1" err="1"/>
              <a:t>Räsna</a:t>
            </a:r>
            <a:r>
              <a:rPr lang="en-US" sz="1100" b="1"/>
              <a:t> </a:t>
            </a:r>
            <a:r>
              <a:rPr lang="en-US" sz="1100" b="1" err="1"/>
              <a:t>küla</a:t>
            </a:r>
            <a:r>
              <a:rPr lang="en-US" sz="1100" b="1"/>
              <a:t>, </a:t>
            </a:r>
            <a:r>
              <a:rPr lang="en-US" sz="1100" b="1" err="1"/>
              <a:t>Nõmavere</a:t>
            </a:r>
            <a:r>
              <a:rPr lang="en-US" sz="1100" b="1"/>
              <a:t> </a:t>
            </a:r>
            <a:r>
              <a:rPr lang="en-US" sz="1100" b="1" err="1"/>
              <a:t>küla</a:t>
            </a:r>
            <a:r>
              <a:rPr lang="en-US" sz="1100" b="1"/>
              <a:t>, </a:t>
            </a:r>
            <a:r>
              <a:rPr lang="en-US" sz="1100" b="1" err="1"/>
              <a:t>Rõstla</a:t>
            </a:r>
            <a:r>
              <a:rPr lang="en-US" sz="1100" b="1"/>
              <a:t> </a:t>
            </a:r>
            <a:r>
              <a:rPr lang="en-US" sz="1100" b="1" err="1"/>
              <a:t>küla</a:t>
            </a:r>
            <a:r>
              <a:rPr lang="en-US" sz="1100" b="1"/>
              <a:t>, </a:t>
            </a:r>
            <a:r>
              <a:rPr lang="en-US" sz="1100" b="1" err="1"/>
              <a:t>Lebavere</a:t>
            </a:r>
            <a:r>
              <a:rPr lang="en-US" sz="1100" b="1"/>
              <a:t> </a:t>
            </a:r>
            <a:r>
              <a:rPr lang="en-US" sz="1100" b="1" err="1"/>
              <a:t>küla</a:t>
            </a:r>
            <a:r>
              <a:rPr lang="en-US" sz="1100"/>
              <a:t> – </a:t>
            </a:r>
            <a:r>
              <a:rPr lang="en-US" sz="1100" err="1"/>
              <a:t>Esku</a:t>
            </a:r>
            <a:r>
              <a:rPr lang="en-US" sz="1100"/>
              <a:t> </a:t>
            </a:r>
            <a:r>
              <a:rPr lang="en-US" sz="1100" err="1"/>
              <a:t>Külaseltsi</a:t>
            </a:r>
            <a:r>
              <a:rPr lang="en-US" sz="1100"/>
              <a:t> </a:t>
            </a:r>
            <a:r>
              <a:rPr lang="en-US" sz="1100" err="1"/>
              <a:t>liikmed</a:t>
            </a:r>
            <a:r>
              <a:rPr lang="en-US" sz="1100" b="1"/>
              <a:t> </a:t>
            </a:r>
          </a:p>
        </p:txBody>
      </p:sp>
      <p:sp>
        <p:nvSpPr>
          <p:cNvPr id="15" name="Sisu kohatäide 2">
            <a:extLst>
              <a:ext uri="{FF2B5EF4-FFF2-40B4-BE49-F238E27FC236}">
                <a16:creationId xmlns:a16="http://schemas.microsoft.com/office/drawing/2014/main" id="{5E212720-CC47-5E5D-F484-0E44AF8BD20C}"/>
              </a:ext>
            </a:extLst>
          </p:cNvPr>
          <p:cNvSpPr txBox="1">
            <a:spLocks/>
          </p:cNvSpPr>
          <p:nvPr/>
        </p:nvSpPr>
        <p:spPr>
          <a:xfrm>
            <a:off x="9243822" y="1471878"/>
            <a:ext cx="2804657" cy="2543337"/>
          </a:xfrm>
          <a:prstGeom prst="rect">
            <a:avLst/>
          </a:prstGeom>
          <a:solidFill>
            <a:srgbClr val="E0E3EC"/>
          </a:solidFill>
        </p:spPr>
        <p:txBody>
          <a:bodyPr vert="horz" lIns="91440" tIns="45720" rIns="91440" bIns="45720" numCol="1"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t-EE" sz="1100" b="1"/>
              <a:t>Kasepää küla </a:t>
            </a:r>
            <a:r>
              <a:rPr lang="et-EE" sz="1100"/>
              <a:t>(JKTK taotleja, JKTK liige,</a:t>
            </a:r>
            <a:r>
              <a:rPr lang="et-EE" sz="1100" b="1"/>
              <a:t> </a:t>
            </a:r>
            <a:r>
              <a:rPr lang="et-EE" sz="1100"/>
              <a:t>Mustvee valla kl)</a:t>
            </a:r>
            <a:endParaRPr lang="et-EE" sz="1100" b="1"/>
          </a:p>
          <a:p>
            <a:pPr marL="0" indent="0">
              <a:lnSpc>
                <a:spcPct val="85000"/>
              </a:lnSpc>
              <a:buClr>
                <a:srgbClr val="FB821E"/>
              </a:buClr>
              <a:buNone/>
            </a:pPr>
            <a:r>
              <a:rPr lang="et-EE" sz="1100" b="1"/>
              <a:t>Kääpa küla </a:t>
            </a:r>
            <a:r>
              <a:rPr lang="et-EE" sz="1100"/>
              <a:t>(JKÜ ak, JKTK liige,</a:t>
            </a:r>
            <a:r>
              <a:rPr lang="et-EE" sz="1100" b="1"/>
              <a:t> </a:t>
            </a:r>
            <a:r>
              <a:rPr lang="et-EE" sz="1100"/>
              <a:t>Mustvee valla kl,</a:t>
            </a:r>
            <a:r>
              <a:rPr lang="et-EE" sz="1100" b="1"/>
              <a:t> </a:t>
            </a:r>
            <a:r>
              <a:rPr lang="et-EE" sz="1100"/>
              <a:t>JAEK parim kü nominent)</a:t>
            </a:r>
            <a:endParaRPr lang="et-EE" sz="1100" b="1"/>
          </a:p>
          <a:p>
            <a:pPr marL="0" indent="0">
              <a:lnSpc>
                <a:spcPct val="85000"/>
              </a:lnSpc>
              <a:buClr>
                <a:srgbClr val="FB821E"/>
              </a:buClr>
              <a:buNone/>
            </a:pPr>
            <a:r>
              <a:rPr lang="et-EE" sz="1100" b="1"/>
              <a:t>Mustvee linn </a:t>
            </a:r>
            <a:r>
              <a:rPr lang="et-EE" sz="1100"/>
              <a:t>(JKTK taotleja, JKTK liige,</a:t>
            </a:r>
            <a:r>
              <a:rPr lang="et-EE" sz="1100" b="1"/>
              <a:t> </a:t>
            </a:r>
            <a:r>
              <a:rPr lang="et-EE" sz="1100"/>
              <a:t>Mustvee valla kl, JAEK parim kü nominent)</a:t>
            </a:r>
            <a:endParaRPr lang="et-EE" sz="1100" b="1"/>
          </a:p>
          <a:p>
            <a:pPr marL="0" indent="0">
              <a:lnSpc>
                <a:spcPct val="85000"/>
              </a:lnSpc>
              <a:buClr>
                <a:srgbClr val="FB821E"/>
              </a:buClr>
              <a:buNone/>
            </a:pPr>
            <a:r>
              <a:rPr lang="et-EE" sz="1100" b="1"/>
              <a:t>Raja küla </a:t>
            </a:r>
            <a:r>
              <a:rPr lang="et-EE" sz="1100"/>
              <a:t>(Mustvee valla kl)</a:t>
            </a:r>
            <a:endParaRPr lang="et-EE" sz="1100" b="1"/>
          </a:p>
          <a:p>
            <a:pPr marL="0" indent="0">
              <a:lnSpc>
                <a:spcPct val="85000"/>
              </a:lnSpc>
              <a:buClr>
                <a:srgbClr val="FB821E"/>
              </a:buClr>
              <a:buNone/>
            </a:pPr>
            <a:r>
              <a:rPr lang="et-EE" sz="1100" b="1"/>
              <a:t>Ruskavere küla </a:t>
            </a:r>
            <a:r>
              <a:rPr lang="et-EE" sz="1100"/>
              <a:t>(JKTK taotleja)</a:t>
            </a:r>
            <a:endParaRPr lang="et-EE" sz="1100" b="1"/>
          </a:p>
          <a:p>
            <a:pPr marL="0" indent="0">
              <a:lnSpc>
                <a:spcPct val="85000"/>
              </a:lnSpc>
              <a:buClr>
                <a:srgbClr val="FB821E"/>
              </a:buClr>
              <a:buNone/>
            </a:pPr>
            <a:r>
              <a:rPr lang="et-EE" sz="1100" b="1"/>
              <a:t>Tiheda küla </a:t>
            </a:r>
            <a:r>
              <a:rPr lang="et-EE" sz="1100"/>
              <a:t>(JKTK liige)</a:t>
            </a:r>
            <a:endParaRPr lang="en-US" sz="1100" b="1"/>
          </a:p>
          <a:p>
            <a:pPr marL="0" indent="0">
              <a:lnSpc>
                <a:spcPct val="85000"/>
              </a:lnSpc>
              <a:buClr>
                <a:srgbClr val="FB821E"/>
              </a:buClr>
              <a:buNone/>
            </a:pPr>
            <a:r>
              <a:rPr lang="et-EE" sz="1100" b="1"/>
              <a:t>Voore küla </a:t>
            </a:r>
            <a:r>
              <a:rPr lang="et-EE" sz="1100"/>
              <a:t>(Mustvee valla kl,</a:t>
            </a:r>
            <a:r>
              <a:rPr lang="et-EE" sz="1100" b="1"/>
              <a:t> </a:t>
            </a:r>
            <a:r>
              <a:rPr lang="et-EE" sz="1100"/>
              <a:t>JAEK parim kü nominent)</a:t>
            </a:r>
            <a:endParaRPr lang="et-EE" sz="1100" b="1"/>
          </a:p>
          <a:p>
            <a:pPr marL="0" indent="0">
              <a:lnSpc>
                <a:spcPct val="85000"/>
              </a:lnSpc>
              <a:buClr>
                <a:srgbClr val="FB821E"/>
              </a:buClr>
              <a:buNone/>
            </a:pPr>
            <a:r>
              <a:rPr lang="et-EE" sz="1100" b="1"/>
              <a:t>Võtikvere küla </a:t>
            </a:r>
            <a:r>
              <a:rPr lang="et-EE" sz="1100"/>
              <a:t>(JKÜ ak, JKTK liige)</a:t>
            </a:r>
            <a:endParaRPr lang="et-EE" sz="1100" b="1"/>
          </a:p>
          <a:p>
            <a:pPr marL="0" indent="0">
              <a:lnSpc>
                <a:spcPct val="85000"/>
              </a:lnSpc>
              <a:buClr>
                <a:srgbClr val="FB821E"/>
              </a:buClr>
              <a:buNone/>
            </a:pPr>
            <a:r>
              <a:rPr lang="et-EE" sz="1100" b="1"/>
              <a:t>Sirguvere küla</a:t>
            </a:r>
            <a:r>
              <a:rPr lang="en-US" sz="1100" b="1"/>
              <a:t> </a:t>
            </a:r>
            <a:r>
              <a:rPr lang="en-US" sz="1100"/>
              <a:t>(</a:t>
            </a:r>
            <a:r>
              <a:rPr lang="en-US" sz="1100" err="1"/>
              <a:t>aktiivse</a:t>
            </a:r>
            <a:r>
              <a:rPr lang="en-US" sz="1100"/>
              <a:t> </a:t>
            </a:r>
            <a:r>
              <a:rPr lang="en-US" sz="1100" err="1"/>
              <a:t>külaseltsi</a:t>
            </a:r>
            <a:r>
              <a:rPr lang="en-US" sz="1100"/>
              <a:t> </a:t>
            </a:r>
            <a:r>
              <a:rPr lang="en-US" sz="1100" err="1"/>
              <a:t>olemasolu</a:t>
            </a:r>
            <a:r>
              <a:rPr lang="en-US" sz="1100"/>
              <a:t>)</a:t>
            </a:r>
            <a:endParaRPr lang="et-EE" sz="1100" b="1"/>
          </a:p>
        </p:txBody>
      </p:sp>
      <p:sp>
        <p:nvSpPr>
          <p:cNvPr id="16" name="TextBox 15">
            <a:extLst>
              <a:ext uri="{FF2B5EF4-FFF2-40B4-BE49-F238E27FC236}">
                <a16:creationId xmlns:a16="http://schemas.microsoft.com/office/drawing/2014/main" id="{95AAC9EE-114C-13C4-F1B9-99B2B73193DE}"/>
              </a:ext>
            </a:extLst>
          </p:cNvPr>
          <p:cNvSpPr txBox="1"/>
          <p:nvPr/>
        </p:nvSpPr>
        <p:spPr>
          <a:xfrm>
            <a:off x="5290457" y="669326"/>
            <a:ext cx="3715140" cy="492443"/>
          </a:xfrm>
          <a:prstGeom prst="rect">
            <a:avLst/>
          </a:prstGeom>
          <a:noFill/>
        </p:spPr>
        <p:txBody>
          <a:bodyPr wrap="square" rtlCol="0">
            <a:spAutoFit/>
          </a:bodyPr>
          <a:lstStyle/>
          <a:p>
            <a:r>
              <a:rPr lang="et-EE" sz="1400" b="1"/>
              <a:t>PÕLTSAMAA PIIRKONNA ASUSTUSÜKSUSED </a:t>
            </a:r>
            <a:br>
              <a:rPr lang="et-EE" sz="1400"/>
            </a:br>
            <a:r>
              <a:rPr lang="et-EE" sz="1200"/>
              <a:t>(PÕLTSAMAA VALD)</a:t>
            </a:r>
            <a:endParaRPr lang="et-EE" sz="1400"/>
          </a:p>
        </p:txBody>
      </p:sp>
      <p:sp>
        <p:nvSpPr>
          <p:cNvPr id="17" name="TextBox 16">
            <a:extLst>
              <a:ext uri="{FF2B5EF4-FFF2-40B4-BE49-F238E27FC236}">
                <a16:creationId xmlns:a16="http://schemas.microsoft.com/office/drawing/2014/main" id="{F1F7237D-3115-9A29-6E74-9AE4DD6E79A4}"/>
              </a:ext>
            </a:extLst>
          </p:cNvPr>
          <p:cNvSpPr txBox="1"/>
          <p:nvPr/>
        </p:nvSpPr>
        <p:spPr>
          <a:xfrm>
            <a:off x="480291" y="685073"/>
            <a:ext cx="3588447" cy="492443"/>
          </a:xfrm>
          <a:prstGeom prst="rect">
            <a:avLst/>
          </a:prstGeom>
          <a:noFill/>
        </p:spPr>
        <p:txBody>
          <a:bodyPr wrap="square" rtlCol="0">
            <a:spAutoFit/>
          </a:bodyPr>
          <a:lstStyle/>
          <a:p>
            <a:r>
              <a:rPr lang="et-EE" sz="1400" b="1"/>
              <a:t>VOOREMAA PIIRKONNA </a:t>
            </a:r>
            <a:r>
              <a:rPr lang="en-US" sz="1400" b="1"/>
              <a:t>ASUSTUSÜKSUSED</a:t>
            </a:r>
            <a:br>
              <a:rPr lang="et-EE" sz="1400"/>
            </a:br>
            <a:r>
              <a:rPr lang="et-EE" sz="1200"/>
              <a:t>(JÕGEVA VALD)</a:t>
            </a:r>
            <a:endParaRPr lang="en-US" sz="1200"/>
          </a:p>
        </p:txBody>
      </p:sp>
      <p:sp>
        <p:nvSpPr>
          <p:cNvPr id="18" name="TextBox 17">
            <a:extLst>
              <a:ext uri="{FF2B5EF4-FFF2-40B4-BE49-F238E27FC236}">
                <a16:creationId xmlns:a16="http://schemas.microsoft.com/office/drawing/2014/main" id="{086A752A-6E50-6465-068C-C83FC99C3B3E}"/>
              </a:ext>
            </a:extLst>
          </p:cNvPr>
          <p:cNvSpPr txBox="1"/>
          <p:nvPr/>
        </p:nvSpPr>
        <p:spPr>
          <a:xfrm>
            <a:off x="9243822" y="974937"/>
            <a:ext cx="3016239" cy="492443"/>
          </a:xfrm>
          <a:prstGeom prst="rect">
            <a:avLst/>
          </a:prstGeom>
          <a:noFill/>
        </p:spPr>
        <p:txBody>
          <a:bodyPr wrap="square" rtlCol="0">
            <a:spAutoFit/>
          </a:bodyPr>
          <a:lstStyle/>
          <a:p>
            <a:pPr marL="0" indent="0">
              <a:buClr>
                <a:srgbClr val="FB821E"/>
              </a:buClr>
              <a:buNone/>
            </a:pPr>
            <a:r>
              <a:rPr lang="et-EE" sz="1400" b="1"/>
              <a:t>PEIPSI PIIRKONNA ASUSTUSÜKSUSED </a:t>
            </a:r>
            <a:br>
              <a:rPr lang="et-EE" sz="1400" b="1"/>
            </a:br>
            <a:r>
              <a:rPr lang="et-EE" sz="1200"/>
              <a:t>(MUSTVEE VALD)</a:t>
            </a:r>
            <a:endParaRPr lang="et-EE" sz="1400"/>
          </a:p>
        </p:txBody>
      </p:sp>
      <p:sp>
        <p:nvSpPr>
          <p:cNvPr id="19" name="TextBox 18">
            <a:extLst>
              <a:ext uri="{FF2B5EF4-FFF2-40B4-BE49-F238E27FC236}">
                <a16:creationId xmlns:a16="http://schemas.microsoft.com/office/drawing/2014/main" id="{5BF46B12-B812-A8D0-CEAE-52FA7572C27C}"/>
              </a:ext>
            </a:extLst>
          </p:cNvPr>
          <p:cNvSpPr txBox="1"/>
          <p:nvPr/>
        </p:nvSpPr>
        <p:spPr>
          <a:xfrm>
            <a:off x="9238804" y="4016174"/>
            <a:ext cx="2804657" cy="281506"/>
          </a:xfrm>
          <a:prstGeom prst="rect">
            <a:avLst/>
          </a:prstGeom>
          <a:noFill/>
        </p:spPr>
        <p:txBody>
          <a:bodyPr wrap="square" rtlCol="0">
            <a:spAutoFit/>
          </a:bodyPr>
          <a:lstStyle/>
          <a:p>
            <a:pPr marL="0" indent="0">
              <a:buClr>
                <a:srgbClr val="FB821E"/>
              </a:buClr>
              <a:buNone/>
            </a:pPr>
            <a:r>
              <a:rPr lang="et-EE" sz="1200"/>
              <a:t>(PEIPSIÄÄRE VALD)</a:t>
            </a:r>
            <a:endParaRPr lang="en-US" sz="1200"/>
          </a:p>
        </p:txBody>
      </p:sp>
      <p:sp>
        <p:nvSpPr>
          <p:cNvPr id="21" name="Sisu kohatäide 2">
            <a:extLst>
              <a:ext uri="{FF2B5EF4-FFF2-40B4-BE49-F238E27FC236}">
                <a16:creationId xmlns:a16="http://schemas.microsoft.com/office/drawing/2014/main" id="{5B1364E7-00AB-0D67-374F-3790D04A0E8C}"/>
              </a:ext>
            </a:extLst>
          </p:cNvPr>
          <p:cNvSpPr txBox="1">
            <a:spLocks/>
          </p:cNvSpPr>
          <p:nvPr/>
        </p:nvSpPr>
        <p:spPr>
          <a:xfrm>
            <a:off x="9238804" y="4297679"/>
            <a:ext cx="2804657" cy="2432303"/>
          </a:xfrm>
          <a:prstGeom prst="rect">
            <a:avLst/>
          </a:prstGeom>
          <a:solidFill>
            <a:srgbClr val="E0E3EC"/>
          </a:solidFill>
        </p:spPr>
        <p:txBody>
          <a:bodyPr vert="horz" lIns="91440" tIns="45720" rIns="91440" bIns="45720" numCol="1"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t-EE" sz="1100" b="1"/>
              <a:t>Assikvere küla </a:t>
            </a:r>
            <a:r>
              <a:rPr lang="et-EE" sz="1100"/>
              <a:t>(JKÜ ak, Peipsiääre valla kl, Pala valla ak) </a:t>
            </a:r>
            <a:endParaRPr lang="et-EE" sz="1100" b="1"/>
          </a:p>
          <a:p>
            <a:pPr marL="0" indent="0">
              <a:lnSpc>
                <a:spcPct val="85000"/>
              </a:lnSpc>
              <a:buClr>
                <a:srgbClr val="FB821E"/>
              </a:buClr>
              <a:buNone/>
            </a:pPr>
            <a:r>
              <a:rPr lang="et-EE" sz="1100" b="1"/>
              <a:t>Kodavere küla </a:t>
            </a:r>
            <a:r>
              <a:rPr lang="et-EE" sz="1100"/>
              <a:t>(Pala valla ak)</a:t>
            </a:r>
            <a:endParaRPr lang="et-EE" sz="1100" b="1"/>
          </a:p>
          <a:p>
            <a:pPr marL="0" indent="0">
              <a:lnSpc>
                <a:spcPct val="85000"/>
              </a:lnSpc>
              <a:buClr>
                <a:srgbClr val="FB821E"/>
              </a:buClr>
              <a:buNone/>
            </a:pPr>
            <a:r>
              <a:rPr lang="et-EE" sz="1100" b="1"/>
              <a:t>Lümati küla </a:t>
            </a:r>
            <a:r>
              <a:rPr lang="et-EE" sz="1100"/>
              <a:t>(JKTK liige,</a:t>
            </a:r>
            <a:r>
              <a:rPr lang="et-EE" sz="1100" b="1"/>
              <a:t> </a:t>
            </a:r>
            <a:r>
              <a:rPr lang="et-EE" sz="1100"/>
              <a:t>Pala valla ak)</a:t>
            </a:r>
            <a:endParaRPr lang="et-EE" sz="1100" b="1"/>
          </a:p>
          <a:p>
            <a:pPr marL="0" indent="0">
              <a:lnSpc>
                <a:spcPct val="85000"/>
              </a:lnSpc>
              <a:buClr>
                <a:srgbClr val="FB821E"/>
              </a:buClr>
              <a:buNone/>
            </a:pPr>
            <a:r>
              <a:rPr lang="et-EE" sz="1100" b="1"/>
              <a:t>Nõva küla </a:t>
            </a:r>
            <a:r>
              <a:rPr lang="et-EE" sz="1100"/>
              <a:t>(Pala valla ak)</a:t>
            </a:r>
            <a:endParaRPr lang="et-EE" sz="1100" b="1"/>
          </a:p>
          <a:p>
            <a:pPr marL="0" indent="0">
              <a:lnSpc>
                <a:spcPct val="85000"/>
              </a:lnSpc>
              <a:buClr>
                <a:srgbClr val="FB821E"/>
              </a:buClr>
              <a:buNone/>
            </a:pPr>
            <a:r>
              <a:rPr lang="et-EE" sz="1100" b="1"/>
              <a:t>Pala küla </a:t>
            </a:r>
            <a:r>
              <a:rPr lang="et-EE" sz="1100"/>
              <a:t>(JKTK taotleja, Pala valla ak)</a:t>
            </a:r>
            <a:endParaRPr lang="et-EE" sz="1100" b="1"/>
          </a:p>
          <a:p>
            <a:pPr marL="0" indent="0">
              <a:lnSpc>
                <a:spcPct val="85000"/>
              </a:lnSpc>
              <a:buClr>
                <a:srgbClr val="FB821E"/>
              </a:buClr>
              <a:buNone/>
            </a:pPr>
            <a:r>
              <a:rPr lang="et-EE" sz="1100" b="1"/>
              <a:t>Raatvere küla </a:t>
            </a:r>
            <a:r>
              <a:rPr lang="et-EE" sz="1100"/>
              <a:t>(Pala valla ak)</a:t>
            </a:r>
            <a:endParaRPr lang="en-US" sz="1100"/>
          </a:p>
          <a:p>
            <a:pPr marL="0" indent="0">
              <a:lnSpc>
                <a:spcPct val="85000"/>
              </a:lnSpc>
              <a:buClr>
                <a:srgbClr val="FB821E"/>
              </a:buClr>
              <a:buNone/>
            </a:pPr>
            <a:r>
              <a:rPr lang="et-EE" sz="1100" b="1"/>
              <a:t>Tagumaa küla </a:t>
            </a:r>
            <a:r>
              <a:rPr lang="en-US" sz="1100"/>
              <a:t>(</a:t>
            </a:r>
            <a:r>
              <a:rPr lang="et-EE" sz="1100"/>
              <a:t>a</a:t>
            </a:r>
            <a:r>
              <a:rPr lang="en-US" sz="1100" err="1"/>
              <a:t>ktiivse</a:t>
            </a:r>
            <a:r>
              <a:rPr lang="en-US" sz="1100"/>
              <a:t> </a:t>
            </a:r>
            <a:r>
              <a:rPr lang="en-US" sz="1100" err="1"/>
              <a:t>seltsi</a:t>
            </a:r>
            <a:r>
              <a:rPr lang="en-US" sz="1100"/>
              <a:t> </a:t>
            </a:r>
            <a:r>
              <a:rPr lang="en-US" sz="1100" err="1"/>
              <a:t>olemasolu</a:t>
            </a:r>
            <a:r>
              <a:rPr lang="en-US" sz="1100"/>
              <a:t>)</a:t>
            </a:r>
          </a:p>
          <a:p>
            <a:pPr marL="0" indent="0">
              <a:lnSpc>
                <a:spcPct val="85000"/>
              </a:lnSpc>
              <a:buClr>
                <a:srgbClr val="FB821E"/>
              </a:buClr>
              <a:buNone/>
            </a:pPr>
            <a:r>
              <a:rPr lang="et-EE" sz="1100"/>
              <a:t>Külad, kes on koondunud ühe seltsi alla:</a:t>
            </a:r>
            <a:endParaRPr lang="et-EE" sz="1100" b="1"/>
          </a:p>
          <a:p>
            <a:pPr marL="0" indent="0">
              <a:lnSpc>
                <a:spcPct val="85000"/>
              </a:lnSpc>
              <a:buClr>
                <a:srgbClr val="FB821E"/>
              </a:buClr>
              <a:buNone/>
            </a:pPr>
            <a:r>
              <a:rPr lang="et-EE" sz="1100" b="1"/>
              <a:t>Assikvere küla</a:t>
            </a:r>
            <a:r>
              <a:rPr lang="et-EE" sz="1100"/>
              <a:t>. Jõgevamaa „ Aasta küla“ laureaat,</a:t>
            </a:r>
            <a:r>
              <a:rPr lang="en-US" sz="1100" b="1"/>
              <a:t> </a:t>
            </a:r>
            <a:r>
              <a:rPr lang="et-EE" sz="1100" b="1"/>
              <a:t>Kokanurga küla</a:t>
            </a:r>
            <a:r>
              <a:rPr lang="en-US" sz="1100" b="1"/>
              <a:t>, </a:t>
            </a:r>
            <a:r>
              <a:rPr lang="et-EE" sz="1100" b="1"/>
              <a:t>Perametsa küla</a:t>
            </a:r>
            <a:r>
              <a:rPr lang="en-US" sz="1100"/>
              <a:t> – </a:t>
            </a:r>
            <a:r>
              <a:rPr lang="en-US" sz="1100" err="1"/>
              <a:t>Assikvere</a:t>
            </a:r>
            <a:r>
              <a:rPr lang="en-US" sz="1100"/>
              <a:t> </a:t>
            </a:r>
            <a:r>
              <a:rPr lang="en-US" sz="1100" err="1"/>
              <a:t>Haridusseltsi</a:t>
            </a:r>
            <a:r>
              <a:rPr lang="en-US" sz="1100"/>
              <a:t> </a:t>
            </a:r>
            <a:r>
              <a:rPr lang="en-US" sz="1100" err="1"/>
              <a:t>liikmed</a:t>
            </a:r>
            <a:endParaRPr lang="et-EE" sz="1100" b="1"/>
          </a:p>
        </p:txBody>
      </p:sp>
      <p:sp>
        <p:nvSpPr>
          <p:cNvPr id="22" name="Sisu kohatäide 2">
            <a:extLst>
              <a:ext uri="{FF2B5EF4-FFF2-40B4-BE49-F238E27FC236}">
                <a16:creationId xmlns:a16="http://schemas.microsoft.com/office/drawing/2014/main" id="{376B7781-F7EF-7B18-67DA-902F8AEE5177}"/>
              </a:ext>
            </a:extLst>
          </p:cNvPr>
          <p:cNvSpPr txBox="1">
            <a:spLocks/>
          </p:cNvSpPr>
          <p:nvPr/>
        </p:nvSpPr>
        <p:spPr>
          <a:xfrm>
            <a:off x="480291" y="1137096"/>
            <a:ext cx="4720957" cy="5592888"/>
          </a:xfrm>
          <a:prstGeom prst="rect">
            <a:avLst/>
          </a:prstGeom>
          <a:solidFill>
            <a:srgbClr val="E0E3EC"/>
          </a:solidFill>
        </p:spPr>
        <p:txBody>
          <a:bodyPr vert="horz" lIns="91440" tIns="45720" rIns="91440" bIns="45720" numCol="1"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n-US" sz="1100" b="1" err="1"/>
              <a:t>Endla</a:t>
            </a:r>
            <a:r>
              <a:rPr lang="en-US" sz="1100" b="1"/>
              <a:t> </a:t>
            </a:r>
            <a:r>
              <a:rPr lang="en-US" sz="1100" b="1" err="1"/>
              <a:t>küla</a:t>
            </a:r>
            <a:r>
              <a:rPr lang="en-US" sz="1100" b="1"/>
              <a:t> </a:t>
            </a:r>
            <a:r>
              <a:rPr lang="et-EE" sz="1100"/>
              <a:t>(Jõgeva valla kl)</a:t>
            </a:r>
            <a:endParaRPr lang="en-US" sz="1100" b="1"/>
          </a:p>
          <a:p>
            <a:pPr marL="0" indent="0">
              <a:lnSpc>
                <a:spcPct val="85000"/>
              </a:lnSpc>
              <a:buClr>
                <a:srgbClr val="FB821E"/>
              </a:buClr>
              <a:buNone/>
            </a:pPr>
            <a:r>
              <a:rPr lang="en-US" sz="1100" b="1" err="1"/>
              <a:t>Härjanurme</a:t>
            </a:r>
            <a:r>
              <a:rPr lang="en-US" sz="1100" b="1"/>
              <a:t> </a:t>
            </a:r>
            <a:r>
              <a:rPr lang="en-US" sz="1100" b="1" err="1"/>
              <a:t>küla</a:t>
            </a:r>
            <a:r>
              <a:rPr lang="et-EE" sz="1100" b="1"/>
              <a:t> </a:t>
            </a:r>
            <a:r>
              <a:rPr lang="et-EE" sz="1100"/>
              <a:t>(Jõgeva valla kl, JKÜ ak, JKTK liige)</a:t>
            </a:r>
            <a:endParaRPr lang="et-EE" sz="1100" b="1"/>
          </a:p>
          <a:p>
            <a:pPr marL="0" indent="0">
              <a:lnSpc>
                <a:spcPct val="85000"/>
              </a:lnSpc>
              <a:buClr>
                <a:srgbClr val="FB821E"/>
              </a:buClr>
              <a:buNone/>
            </a:pPr>
            <a:r>
              <a:rPr lang="en-US" sz="1100" b="1" err="1"/>
              <a:t>Imukvere</a:t>
            </a:r>
            <a:r>
              <a:rPr lang="en-US" sz="1100" b="1"/>
              <a:t> </a:t>
            </a:r>
            <a:r>
              <a:rPr lang="en-US" sz="1100" b="1" err="1"/>
              <a:t>küla</a:t>
            </a:r>
            <a:r>
              <a:rPr lang="en-US" sz="1100" b="1"/>
              <a:t> </a:t>
            </a:r>
            <a:r>
              <a:rPr lang="et-EE" sz="1100"/>
              <a:t>(Jõgeva valla kl, JKTK taotleja, JKTK liige)</a:t>
            </a:r>
            <a:endParaRPr lang="et-EE" sz="1100" b="1"/>
          </a:p>
          <a:p>
            <a:pPr marL="0" indent="0">
              <a:lnSpc>
                <a:spcPct val="85000"/>
              </a:lnSpc>
              <a:buClr>
                <a:srgbClr val="FB821E"/>
              </a:buClr>
              <a:buNone/>
            </a:pPr>
            <a:r>
              <a:rPr lang="en-US" sz="1100" b="1"/>
              <a:t>Jõgeva </a:t>
            </a:r>
            <a:r>
              <a:rPr lang="en-US" sz="1100" b="1" err="1"/>
              <a:t>alevik</a:t>
            </a:r>
            <a:r>
              <a:rPr lang="en-US" sz="1100" b="1"/>
              <a:t> </a:t>
            </a:r>
            <a:r>
              <a:rPr lang="et-EE" sz="1100"/>
              <a:t>(Jõgeva valla kl, JKÜ ak, JKTK liige)</a:t>
            </a:r>
            <a:endParaRPr lang="et-EE" sz="1100" b="1"/>
          </a:p>
          <a:p>
            <a:pPr marL="0" indent="0">
              <a:lnSpc>
                <a:spcPct val="85000"/>
              </a:lnSpc>
              <a:buClr>
                <a:srgbClr val="FB821E"/>
              </a:buClr>
              <a:buNone/>
            </a:pPr>
            <a:r>
              <a:rPr lang="en-US" sz="1100" b="1"/>
              <a:t>Jõgeva </a:t>
            </a:r>
            <a:r>
              <a:rPr lang="en-US" sz="1100" b="1" err="1"/>
              <a:t>linn</a:t>
            </a:r>
            <a:r>
              <a:rPr lang="en-US" sz="1100" b="1"/>
              <a:t> </a:t>
            </a:r>
            <a:r>
              <a:rPr lang="et-EE" sz="1100"/>
              <a:t>(Jõgeva valla kl, JKTK taotleja, JKTK liige, JAEK parim kü nominent)</a:t>
            </a:r>
            <a:endParaRPr lang="et-EE" sz="1100" b="1"/>
          </a:p>
          <a:p>
            <a:pPr marL="0" indent="0">
              <a:lnSpc>
                <a:spcPct val="85000"/>
              </a:lnSpc>
              <a:buClr>
                <a:srgbClr val="FB821E"/>
              </a:buClr>
              <a:buNone/>
            </a:pPr>
            <a:r>
              <a:rPr lang="en-US" sz="1100" b="1" err="1"/>
              <a:t>Kaarepere</a:t>
            </a:r>
            <a:r>
              <a:rPr lang="en-US" sz="1100" b="1"/>
              <a:t> </a:t>
            </a:r>
            <a:r>
              <a:rPr lang="en-US" sz="1100" b="1" err="1"/>
              <a:t>küla</a:t>
            </a:r>
            <a:r>
              <a:rPr lang="en-US" sz="1100" b="1"/>
              <a:t> </a:t>
            </a:r>
            <a:r>
              <a:rPr lang="et-EE" sz="1100"/>
              <a:t>(Jõgeva valla kl, JKTK Liige, JKTK liige)</a:t>
            </a:r>
            <a:endParaRPr lang="et-EE" sz="1100" b="1"/>
          </a:p>
          <a:p>
            <a:pPr marL="0" indent="0">
              <a:lnSpc>
                <a:spcPct val="85000"/>
              </a:lnSpc>
              <a:buClr>
                <a:srgbClr val="FB821E"/>
              </a:buClr>
              <a:buNone/>
            </a:pPr>
            <a:r>
              <a:rPr lang="en-US" sz="1100" b="1" err="1"/>
              <a:t>Kassinurme</a:t>
            </a:r>
            <a:r>
              <a:rPr lang="en-US" sz="1100" b="1"/>
              <a:t> </a:t>
            </a:r>
            <a:r>
              <a:rPr lang="en-US" sz="1100" b="1" err="1"/>
              <a:t>küla</a:t>
            </a:r>
            <a:r>
              <a:rPr lang="en-US" sz="1100" b="1"/>
              <a:t> </a:t>
            </a:r>
            <a:r>
              <a:rPr lang="et-EE" sz="1100"/>
              <a:t>(JKÜ ak, JKTK liige)</a:t>
            </a:r>
            <a:endParaRPr lang="et-EE" sz="1100" b="1"/>
          </a:p>
          <a:p>
            <a:pPr marL="0" indent="0">
              <a:lnSpc>
                <a:spcPct val="85000"/>
              </a:lnSpc>
              <a:buClr>
                <a:srgbClr val="FB821E"/>
              </a:buClr>
              <a:buNone/>
            </a:pPr>
            <a:r>
              <a:rPr lang="et-EE" sz="1100" b="1"/>
              <a:t>Kuremaa alevik </a:t>
            </a:r>
            <a:r>
              <a:rPr lang="et-EE" sz="1100"/>
              <a:t>(Jõgeva valla kl, JKTK liige)</a:t>
            </a:r>
            <a:endParaRPr lang="et-EE" sz="1100" b="1"/>
          </a:p>
          <a:p>
            <a:pPr marL="0" indent="0">
              <a:lnSpc>
                <a:spcPct val="85000"/>
              </a:lnSpc>
              <a:buClr>
                <a:srgbClr val="FB821E"/>
              </a:buClr>
              <a:buNone/>
            </a:pPr>
            <a:r>
              <a:rPr lang="et-EE" sz="1100" b="1"/>
              <a:t>Kurista küla</a:t>
            </a:r>
            <a:r>
              <a:rPr lang="en-US" sz="1100" b="1"/>
              <a:t>, </a:t>
            </a:r>
            <a:r>
              <a:rPr lang="en-US" sz="1100" b="1" err="1"/>
              <a:t>Kaera</a:t>
            </a:r>
            <a:r>
              <a:rPr lang="en-US" sz="1100" b="1"/>
              <a:t> </a:t>
            </a:r>
            <a:r>
              <a:rPr lang="en-US" sz="1100" b="1" err="1"/>
              <a:t>küla</a:t>
            </a:r>
            <a:r>
              <a:rPr lang="et-EE" sz="1100" b="1"/>
              <a:t> </a:t>
            </a:r>
            <a:r>
              <a:rPr lang="et-EE" sz="1100"/>
              <a:t>(Jõgeva valla kl, JKTK liige)</a:t>
            </a:r>
            <a:endParaRPr lang="et-EE" sz="1100" b="1"/>
          </a:p>
          <a:p>
            <a:pPr marL="0" indent="0">
              <a:lnSpc>
                <a:spcPct val="85000"/>
              </a:lnSpc>
              <a:buClr>
                <a:srgbClr val="FB821E"/>
              </a:buClr>
              <a:buNone/>
            </a:pPr>
            <a:r>
              <a:rPr lang="en-US" sz="1100" b="1" err="1"/>
              <a:t>Kärde</a:t>
            </a:r>
            <a:r>
              <a:rPr lang="en-US" sz="1100" b="1"/>
              <a:t> </a:t>
            </a:r>
            <a:r>
              <a:rPr lang="en-US" sz="1100" b="1" err="1"/>
              <a:t>küla</a:t>
            </a:r>
            <a:r>
              <a:rPr lang="en-US" sz="1100" b="1"/>
              <a:t> </a:t>
            </a:r>
            <a:r>
              <a:rPr lang="et-EE" sz="1100"/>
              <a:t>(Jõgeva valla kl, Jõgevamaa „Aasta küla“ laureaat)</a:t>
            </a:r>
            <a:endParaRPr lang="et-EE" sz="1100" b="1"/>
          </a:p>
          <a:p>
            <a:pPr marL="0" indent="0">
              <a:lnSpc>
                <a:spcPct val="85000"/>
              </a:lnSpc>
              <a:buClr>
                <a:srgbClr val="FB821E"/>
              </a:buClr>
              <a:buNone/>
            </a:pPr>
            <a:r>
              <a:rPr lang="en-US" sz="1100" b="1" err="1"/>
              <a:t>Laiuse</a:t>
            </a:r>
            <a:r>
              <a:rPr lang="en-US" sz="1100" b="1"/>
              <a:t> </a:t>
            </a:r>
            <a:r>
              <a:rPr lang="en-US" sz="1100" b="1" err="1"/>
              <a:t>alevik</a:t>
            </a:r>
            <a:r>
              <a:rPr lang="et-EE" sz="1100" b="1"/>
              <a:t> </a:t>
            </a:r>
            <a:r>
              <a:rPr lang="et-EE" sz="1100"/>
              <a:t>(Jõgeva valla kl, JKTK taotleja, JKTK liige)</a:t>
            </a:r>
            <a:endParaRPr lang="et-EE" sz="1100" b="1"/>
          </a:p>
          <a:p>
            <a:pPr marL="0" indent="0">
              <a:lnSpc>
                <a:spcPct val="85000"/>
              </a:lnSpc>
              <a:buClr>
                <a:srgbClr val="FB821E"/>
              </a:buClr>
              <a:buNone/>
            </a:pPr>
            <a:r>
              <a:rPr lang="et-EE" sz="1100" b="1"/>
              <a:t>Lilastvere küla </a:t>
            </a:r>
            <a:r>
              <a:rPr lang="et-EE" sz="1100"/>
              <a:t>(JKTK liige)</a:t>
            </a:r>
            <a:endParaRPr lang="en-US" sz="1100"/>
          </a:p>
          <a:p>
            <a:pPr marL="0" indent="0">
              <a:lnSpc>
                <a:spcPct val="85000"/>
              </a:lnSpc>
              <a:buClr>
                <a:srgbClr val="FB821E"/>
              </a:buClr>
              <a:buNone/>
            </a:pPr>
            <a:r>
              <a:rPr lang="en-US" sz="1100" b="1" err="1"/>
              <a:t>Luua</a:t>
            </a:r>
            <a:r>
              <a:rPr lang="en-US" sz="1100" b="1"/>
              <a:t> </a:t>
            </a:r>
            <a:r>
              <a:rPr lang="en-US" sz="1100" b="1" err="1"/>
              <a:t>küla</a:t>
            </a:r>
            <a:r>
              <a:rPr lang="en-US" sz="1100" b="1"/>
              <a:t> </a:t>
            </a:r>
            <a:r>
              <a:rPr lang="en-US" sz="1100"/>
              <a:t>(</a:t>
            </a:r>
            <a:r>
              <a:rPr lang="en-US" sz="1100" err="1"/>
              <a:t>tegutseb</a:t>
            </a:r>
            <a:r>
              <a:rPr lang="en-US" sz="1100"/>
              <a:t> </a:t>
            </a:r>
            <a:r>
              <a:rPr lang="en-US" sz="1100" err="1"/>
              <a:t>Luua</a:t>
            </a:r>
            <a:r>
              <a:rPr lang="en-US" sz="1100"/>
              <a:t> Külaselts)</a:t>
            </a:r>
            <a:endParaRPr lang="et-EE" sz="1100"/>
          </a:p>
          <a:p>
            <a:pPr marL="0" indent="0">
              <a:lnSpc>
                <a:spcPct val="85000"/>
              </a:lnSpc>
              <a:buClr>
                <a:srgbClr val="FB821E"/>
              </a:buClr>
              <a:buNone/>
            </a:pPr>
            <a:r>
              <a:rPr lang="en-US" sz="1100" b="1" err="1"/>
              <a:t>Näduvere</a:t>
            </a:r>
            <a:r>
              <a:rPr lang="en-US" sz="1100" b="1"/>
              <a:t> </a:t>
            </a:r>
            <a:r>
              <a:rPr lang="en-US" sz="1100" b="1" err="1"/>
              <a:t>küla</a:t>
            </a:r>
            <a:r>
              <a:rPr lang="et-EE" sz="1100" b="1"/>
              <a:t> </a:t>
            </a:r>
            <a:r>
              <a:rPr lang="et-EE" sz="1100"/>
              <a:t>(JKÜ ak)</a:t>
            </a:r>
            <a:endParaRPr lang="et-EE" sz="1100" b="1"/>
          </a:p>
          <a:p>
            <a:pPr marL="0" indent="0">
              <a:lnSpc>
                <a:spcPct val="85000"/>
              </a:lnSpc>
              <a:buClr>
                <a:srgbClr val="FB821E"/>
              </a:buClr>
              <a:buNone/>
            </a:pPr>
            <a:r>
              <a:rPr lang="en-US" sz="1100" b="1" err="1"/>
              <a:t>Paduvere</a:t>
            </a:r>
            <a:r>
              <a:rPr lang="en-US" sz="1100" b="1"/>
              <a:t> </a:t>
            </a:r>
            <a:r>
              <a:rPr lang="en-US" sz="1100" b="1" err="1"/>
              <a:t>küla</a:t>
            </a:r>
            <a:r>
              <a:rPr lang="et-EE" sz="1100" b="1"/>
              <a:t> </a:t>
            </a:r>
            <a:r>
              <a:rPr lang="et-EE" sz="1100"/>
              <a:t>(JKTK taotleja,</a:t>
            </a:r>
            <a:r>
              <a:rPr lang="et-EE" sz="1100" b="1"/>
              <a:t> </a:t>
            </a:r>
            <a:r>
              <a:rPr lang="et-EE" sz="1100"/>
              <a:t>JKTK liige,</a:t>
            </a:r>
            <a:r>
              <a:rPr lang="et-EE" sz="1100" b="1"/>
              <a:t> </a:t>
            </a:r>
            <a:r>
              <a:rPr lang="et-EE" sz="1100"/>
              <a:t>JAEK parim kü nominent)</a:t>
            </a:r>
            <a:endParaRPr lang="et-EE" sz="1100" b="1"/>
          </a:p>
          <a:p>
            <a:pPr marL="0" indent="0">
              <a:lnSpc>
                <a:spcPct val="85000"/>
              </a:lnSpc>
              <a:buClr>
                <a:srgbClr val="FB821E"/>
              </a:buClr>
              <a:buNone/>
            </a:pPr>
            <a:r>
              <a:rPr lang="en-US" sz="1100" b="1" err="1"/>
              <a:t>Palamuse</a:t>
            </a:r>
            <a:r>
              <a:rPr lang="en-US" sz="1100" b="1"/>
              <a:t> </a:t>
            </a:r>
            <a:r>
              <a:rPr lang="en-US" sz="1100" b="1" err="1"/>
              <a:t>alevik</a:t>
            </a:r>
            <a:r>
              <a:rPr lang="et-EE" sz="1100" b="1"/>
              <a:t> </a:t>
            </a:r>
            <a:r>
              <a:rPr lang="et-EE" sz="1100"/>
              <a:t>(Jõgeva valla kl, JKTK liige)</a:t>
            </a:r>
            <a:endParaRPr lang="et-EE" sz="1100" b="1"/>
          </a:p>
          <a:p>
            <a:pPr marL="0" indent="0">
              <a:lnSpc>
                <a:spcPct val="85000"/>
              </a:lnSpc>
              <a:buClr>
                <a:srgbClr val="FB821E"/>
              </a:buClr>
              <a:buNone/>
            </a:pPr>
            <a:r>
              <a:rPr lang="en-US" sz="1100" b="1" err="1"/>
              <a:t>Rahivere</a:t>
            </a:r>
            <a:r>
              <a:rPr lang="en-US" sz="1100"/>
              <a:t> </a:t>
            </a:r>
            <a:r>
              <a:rPr lang="en-US" sz="1100" b="1" err="1"/>
              <a:t>küla</a:t>
            </a:r>
            <a:r>
              <a:rPr lang="et-EE" sz="1100" b="1"/>
              <a:t> </a:t>
            </a:r>
            <a:r>
              <a:rPr lang="et-EE" sz="1100"/>
              <a:t>(JKTK taotleja)</a:t>
            </a:r>
            <a:endParaRPr lang="et-EE" sz="1100" b="1"/>
          </a:p>
          <a:p>
            <a:pPr marL="0" indent="0">
              <a:lnSpc>
                <a:spcPct val="85000"/>
              </a:lnSpc>
              <a:buClr>
                <a:srgbClr val="FB821E"/>
              </a:buClr>
              <a:buNone/>
            </a:pPr>
            <a:r>
              <a:rPr lang="en-US" sz="1100" b="1" err="1"/>
              <a:t>Sadala</a:t>
            </a:r>
            <a:r>
              <a:rPr lang="en-US" sz="1100" b="1"/>
              <a:t> </a:t>
            </a:r>
            <a:r>
              <a:rPr lang="en-US" sz="1100" b="1" err="1"/>
              <a:t>alevik</a:t>
            </a:r>
            <a:r>
              <a:rPr lang="et-EE" sz="1100" b="1"/>
              <a:t> </a:t>
            </a:r>
            <a:r>
              <a:rPr lang="et-EE" sz="1100"/>
              <a:t>(Jõgeva valla kl, JKÜ ak, JKTK taotleja, JKTK liige,</a:t>
            </a:r>
            <a:r>
              <a:rPr lang="et-EE" sz="1100" b="1"/>
              <a:t> </a:t>
            </a:r>
            <a:r>
              <a:rPr lang="et-EE" sz="1100"/>
              <a:t>JAEK parim kü nominent, Jõgevamaa „Aasta küla“ laureaat)</a:t>
            </a:r>
            <a:endParaRPr lang="et-EE" sz="1100" b="1"/>
          </a:p>
          <a:p>
            <a:pPr marL="0" indent="0">
              <a:lnSpc>
                <a:spcPct val="85000"/>
              </a:lnSpc>
              <a:buClr>
                <a:srgbClr val="FB821E"/>
              </a:buClr>
              <a:buNone/>
            </a:pPr>
            <a:r>
              <a:rPr lang="en-US" sz="1100" b="1" err="1"/>
              <a:t>Saduküla</a:t>
            </a:r>
            <a:r>
              <a:rPr lang="en-US" sz="1100" b="1"/>
              <a:t> </a:t>
            </a:r>
            <a:r>
              <a:rPr lang="et-EE" sz="1100"/>
              <a:t>(Jõgeva valla kl)</a:t>
            </a:r>
            <a:endParaRPr lang="et-EE" sz="1100" b="1"/>
          </a:p>
          <a:p>
            <a:pPr marL="0" indent="0">
              <a:lnSpc>
                <a:spcPct val="85000"/>
              </a:lnSpc>
              <a:buClr>
                <a:srgbClr val="FB821E"/>
              </a:buClr>
              <a:buNone/>
            </a:pPr>
            <a:r>
              <a:rPr lang="en-US" sz="1100" b="1" err="1"/>
              <a:t>Siimusti</a:t>
            </a:r>
            <a:r>
              <a:rPr lang="en-US" sz="1100" b="1"/>
              <a:t> </a:t>
            </a:r>
            <a:r>
              <a:rPr lang="en-US" sz="1100" b="1" err="1"/>
              <a:t>alevik</a:t>
            </a:r>
            <a:r>
              <a:rPr lang="et-EE" sz="1100" b="1"/>
              <a:t> </a:t>
            </a:r>
            <a:r>
              <a:rPr lang="et-EE" sz="1100"/>
              <a:t>(JAEK parim kü nominent)</a:t>
            </a:r>
            <a:endParaRPr lang="et-EE" sz="1100" b="1"/>
          </a:p>
          <a:p>
            <a:pPr marL="0" indent="0">
              <a:lnSpc>
                <a:spcPct val="85000"/>
              </a:lnSpc>
              <a:buClr>
                <a:srgbClr val="FB821E"/>
              </a:buClr>
              <a:buNone/>
            </a:pPr>
            <a:r>
              <a:rPr lang="en-US" sz="1100" b="1"/>
              <a:t>Torma </a:t>
            </a:r>
            <a:r>
              <a:rPr lang="en-US" sz="1100" b="1" err="1"/>
              <a:t>alevik</a:t>
            </a:r>
            <a:r>
              <a:rPr lang="en-US" sz="1100" b="1"/>
              <a:t> </a:t>
            </a:r>
            <a:r>
              <a:rPr lang="et-EE" sz="1100"/>
              <a:t>(Jõgeva valla kl, JKTK taotleja, JKTK liige,</a:t>
            </a:r>
            <a:r>
              <a:rPr lang="et-EE" sz="1100" b="1"/>
              <a:t> </a:t>
            </a:r>
            <a:r>
              <a:rPr lang="et-EE" sz="1100"/>
              <a:t>JAEK parim kü nominent)</a:t>
            </a:r>
            <a:r>
              <a:rPr lang="et-EE" sz="1100" b="1"/>
              <a:t> </a:t>
            </a:r>
          </a:p>
          <a:p>
            <a:pPr marL="0" indent="0">
              <a:lnSpc>
                <a:spcPct val="85000"/>
              </a:lnSpc>
              <a:buClr>
                <a:srgbClr val="FB821E"/>
              </a:buClr>
              <a:buNone/>
            </a:pPr>
            <a:r>
              <a:rPr lang="en-US" sz="1100" b="1" err="1"/>
              <a:t>Vaiatu</a:t>
            </a:r>
            <a:r>
              <a:rPr lang="en-US" sz="1100" b="1"/>
              <a:t> </a:t>
            </a:r>
            <a:r>
              <a:rPr lang="en-US" sz="1100" b="1" err="1"/>
              <a:t>küla</a:t>
            </a:r>
            <a:r>
              <a:rPr lang="et-EE" sz="1100" b="1"/>
              <a:t> </a:t>
            </a:r>
            <a:r>
              <a:rPr lang="et-EE" sz="1100"/>
              <a:t>(Jõgeva valla kl, JKÜ ak, JKTK liige)</a:t>
            </a:r>
            <a:endParaRPr lang="et-EE" sz="1100" b="1"/>
          </a:p>
          <a:p>
            <a:pPr marL="0" indent="0">
              <a:lnSpc>
                <a:spcPct val="85000"/>
              </a:lnSpc>
              <a:buClr>
                <a:srgbClr val="FB821E"/>
              </a:buClr>
              <a:buNone/>
            </a:pPr>
            <a:r>
              <a:rPr lang="en-US" sz="1100" b="1" err="1"/>
              <a:t>Vaidavere</a:t>
            </a:r>
            <a:r>
              <a:rPr lang="en-US" sz="1100" b="1"/>
              <a:t> </a:t>
            </a:r>
            <a:r>
              <a:rPr lang="en-US" sz="1100" b="1" err="1"/>
              <a:t>küla</a:t>
            </a:r>
            <a:r>
              <a:rPr lang="et-EE" sz="1100" b="1"/>
              <a:t> </a:t>
            </a:r>
            <a:r>
              <a:rPr lang="et-EE" sz="1100"/>
              <a:t>(JKTK taotleja)</a:t>
            </a:r>
            <a:endParaRPr lang="et-EE" sz="1100" b="1"/>
          </a:p>
          <a:p>
            <a:pPr marL="0" indent="0">
              <a:lnSpc>
                <a:spcPct val="85000"/>
              </a:lnSpc>
              <a:buClr>
                <a:srgbClr val="FB821E"/>
              </a:buClr>
              <a:buNone/>
            </a:pPr>
            <a:r>
              <a:rPr lang="en-US" sz="1100" b="1" err="1"/>
              <a:t>Vaimastvere</a:t>
            </a:r>
            <a:r>
              <a:rPr lang="en-US" sz="1100" b="1"/>
              <a:t> </a:t>
            </a:r>
            <a:r>
              <a:rPr lang="en-US" sz="1100" b="1" err="1"/>
              <a:t>küla</a:t>
            </a:r>
            <a:r>
              <a:rPr lang="et-EE" sz="1100" b="1"/>
              <a:t> </a:t>
            </a:r>
            <a:r>
              <a:rPr lang="et-EE" sz="1100"/>
              <a:t>(Jõgeva valla kl)</a:t>
            </a:r>
            <a:endParaRPr lang="et-EE" sz="1100" b="1"/>
          </a:p>
          <a:p>
            <a:pPr marL="0" indent="0">
              <a:lnSpc>
                <a:spcPct val="85000"/>
              </a:lnSpc>
              <a:buClr>
                <a:srgbClr val="FB821E"/>
              </a:buClr>
              <a:buNone/>
            </a:pPr>
            <a:r>
              <a:rPr lang="en-US" sz="1100" b="1"/>
              <a:t>Vana-Jõgeva </a:t>
            </a:r>
            <a:r>
              <a:rPr lang="en-US" sz="1100" b="1" err="1"/>
              <a:t>küla</a:t>
            </a:r>
            <a:endParaRPr lang="en-US" sz="1100"/>
          </a:p>
          <a:p>
            <a:pPr marL="0" indent="0">
              <a:lnSpc>
                <a:spcPct val="85000"/>
              </a:lnSpc>
              <a:buClr>
                <a:srgbClr val="FB821E"/>
              </a:buClr>
              <a:buNone/>
            </a:pPr>
            <a:r>
              <a:rPr lang="et-EE" sz="1100"/>
              <a:t>Külad, kes on koondunud ühe seltsi alla:</a:t>
            </a:r>
          </a:p>
          <a:p>
            <a:pPr marL="0" indent="0">
              <a:lnSpc>
                <a:spcPct val="85000"/>
              </a:lnSpc>
              <a:buClr>
                <a:srgbClr val="FB821E"/>
              </a:buClr>
              <a:buNone/>
            </a:pPr>
            <a:r>
              <a:rPr lang="en-US" sz="1100" b="1" err="1"/>
              <a:t>Reastvere</a:t>
            </a:r>
            <a:r>
              <a:rPr lang="en-US" sz="1100" b="1"/>
              <a:t> </a:t>
            </a:r>
            <a:r>
              <a:rPr lang="en-US" sz="1100" b="1" err="1"/>
              <a:t>küla</a:t>
            </a:r>
            <a:r>
              <a:rPr lang="en-US" sz="1100" b="1"/>
              <a:t>, </a:t>
            </a:r>
            <a:r>
              <a:rPr lang="en-US" sz="1100" b="1" err="1"/>
              <a:t>Kodismaa</a:t>
            </a:r>
            <a:r>
              <a:rPr lang="en-US" sz="1100" b="1"/>
              <a:t> </a:t>
            </a:r>
            <a:r>
              <a:rPr lang="en-US" sz="1100" b="1" err="1"/>
              <a:t>küla</a:t>
            </a:r>
            <a:r>
              <a:rPr lang="en-US" sz="1100" b="1"/>
              <a:t>, </a:t>
            </a:r>
            <a:r>
              <a:rPr lang="en-US" sz="1100" b="1" err="1"/>
              <a:t>Tähkvere</a:t>
            </a:r>
            <a:r>
              <a:rPr lang="en-US" sz="1100" b="1"/>
              <a:t> </a:t>
            </a:r>
            <a:r>
              <a:rPr lang="en-US" sz="1100" b="1" err="1"/>
              <a:t>küla</a:t>
            </a:r>
            <a:r>
              <a:rPr lang="en-US" sz="1100" b="1"/>
              <a:t>, </a:t>
            </a:r>
            <a:r>
              <a:rPr lang="en-US" sz="1100" b="1" err="1"/>
              <a:t>Ookatku</a:t>
            </a:r>
            <a:r>
              <a:rPr lang="en-US" sz="1100" b="1"/>
              <a:t> </a:t>
            </a:r>
            <a:r>
              <a:rPr lang="en-US" sz="1100" b="1" err="1"/>
              <a:t>küla</a:t>
            </a:r>
            <a:r>
              <a:rPr lang="en-US" sz="1100" b="1"/>
              <a:t>, </a:t>
            </a:r>
            <a:r>
              <a:rPr lang="en-US" sz="1100" b="1" err="1"/>
              <a:t>Kantküla</a:t>
            </a:r>
            <a:r>
              <a:rPr lang="en-US" sz="1100" b="1"/>
              <a:t>, </a:t>
            </a:r>
            <a:r>
              <a:rPr lang="en-US" sz="1100" b="1" err="1"/>
              <a:t>Iravere</a:t>
            </a:r>
            <a:r>
              <a:rPr lang="en-US" sz="1100" b="1"/>
              <a:t> </a:t>
            </a:r>
            <a:r>
              <a:rPr lang="en-US" sz="1100" b="1" err="1"/>
              <a:t>küla</a:t>
            </a:r>
            <a:r>
              <a:rPr lang="en-US" sz="1100" b="1"/>
              <a:t>, </a:t>
            </a:r>
            <a:r>
              <a:rPr lang="et-EE" sz="1100" b="1"/>
              <a:t>Leedi küla</a:t>
            </a:r>
            <a:r>
              <a:rPr lang="en-US" sz="1100" b="1"/>
              <a:t>, </a:t>
            </a:r>
            <a:r>
              <a:rPr lang="en-US" sz="1100" b="1" err="1"/>
              <a:t>Tuimõisa</a:t>
            </a:r>
            <a:r>
              <a:rPr lang="en-US" sz="1100" b="1"/>
              <a:t> </a:t>
            </a:r>
            <a:r>
              <a:rPr lang="en-US" sz="1100" b="1" err="1"/>
              <a:t>küla</a:t>
            </a:r>
            <a:r>
              <a:rPr lang="en-US" sz="1100" b="1"/>
              <a:t>, </a:t>
            </a:r>
            <a:r>
              <a:rPr lang="en-US" sz="1100" b="1" err="1"/>
              <a:t>Mõisamaa</a:t>
            </a:r>
            <a:r>
              <a:rPr lang="en-US" sz="1100" b="1"/>
              <a:t> </a:t>
            </a:r>
            <a:r>
              <a:rPr lang="en-US" sz="1100" b="1" err="1"/>
              <a:t>küla</a:t>
            </a:r>
            <a:r>
              <a:rPr lang="en-US" sz="1100" b="1"/>
              <a:t>, </a:t>
            </a:r>
            <a:r>
              <a:rPr lang="en-US" sz="1100" b="1" err="1"/>
              <a:t>Sadala</a:t>
            </a:r>
            <a:r>
              <a:rPr lang="en-US" sz="1100" b="1"/>
              <a:t> </a:t>
            </a:r>
            <a:r>
              <a:rPr lang="en-US" sz="1100" b="1" err="1"/>
              <a:t>alevik</a:t>
            </a:r>
            <a:r>
              <a:rPr lang="en-US" sz="1100" b="1"/>
              <a:t> </a:t>
            </a:r>
            <a:r>
              <a:rPr lang="en-US" sz="1100"/>
              <a:t>– </a:t>
            </a:r>
            <a:r>
              <a:rPr lang="en-US" sz="1100" err="1"/>
              <a:t>Sadala</a:t>
            </a:r>
            <a:r>
              <a:rPr lang="en-US" sz="1100"/>
              <a:t> </a:t>
            </a:r>
            <a:r>
              <a:rPr lang="en-US" sz="1100" err="1"/>
              <a:t>külade</a:t>
            </a:r>
            <a:r>
              <a:rPr lang="en-US" sz="1100"/>
              <a:t> </a:t>
            </a:r>
            <a:r>
              <a:rPr lang="en-US" sz="1100" err="1"/>
              <a:t>seltsi</a:t>
            </a:r>
            <a:r>
              <a:rPr lang="en-US" sz="1100"/>
              <a:t> </a:t>
            </a:r>
            <a:r>
              <a:rPr lang="en-US" sz="1100" err="1"/>
              <a:t>liikmed</a:t>
            </a:r>
            <a:endParaRPr lang="et-EE" sz="1100" b="1"/>
          </a:p>
          <a:p>
            <a:pPr marL="0" indent="0">
              <a:lnSpc>
                <a:spcPct val="85000"/>
              </a:lnSpc>
              <a:buClr>
                <a:srgbClr val="FB821E"/>
              </a:buClr>
              <a:buNone/>
            </a:pPr>
            <a:r>
              <a:rPr lang="en-US" sz="1100" b="1" err="1"/>
              <a:t>Oti</a:t>
            </a:r>
            <a:r>
              <a:rPr lang="en-US" sz="1100" b="1"/>
              <a:t> </a:t>
            </a:r>
            <a:r>
              <a:rPr lang="en-US" sz="1100" b="1" err="1"/>
              <a:t>küla</a:t>
            </a:r>
            <a:r>
              <a:rPr lang="en-US" sz="1100" b="1"/>
              <a:t>, </a:t>
            </a:r>
            <a:r>
              <a:rPr lang="en-US" sz="1100" b="1" err="1"/>
              <a:t>Rassiku</a:t>
            </a:r>
            <a:r>
              <a:rPr lang="en-US" sz="1100" b="1"/>
              <a:t> </a:t>
            </a:r>
            <a:r>
              <a:rPr lang="en-US" sz="1100" b="1" err="1"/>
              <a:t>küla</a:t>
            </a:r>
            <a:r>
              <a:rPr lang="en-US" sz="1100" b="1"/>
              <a:t>, </a:t>
            </a:r>
            <a:r>
              <a:rPr lang="et-EE" sz="1100" b="1"/>
              <a:t>Lilastvere küla</a:t>
            </a:r>
            <a:r>
              <a:rPr lang="en-US" sz="1100" b="1"/>
              <a:t>, </a:t>
            </a:r>
            <a:r>
              <a:rPr lang="en-US" sz="1100" b="1" err="1"/>
              <a:t>Näduvere</a:t>
            </a:r>
            <a:r>
              <a:rPr lang="en-US" sz="1100" b="1"/>
              <a:t> </a:t>
            </a:r>
            <a:r>
              <a:rPr lang="en-US" sz="1100" b="1" err="1"/>
              <a:t>küla</a:t>
            </a:r>
            <a:r>
              <a:rPr lang="en-US" sz="1100" b="1"/>
              <a:t> </a:t>
            </a:r>
            <a:r>
              <a:rPr lang="en-US" sz="1100"/>
              <a:t>– </a:t>
            </a:r>
            <a:r>
              <a:rPr lang="et-EE" sz="1100"/>
              <a:t>(Näduvere) </a:t>
            </a:r>
            <a:r>
              <a:rPr lang="en-US" sz="1100" err="1"/>
              <a:t>Külade</a:t>
            </a:r>
            <a:r>
              <a:rPr lang="en-US" sz="1100"/>
              <a:t> </a:t>
            </a:r>
            <a:r>
              <a:rPr lang="en-US" sz="1100" err="1"/>
              <a:t>Ühendus</a:t>
            </a:r>
            <a:endParaRPr lang="et-EE" sz="1100" b="1"/>
          </a:p>
        </p:txBody>
      </p:sp>
      <p:sp>
        <p:nvSpPr>
          <p:cNvPr id="4" name="TextBox 3">
            <a:extLst>
              <a:ext uri="{FF2B5EF4-FFF2-40B4-BE49-F238E27FC236}">
                <a16:creationId xmlns:a16="http://schemas.microsoft.com/office/drawing/2014/main" id="{A3B9B6DE-F074-D842-9482-5FA94DE5CC49}"/>
              </a:ext>
            </a:extLst>
          </p:cNvPr>
          <p:cNvSpPr txBox="1"/>
          <p:nvPr/>
        </p:nvSpPr>
        <p:spPr>
          <a:xfrm>
            <a:off x="4867275" y="204"/>
            <a:ext cx="6492023" cy="738664"/>
          </a:xfrm>
          <a:prstGeom prst="rect">
            <a:avLst/>
          </a:prstGeom>
          <a:noFill/>
        </p:spPr>
        <p:txBody>
          <a:bodyPr wrap="square">
            <a:spAutoFit/>
          </a:bodyPr>
          <a:lstStyle/>
          <a:p>
            <a:r>
              <a:rPr lang="en-US" sz="1400" err="1"/>
              <a:t>ehk</a:t>
            </a:r>
            <a:r>
              <a:rPr lang="en-US" sz="1400"/>
              <a:t> </a:t>
            </a:r>
            <a:r>
              <a:rPr lang="et-EE" sz="1400"/>
              <a:t>asustusüksused</a:t>
            </a:r>
            <a:r>
              <a:rPr lang="en-US" sz="1400"/>
              <a:t>, </a:t>
            </a:r>
            <a:r>
              <a:rPr lang="en-US" sz="1400" err="1"/>
              <a:t>kus</a:t>
            </a:r>
            <a:r>
              <a:rPr lang="en-US" sz="1400"/>
              <a:t> MTÜ </a:t>
            </a:r>
            <a:r>
              <a:rPr lang="en-US" sz="1400" err="1"/>
              <a:t>vormis</a:t>
            </a:r>
            <a:r>
              <a:rPr lang="en-US" sz="1400"/>
              <a:t> </a:t>
            </a:r>
            <a:r>
              <a:rPr lang="en-US" sz="1400" err="1"/>
              <a:t>tegutsevad</a:t>
            </a:r>
            <a:r>
              <a:rPr lang="en-US" sz="1400"/>
              <a:t> </a:t>
            </a:r>
            <a:r>
              <a:rPr lang="et-EE" sz="1400"/>
              <a:t>aktiivsed</a:t>
            </a:r>
            <a:r>
              <a:rPr lang="en-US" sz="1400"/>
              <a:t> </a:t>
            </a:r>
            <a:r>
              <a:rPr lang="en-US" sz="1400" err="1"/>
              <a:t>kogukonnaelu</a:t>
            </a:r>
            <a:r>
              <a:rPr lang="en-US" sz="1400"/>
              <a:t> </a:t>
            </a:r>
            <a:r>
              <a:rPr lang="en-US" sz="1400" err="1"/>
              <a:t>edendavad</a:t>
            </a:r>
            <a:r>
              <a:rPr lang="en-US" sz="1400"/>
              <a:t> </a:t>
            </a:r>
            <a:r>
              <a:rPr lang="en-US" sz="1400" err="1"/>
              <a:t>organisatsioonid</a:t>
            </a:r>
            <a:r>
              <a:rPr lang="en-US" sz="1400"/>
              <a:t> on </a:t>
            </a:r>
            <a:r>
              <a:rPr lang="en-US" sz="1400" err="1"/>
              <a:t>ära</a:t>
            </a:r>
            <a:r>
              <a:rPr lang="en-US" sz="1400"/>
              <a:t> </a:t>
            </a:r>
            <a:r>
              <a:rPr lang="en-US" sz="1400" err="1"/>
              <a:t>märgitud</a:t>
            </a:r>
            <a:r>
              <a:rPr lang="en-US" sz="1400"/>
              <a:t> </a:t>
            </a:r>
            <a:r>
              <a:rPr lang="en-US" sz="1400" err="1"/>
              <a:t>valdade</a:t>
            </a:r>
            <a:r>
              <a:rPr lang="en-US" sz="1400"/>
              <a:t> </a:t>
            </a:r>
            <a:r>
              <a:rPr lang="en-US" sz="1400" err="1"/>
              <a:t>arengu</a:t>
            </a:r>
            <a:r>
              <a:rPr lang="et-EE" sz="1400"/>
              <a:t>k</a:t>
            </a:r>
            <a:r>
              <a:rPr lang="en-US" sz="1400" err="1"/>
              <a:t>avades</a:t>
            </a:r>
            <a:r>
              <a:rPr lang="en-US" sz="1400"/>
              <a:t> (</a:t>
            </a:r>
            <a:r>
              <a:rPr lang="en-US" sz="1400" err="1"/>
              <a:t>ak</a:t>
            </a:r>
            <a:r>
              <a:rPr lang="en-US" sz="1400"/>
              <a:t>), </a:t>
            </a:r>
            <a:r>
              <a:rPr lang="en-US" sz="1400" err="1"/>
              <a:t>kodulehtedel</a:t>
            </a:r>
            <a:r>
              <a:rPr lang="en-US" sz="1400"/>
              <a:t> (kl) </a:t>
            </a:r>
            <a:r>
              <a:rPr lang="en-US" sz="1400" err="1"/>
              <a:t>või</a:t>
            </a:r>
            <a:r>
              <a:rPr lang="en-US" sz="1400"/>
              <a:t> </a:t>
            </a:r>
            <a:r>
              <a:rPr lang="en-US" sz="1400" err="1"/>
              <a:t>maakondlike</a:t>
            </a:r>
            <a:r>
              <a:rPr lang="en-US" sz="1400"/>
              <a:t> </a:t>
            </a:r>
            <a:r>
              <a:rPr lang="en-US" sz="1400" err="1"/>
              <a:t>kodanikeühend</a:t>
            </a:r>
            <a:r>
              <a:rPr lang="et-EE" sz="1400"/>
              <a:t>u</a:t>
            </a:r>
            <a:r>
              <a:rPr lang="en-US" sz="1400" err="1"/>
              <a:t>ste</a:t>
            </a:r>
            <a:r>
              <a:rPr lang="en-US" sz="1400"/>
              <a:t> </a:t>
            </a:r>
            <a:r>
              <a:rPr lang="en-US" sz="1400" err="1"/>
              <a:t>poolt</a:t>
            </a:r>
            <a:r>
              <a:rPr lang="en-US" sz="1400"/>
              <a:t> (</a:t>
            </a:r>
            <a:r>
              <a:rPr lang="en-US" sz="1400" err="1"/>
              <a:t>kü</a:t>
            </a:r>
            <a:r>
              <a:rPr lang="en-US" sz="1400"/>
              <a:t>).</a:t>
            </a:r>
            <a:endParaRPr lang="et-EE" sz="1400"/>
          </a:p>
        </p:txBody>
      </p:sp>
      <p:cxnSp>
        <p:nvCxnSpPr>
          <p:cNvPr id="6" name="Straight Connector 5">
            <a:extLst>
              <a:ext uri="{FF2B5EF4-FFF2-40B4-BE49-F238E27FC236}">
                <a16:creationId xmlns:a16="http://schemas.microsoft.com/office/drawing/2014/main" id="{3ED7C710-EA91-9779-897F-D01258ED9181}"/>
              </a:ext>
            </a:extLst>
          </p:cNvPr>
          <p:cNvCxnSpPr>
            <a:cxnSpLocks/>
          </p:cNvCxnSpPr>
          <p:nvPr/>
        </p:nvCxnSpPr>
        <p:spPr>
          <a:xfrm>
            <a:off x="480291" y="5722100"/>
            <a:ext cx="4720957" cy="4881"/>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1F79D65E-5A31-86E3-25EB-6DF01E9CB9C3}"/>
              </a:ext>
            </a:extLst>
          </p:cNvPr>
          <p:cNvCxnSpPr>
            <a:cxnSpLocks/>
          </p:cNvCxnSpPr>
          <p:nvPr/>
        </p:nvCxnSpPr>
        <p:spPr>
          <a:xfrm>
            <a:off x="5290458" y="5129478"/>
            <a:ext cx="3828483"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C5E67F1-851C-F28E-8ABF-76840E5082A9}"/>
              </a:ext>
            </a:extLst>
          </p:cNvPr>
          <p:cNvCxnSpPr>
            <a:cxnSpLocks/>
          </p:cNvCxnSpPr>
          <p:nvPr/>
        </p:nvCxnSpPr>
        <p:spPr>
          <a:xfrm>
            <a:off x="9238804" y="5726981"/>
            <a:ext cx="2804657" cy="0"/>
          </a:xfrm>
          <a:prstGeom prst="line">
            <a:avLst/>
          </a:prstGeom>
        </p:spPr>
        <p:style>
          <a:lnRef idx="1">
            <a:schemeClr val="dk1"/>
          </a:lnRef>
          <a:fillRef idx="0">
            <a:schemeClr val="dk1"/>
          </a:fillRef>
          <a:effectRef idx="0">
            <a:schemeClr val="dk1"/>
          </a:effectRef>
          <a:fontRef idx="minor">
            <a:schemeClr val="tx1"/>
          </a:fontRef>
        </p:style>
      </p:cxnSp>
      <p:sp>
        <p:nvSpPr>
          <p:cNvPr id="3" name="Slaidinumbri kohatäide 3">
            <a:extLst>
              <a:ext uri="{FF2B5EF4-FFF2-40B4-BE49-F238E27FC236}">
                <a16:creationId xmlns:a16="http://schemas.microsoft.com/office/drawing/2014/main" id="{D19F55D6-E84B-BA1B-85B7-B32E4A5967D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a:t>
            </a:fld>
            <a:endParaRPr lang="et-EE">
              <a:solidFill>
                <a:prstClr val="black"/>
              </a:solidFill>
              <a:latin typeface="Calibri"/>
            </a:endParaRPr>
          </a:p>
        </p:txBody>
      </p:sp>
    </p:spTree>
    <p:extLst>
      <p:ext uri="{BB962C8B-B14F-4D97-AF65-F5344CB8AC3E}">
        <p14:creationId xmlns:p14="http://schemas.microsoft.com/office/powerpoint/2010/main" val="15706068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29C1CB-772A-3E45-E299-6A52F93ADFEF}"/>
              </a:ext>
            </a:extLst>
          </p:cNvPr>
          <p:cNvSpPr txBox="1"/>
          <p:nvPr/>
        </p:nvSpPr>
        <p:spPr>
          <a:xfrm>
            <a:off x="4156180" y="1635178"/>
            <a:ext cx="5915278" cy="338554"/>
          </a:xfrm>
          <a:prstGeom prst="rect">
            <a:avLst/>
          </a:prstGeom>
          <a:noFill/>
        </p:spPr>
        <p:txBody>
          <a:bodyPr wrap="square" rtlCol="0">
            <a:spAutoFit/>
          </a:bodyPr>
          <a:lstStyle/>
          <a:p>
            <a:r>
              <a:rPr lang="et-EE" sz="1600" b="1">
                <a:latin typeface="+mj-lt"/>
                <a:cs typeface="Arial" panose="020B0604020202020204" pitchFamily="34" charset="0"/>
              </a:rPr>
              <a:t>Elanike ja töökohtade arv maakonnas</a:t>
            </a:r>
            <a:r>
              <a:rPr lang="et-EE" sz="1600" b="0" i="0">
                <a:effectLst/>
              </a:rPr>
              <a:t>|</a:t>
            </a:r>
            <a:r>
              <a:rPr lang="et-EE" sz="1600">
                <a:latin typeface="+mj-lt"/>
                <a:cs typeface="Arial" panose="020B0604020202020204" pitchFamily="34" charset="0"/>
              </a:rPr>
              <a:t> 1986</a:t>
            </a:r>
            <a:r>
              <a:rPr lang="en-US" sz="1600">
                <a:latin typeface="+mj-lt"/>
                <a:cs typeface="Arial" panose="020B0604020202020204" pitchFamily="34" charset="0"/>
              </a:rPr>
              <a:t>-20</a:t>
            </a:r>
            <a:r>
              <a:rPr lang="et-EE" sz="1600">
                <a:latin typeface="+mj-lt"/>
                <a:cs typeface="Arial" panose="020B0604020202020204" pitchFamily="34" charset="0"/>
              </a:rPr>
              <a:t>35</a:t>
            </a:r>
            <a:endParaRPr lang="et-EE" sz="1600" b="1">
              <a:latin typeface="+mj-lt"/>
              <a:cs typeface="Arial" panose="020B0604020202020204" pitchFamily="34" charset="0"/>
            </a:endParaRPr>
          </a:p>
        </p:txBody>
      </p:sp>
      <p:sp>
        <p:nvSpPr>
          <p:cNvPr id="5" name="Pealkiri 1">
            <a:extLst>
              <a:ext uri="{FF2B5EF4-FFF2-40B4-BE49-F238E27FC236}">
                <a16:creationId xmlns:a16="http://schemas.microsoft.com/office/drawing/2014/main" id="{DD26FAFF-75FE-10F4-43DC-B75A903CEC08}"/>
              </a:ext>
            </a:extLst>
          </p:cNvPr>
          <p:cNvSpPr>
            <a:spLocks noGrp="1"/>
          </p:cNvSpPr>
          <p:nvPr>
            <p:ph type="title"/>
          </p:nvPr>
        </p:nvSpPr>
        <p:spPr>
          <a:xfrm>
            <a:off x="643944" y="131764"/>
            <a:ext cx="10211916" cy="1143000"/>
          </a:xfrm>
        </p:spPr>
        <p:txBody>
          <a:bodyPr>
            <a:noAutofit/>
          </a:bodyPr>
          <a:lstStyle/>
          <a:p>
            <a:r>
              <a:rPr lang="et-EE" sz="3600"/>
              <a:t>Elanike ja töökohtade arv Jõgeva </a:t>
            </a:r>
            <a:r>
              <a:rPr lang="en-US" sz="3600" err="1"/>
              <a:t>maakonnas</a:t>
            </a:r>
            <a:r>
              <a:rPr lang="en-US" sz="3600"/>
              <a:t> </a:t>
            </a:r>
            <a:r>
              <a:rPr lang="en-US" sz="3600" err="1"/>
              <a:t>kahaneb</a:t>
            </a:r>
            <a:endParaRPr lang="et-EE" sz="3600"/>
          </a:p>
        </p:txBody>
      </p:sp>
      <p:graphicFrame>
        <p:nvGraphicFramePr>
          <p:cNvPr id="6" name="Diagramm 5">
            <a:extLst>
              <a:ext uri="{FF2B5EF4-FFF2-40B4-BE49-F238E27FC236}">
                <a16:creationId xmlns:a16="http://schemas.microsoft.com/office/drawing/2014/main" id="{41667FF7-78B5-24D0-5D2A-A0C75EC08D25}"/>
              </a:ext>
            </a:extLst>
          </p:cNvPr>
          <p:cNvGraphicFramePr>
            <a:graphicFrameLocks/>
          </p:cNvGraphicFramePr>
          <p:nvPr>
            <p:extLst>
              <p:ext uri="{D42A27DB-BD31-4B8C-83A1-F6EECF244321}">
                <p14:modId xmlns:p14="http://schemas.microsoft.com/office/powerpoint/2010/main" val="80350304"/>
              </p:ext>
            </p:extLst>
          </p:nvPr>
        </p:nvGraphicFramePr>
        <p:xfrm>
          <a:off x="3774558" y="2040876"/>
          <a:ext cx="8193723" cy="401116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E299699-9FD9-8638-93F0-25206CDED6BD}"/>
              </a:ext>
            </a:extLst>
          </p:cNvPr>
          <p:cNvSpPr txBox="1"/>
          <p:nvPr/>
        </p:nvSpPr>
        <p:spPr>
          <a:xfrm>
            <a:off x="10665939" y="4142118"/>
            <a:ext cx="728020" cy="1323439"/>
          </a:xfrm>
          <a:prstGeom prst="rect">
            <a:avLst/>
          </a:prstGeom>
          <a:noFill/>
        </p:spPr>
        <p:txBody>
          <a:bodyPr wrap="square" rtlCol="0">
            <a:spAutoFit/>
          </a:bodyPr>
          <a:lstStyle/>
          <a:p>
            <a:r>
              <a:rPr lang="et-EE" sz="8000"/>
              <a:t>?</a:t>
            </a:r>
          </a:p>
        </p:txBody>
      </p:sp>
      <p:cxnSp>
        <p:nvCxnSpPr>
          <p:cNvPr id="3" name="Sirgkonnektor 2">
            <a:extLst>
              <a:ext uri="{FF2B5EF4-FFF2-40B4-BE49-F238E27FC236}">
                <a16:creationId xmlns:a16="http://schemas.microsoft.com/office/drawing/2014/main" id="{F4888D3F-85B6-43D8-674B-0074AFAAE41E}"/>
              </a:ext>
            </a:extLst>
          </p:cNvPr>
          <p:cNvCxnSpPr>
            <a:cxnSpLocks/>
          </p:cNvCxnSpPr>
          <p:nvPr/>
        </p:nvCxnSpPr>
        <p:spPr>
          <a:xfrm>
            <a:off x="6106633" y="2424383"/>
            <a:ext cx="2261472" cy="0"/>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cxnSp>
        <p:nvCxnSpPr>
          <p:cNvPr id="9" name="Sirgkonnektor 8">
            <a:extLst>
              <a:ext uri="{FF2B5EF4-FFF2-40B4-BE49-F238E27FC236}">
                <a16:creationId xmlns:a16="http://schemas.microsoft.com/office/drawing/2014/main" id="{C9E9A9D1-505D-7B64-B2AC-0358C48ABB8E}"/>
              </a:ext>
            </a:extLst>
          </p:cNvPr>
          <p:cNvCxnSpPr>
            <a:cxnSpLocks/>
            <a:endCxn id="12" idx="0"/>
          </p:cNvCxnSpPr>
          <p:nvPr/>
        </p:nvCxnSpPr>
        <p:spPr>
          <a:xfrm flipV="1">
            <a:off x="8292825" y="3331626"/>
            <a:ext cx="2303557" cy="1"/>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cxnSp>
        <p:nvCxnSpPr>
          <p:cNvPr id="10" name="Sirgkonnektor 9">
            <a:extLst>
              <a:ext uri="{FF2B5EF4-FFF2-40B4-BE49-F238E27FC236}">
                <a16:creationId xmlns:a16="http://schemas.microsoft.com/office/drawing/2014/main" id="{718AE394-F2CF-6448-A038-E90F36D9172B}"/>
              </a:ext>
            </a:extLst>
          </p:cNvPr>
          <p:cNvCxnSpPr>
            <a:cxnSpLocks/>
          </p:cNvCxnSpPr>
          <p:nvPr/>
        </p:nvCxnSpPr>
        <p:spPr>
          <a:xfrm>
            <a:off x="6666266" y="3929248"/>
            <a:ext cx="2331217" cy="0"/>
          </a:xfrm>
          <a:prstGeom prst="line">
            <a:avLst/>
          </a:prstGeom>
          <a:ln>
            <a:solidFill>
              <a:srgbClr val="E66C37"/>
            </a:solidFill>
            <a:prstDash val="dash"/>
          </a:ln>
        </p:spPr>
        <p:style>
          <a:lnRef idx="1">
            <a:schemeClr val="accent1"/>
          </a:lnRef>
          <a:fillRef idx="0">
            <a:schemeClr val="accent1"/>
          </a:fillRef>
          <a:effectRef idx="0">
            <a:schemeClr val="accent1"/>
          </a:effectRef>
          <a:fontRef idx="minor">
            <a:schemeClr val="tx1"/>
          </a:fontRef>
        </p:style>
      </p:cxnSp>
      <p:sp>
        <p:nvSpPr>
          <p:cNvPr id="11" name="Paremlooksulg 10">
            <a:extLst>
              <a:ext uri="{FF2B5EF4-FFF2-40B4-BE49-F238E27FC236}">
                <a16:creationId xmlns:a16="http://schemas.microsoft.com/office/drawing/2014/main" id="{C2FC75C3-A2B2-6353-7A43-95FE22C099BE}"/>
              </a:ext>
            </a:extLst>
          </p:cNvPr>
          <p:cNvSpPr/>
          <p:nvPr/>
        </p:nvSpPr>
        <p:spPr>
          <a:xfrm>
            <a:off x="8369944" y="2435017"/>
            <a:ext cx="259478" cy="896610"/>
          </a:xfrm>
          <a:prstGeom prst="rightBrace">
            <a:avLst>
              <a:gd name="adj1" fmla="val 37017"/>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12" name="Paremlooksulg 11">
            <a:extLst>
              <a:ext uri="{FF2B5EF4-FFF2-40B4-BE49-F238E27FC236}">
                <a16:creationId xmlns:a16="http://schemas.microsoft.com/office/drawing/2014/main" id="{2E3E372C-A026-B3DA-556D-94BBAADB10D9}"/>
              </a:ext>
            </a:extLst>
          </p:cNvPr>
          <p:cNvSpPr/>
          <p:nvPr/>
        </p:nvSpPr>
        <p:spPr>
          <a:xfrm>
            <a:off x="10596382" y="3331626"/>
            <a:ext cx="259478" cy="384971"/>
          </a:xfrm>
          <a:prstGeom prst="rightBrace">
            <a:avLst>
              <a:gd name="adj1" fmla="val 34256"/>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13" name="Paremlooksulg 12">
            <a:extLst>
              <a:ext uri="{FF2B5EF4-FFF2-40B4-BE49-F238E27FC236}">
                <a16:creationId xmlns:a16="http://schemas.microsoft.com/office/drawing/2014/main" id="{CC986E3E-9C6D-DD0D-029C-6E440A847DC0}"/>
              </a:ext>
            </a:extLst>
          </p:cNvPr>
          <p:cNvSpPr/>
          <p:nvPr/>
        </p:nvSpPr>
        <p:spPr>
          <a:xfrm>
            <a:off x="8988005" y="3929248"/>
            <a:ext cx="289312" cy="634588"/>
          </a:xfrm>
          <a:prstGeom prst="rightBrace">
            <a:avLst>
              <a:gd name="adj1" fmla="val 34059"/>
              <a:gd name="adj2" fmla="val 50000"/>
            </a:avLst>
          </a:prstGeom>
          <a:noFill/>
          <a:ln>
            <a:solidFill>
              <a:srgbClr val="E66C3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15" name="TextBox 14">
            <a:extLst>
              <a:ext uri="{FF2B5EF4-FFF2-40B4-BE49-F238E27FC236}">
                <a16:creationId xmlns:a16="http://schemas.microsoft.com/office/drawing/2014/main" id="{F3E5E76D-6F90-C55A-1CAC-FE92C1C29EDF}"/>
              </a:ext>
            </a:extLst>
          </p:cNvPr>
          <p:cNvSpPr txBox="1"/>
          <p:nvPr/>
        </p:nvSpPr>
        <p:spPr>
          <a:xfrm>
            <a:off x="6012561" y="3604321"/>
            <a:ext cx="284480" cy="338554"/>
          </a:xfrm>
          <a:prstGeom prst="rect">
            <a:avLst/>
          </a:prstGeom>
          <a:noFill/>
        </p:spPr>
        <p:txBody>
          <a:bodyPr wrap="square">
            <a:spAutoFit/>
          </a:bodyPr>
          <a:lstStyle/>
          <a:p>
            <a:r>
              <a:rPr lang="et-EE" sz="1600" b="0" i="0">
                <a:effectLst/>
                <a:latin typeface="arial" panose="020B0604020202020204" pitchFamily="34" charset="0"/>
              </a:rPr>
              <a:t>~</a:t>
            </a:r>
            <a:endParaRPr lang="et-EE" sz="1600"/>
          </a:p>
        </p:txBody>
      </p:sp>
      <p:sp>
        <p:nvSpPr>
          <p:cNvPr id="16" name="TextBox 15">
            <a:extLst>
              <a:ext uri="{FF2B5EF4-FFF2-40B4-BE49-F238E27FC236}">
                <a16:creationId xmlns:a16="http://schemas.microsoft.com/office/drawing/2014/main" id="{A11CFCC5-A9C3-4E58-AE08-7093FD669D40}"/>
              </a:ext>
            </a:extLst>
          </p:cNvPr>
          <p:cNvSpPr txBox="1"/>
          <p:nvPr/>
        </p:nvSpPr>
        <p:spPr>
          <a:xfrm>
            <a:off x="8569469" y="2616055"/>
            <a:ext cx="1168400" cy="584775"/>
          </a:xfrm>
          <a:prstGeom prst="rect">
            <a:avLst/>
          </a:prstGeom>
          <a:noFill/>
        </p:spPr>
        <p:txBody>
          <a:bodyPr wrap="square" rtlCol="0">
            <a:spAutoFit/>
          </a:bodyPr>
          <a:lstStyle/>
          <a:p>
            <a:r>
              <a:rPr lang="et-EE" sz="1600"/>
              <a:t>- 13 758</a:t>
            </a:r>
          </a:p>
          <a:p>
            <a:r>
              <a:rPr lang="et-EE" sz="1600"/>
              <a:t>- 33 %</a:t>
            </a:r>
          </a:p>
        </p:txBody>
      </p:sp>
      <p:sp>
        <p:nvSpPr>
          <p:cNvPr id="17" name="TextBox 16">
            <a:extLst>
              <a:ext uri="{FF2B5EF4-FFF2-40B4-BE49-F238E27FC236}">
                <a16:creationId xmlns:a16="http://schemas.microsoft.com/office/drawing/2014/main" id="{53C1D650-1879-B08F-526F-E0E3024C5EF0}"/>
              </a:ext>
            </a:extLst>
          </p:cNvPr>
          <p:cNvSpPr txBox="1"/>
          <p:nvPr/>
        </p:nvSpPr>
        <p:spPr>
          <a:xfrm>
            <a:off x="9223263" y="3935373"/>
            <a:ext cx="794141" cy="584775"/>
          </a:xfrm>
          <a:prstGeom prst="rect">
            <a:avLst/>
          </a:prstGeom>
          <a:noFill/>
        </p:spPr>
        <p:txBody>
          <a:bodyPr wrap="square" rtlCol="0">
            <a:spAutoFit/>
          </a:bodyPr>
          <a:lstStyle/>
          <a:p>
            <a:r>
              <a:rPr lang="et-EE" sz="1600"/>
              <a:t>- 9 429</a:t>
            </a:r>
          </a:p>
          <a:p>
            <a:r>
              <a:rPr lang="et-EE" sz="1600"/>
              <a:t>- 49 %</a:t>
            </a:r>
          </a:p>
        </p:txBody>
      </p:sp>
      <p:sp>
        <p:nvSpPr>
          <p:cNvPr id="18" name="TextBox 17">
            <a:extLst>
              <a:ext uri="{FF2B5EF4-FFF2-40B4-BE49-F238E27FC236}">
                <a16:creationId xmlns:a16="http://schemas.microsoft.com/office/drawing/2014/main" id="{E6EC49FB-1307-5E18-557E-A38797ECEE4F}"/>
              </a:ext>
            </a:extLst>
          </p:cNvPr>
          <p:cNvSpPr txBox="1"/>
          <p:nvPr/>
        </p:nvSpPr>
        <p:spPr>
          <a:xfrm>
            <a:off x="10846317" y="3282285"/>
            <a:ext cx="1095285" cy="584775"/>
          </a:xfrm>
          <a:prstGeom prst="rect">
            <a:avLst/>
          </a:prstGeom>
          <a:noFill/>
        </p:spPr>
        <p:txBody>
          <a:bodyPr wrap="square" rtlCol="0">
            <a:spAutoFit/>
          </a:bodyPr>
          <a:lstStyle/>
          <a:p>
            <a:r>
              <a:rPr lang="et-EE" sz="1600"/>
              <a:t>- 5 489</a:t>
            </a:r>
          </a:p>
          <a:p>
            <a:r>
              <a:rPr lang="et-EE" sz="1600"/>
              <a:t>- 19 %</a:t>
            </a:r>
          </a:p>
        </p:txBody>
      </p:sp>
      <p:sp>
        <p:nvSpPr>
          <p:cNvPr id="19" name="AutoShape 15">
            <a:extLst>
              <a:ext uri="{FF2B5EF4-FFF2-40B4-BE49-F238E27FC236}">
                <a16:creationId xmlns:a16="http://schemas.microsoft.com/office/drawing/2014/main" id="{FD8F86C6-49A1-C523-42D2-1D9C23D2BBDD}"/>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Sisu kohatäide 2">
            <a:extLst>
              <a:ext uri="{FF2B5EF4-FFF2-40B4-BE49-F238E27FC236}">
                <a16:creationId xmlns:a16="http://schemas.microsoft.com/office/drawing/2014/main" id="{A3A4B290-E28E-C68B-ECA4-3F5D165812C5}"/>
              </a:ext>
            </a:extLst>
          </p:cNvPr>
          <p:cNvSpPr txBox="1">
            <a:spLocks/>
          </p:cNvSpPr>
          <p:nvPr/>
        </p:nvSpPr>
        <p:spPr>
          <a:xfrm>
            <a:off x="187026" y="6400749"/>
            <a:ext cx="10659291"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et-EE" sz="800"/>
              <a:t>Jõgeva rajoon 1986-1989. </a:t>
            </a:r>
            <a:r>
              <a:rPr lang="et-EE" sz="800">
                <a:solidFill>
                  <a:srgbClr val="202124"/>
                </a:solidFill>
                <a:latin typeface="Google Sans"/>
              </a:rPr>
              <a:t>Uuring: </a:t>
            </a:r>
            <a:r>
              <a:rPr lang="fi-FI" sz="800">
                <a:solidFill>
                  <a:srgbClr val="202124"/>
                </a:solidFill>
                <a:latin typeface="Google Sans"/>
              </a:rPr>
              <a:t>Jõgeva maakonna </a:t>
            </a:r>
            <a:r>
              <a:rPr lang="fi-FI" sz="800" err="1">
                <a:solidFill>
                  <a:srgbClr val="202124"/>
                </a:solidFill>
                <a:latin typeface="Google Sans"/>
              </a:rPr>
              <a:t>majanduse</a:t>
            </a:r>
            <a:r>
              <a:rPr lang="fi-FI" sz="800">
                <a:solidFill>
                  <a:srgbClr val="202124"/>
                </a:solidFill>
                <a:latin typeface="Google Sans"/>
              </a:rPr>
              <a:t> ja </a:t>
            </a:r>
            <a:r>
              <a:rPr lang="fi-FI" sz="800" err="1">
                <a:solidFill>
                  <a:srgbClr val="202124"/>
                </a:solidFill>
                <a:latin typeface="Google Sans"/>
              </a:rPr>
              <a:t>ettevõtluskeskkonna</a:t>
            </a:r>
            <a:r>
              <a:rPr lang="fi-FI" sz="800">
                <a:solidFill>
                  <a:srgbClr val="202124"/>
                </a:solidFill>
                <a:latin typeface="Google Sans"/>
              </a:rPr>
              <a:t> </a:t>
            </a:r>
            <a:r>
              <a:rPr lang="fi-FI" sz="800" err="1">
                <a:solidFill>
                  <a:srgbClr val="202124"/>
                </a:solidFill>
                <a:latin typeface="Google Sans"/>
              </a:rPr>
              <a:t>arendamise</a:t>
            </a:r>
            <a:r>
              <a:rPr lang="fi-FI" sz="800">
                <a:solidFill>
                  <a:srgbClr val="202124"/>
                </a:solidFill>
                <a:latin typeface="Google Sans"/>
              </a:rPr>
              <a:t> </a:t>
            </a:r>
            <a:r>
              <a:rPr lang="fi-FI" sz="800" err="1">
                <a:solidFill>
                  <a:srgbClr val="202124"/>
                </a:solidFill>
                <a:latin typeface="Google Sans"/>
              </a:rPr>
              <a:t>võimaluste</a:t>
            </a:r>
            <a:r>
              <a:rPr lang="fi-FI" sz="800">
                <a:solidFill>
                  <a:srgbClr val="202124"/>
                </a:solidFill>
                <a:latin typeface="Google Sans"/>
              </a:rPr>
              <a:t> </a:t>
            </a:r>
            <a:r>
              <a:rPr lang="fi-FI" sz="800" err="1">
                <a:solidFill>
                  <a:srgbClr val="202124"/>
                </a:solidFill>
                <a:latin typeface="Google Sans"/>
              </a:rPr>
              <a:t>uuring</a:t>
            </a:r>
            <a:r>
              <a:rPr lang="et-EE" sz="800">
                <a:solidFill>
                  <a:srgbClr val="202124"/>
                </a:solidFill>
                <a:latin typeface="Google Sans"/>
              </a:rPr>
              <a:t> 2020</a:t>
            </a:r>
            <a:r>
              <a:rPr lang="et-EE" sz="800" b="0" i="0">
                <a:solidFill>
                  <a:srgbClr val="202124"/>
                </a:solidFill>
                <a:effectLst/>
                <a:latin typeface="Google Sans"/>
              </a:rPr>
              <a:t>, 2035 elanike arv (lk 12), 2019 töökohtade arv (lk 45)</a:t>
            </a:r>
            <a:r>
              <a:rPr lang="en-US" sz="800" b="0" i="0">
                <a:solidFill>
                  <a:srgbClr val="202124"/>
                </a:solidFill>
                <a:effectLst/>
                <a:latin typeface="Google Sans"/>
              </a:rPr>
              <a:t>,</a:t>
            </a:r>
            <a:r>
              <a:rPr lang="et-EE" sz="800" b="0" i="0">
                <a:solidFill>
                  <a:srgbClr val="202124"/>
                </a:solidFill>
                <a:effectLst/>
                <a:latin typeface="Google Sans"/>
              </a:rPr>
              <a:t> </a:t>
            </a:r>
            <a:r>
              <a:rPr lang="et-EE" sz="800" b="0" i="0" err="1">
                <a:solidFill>
                  <a:srgbClr val="202124"/>
                </a:solidFill>
                <a:effectLst/>
                <a:latin typeface="Google Sans"/>
              </a:rPr>
              <a:t>HeiVäli</a:t>
            </a:r>
            <a:r>
              <a:rPr lang="et-EE" sz="800" b="0" i="0">
                <a:solidFill>
                  <a:srgbClr val="202124"/>
                </a:solidFill>
                <a:effectLst/>
                <a:latin typeface="Google Sans"/>
              </a:rPr>
              <a:t> analüüs</a:t>
            </a:r>
            <a:endParaRPr lang="en-US" sz="800"/>
          </a:p>
          <a:p>
            <a:pPr marL="0" indent="0">
              <a:buClr>
                <a:srgbClr val="FB821E"/>
              </a:buClr>
              <a:buNone/>
            </a:pPr>
            <a:r>
              <a:rPr lang="en-US" sz="800">
                <a:hlinkClick r:id="rId4"/>
              </a:rPr>
              <a:t>https://jaek.ee/wp-content/uploads/2022/03/Lopparuanne_Civitta.pdf?x17269</a:t>
            </a:r>
            <a:r>
              <a:rPr lang="et-EE" sz="800"/>
              <a:t> </a:t>
            </a:r>
            <a:endParaRPr lang="en-US" sz="800"/>
          </a:p>
        </p:txBody>
      </p:sp>
      <p:sp>
        <p:nvSpPr>
          <p:cNvPr id="22" name="Sisu kohatäide 2">
            <a:extLst>
              <a:ext uri="{FF2B5EF4-FFF2-40B4-BE49-F238E27FC236}">
                <a16:creationId xmlns:a16="http://schemas.microsoft.com/office/drawing/2014/main" id="{98E73ADD-0BF2-7878-16FC-BAA952836413}"/>
              </a:ext>
            </a:extLst>
          </p:cNvPr>
          <p:cNvSpPr txBox="1">
            <a:spLocks/>
          </p:cNvSpPr>
          <p:nvPr/>
        </p:nvSpPr>
        <p:spPr>
          <a:xfrm>
            <a:off x="609599" y="1635178"/>
            <a:ext cx="3027904" cy="370030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Viimase 30 aastaga on Jõgeva </a:t>
            </a:r>
            <a:r>
              <a:rPr lang="en-US" sz="1400" err="1"/>
              <a:t>maakonnas</a:t>
            </a:r>
            <a:r>
              <a:rPr lang="et-EE" sz="1400"/>
              <a:t> elanike arv 33% kahanenud</a:t>
            </a:r>
            <a:r>
              <a:rPr lang="en-US" sz="1400"/>
              <a:t>, </a:t>
            </a:r>
            <a:r>
              <a:rPr lang="en-US" sz="1400" err="1"/>
              <a:t>kuid</a:t>
            </a:r>
            <a:r>
              <a:rPr lang="en-US" sz="1400"/>
              <a:t> </a:t>
            </a:r>
            <a:r>
              <a:rPr lang="et-EE" sz="1400"/>
              <a:t>töökohtade arv on viimase 30 aastaga vähenenud peaaegu poole võrra.</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t-EE" sz="1400"/>
              <a:t>Töökohtade langustrend on tunduvalt suurem elanike langustrendist.</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fi-FI" sz="1400"/>
              <a:t>Jõgeva maakonna </a:t>
            </a:r>
            <a:r>
              <a:rPr lang="fi-FI" sz="1400" err="1"/>
              <a:t>majanduse</a:t>
            </a:r>
            <a:r>
              <a:rPr lang="fi-FI" sz="1400"/>
              <a:t> ja </a:t>
            </a:r>
            <a:r>
              <a:rPr lang="fi-FI" sz="1400" err="1"/>
              <a:t>ettevõtluskeskkonna</a:t>
            </a:r>
            <a:r>
              <a:rPr lang="fi-FI" sz="1400"/>
              <a:t> </a:t>
            </a:r>
            <a:r>
              <a:rPr lang="fi-FI" sz="1400" err="1"/>
              <a:t>arendamise</a:t>
            </a:r>
            <a:r>
              <a:rPr lang="fi-FI" sz="1400"/>
              <a:t> </a:t>
            </a:r>
            <a:r>
              <a:rPr lang="fi-FI" sz="1400" err="1"/>
              <a:t>võimaluste</a:t>
            </a:r>
            <a:r>
              <a:rPr lang="fi-FI" sz="1400"/>
              <a:t> </a:t>
            </a:r>
            <a:r>
              <a:rPr lang="fi-FI" sz="1400" err="1"/>
              <a:t>uuringus</a:t>
            </a:r>
            <a:r>
              <a:rPr lang="fi-FI" sz="1400"/>
              <a:t> </a:t>
            </a:r>
            <a:r>
              <a:rPr lang="fi-FI" sz="1400" err="1"/>
              <a:t>prognoositakse</a:t>
            </a:r>
            <a:r>
              <a:rPr lang="fi-FI" sz="1400"/>
              <a:t>, et a</a:t>
            </a:r>
            <a:r>
              <a:rPr lang="en-US" sz="1400" err="1"/>
              <a:t>astaks</a:t>
            </a:r>
            <a:r>
              <a:rPr lang="en-US" sz="1400"/>
              <a:t> 2035 </a:t>
            </a:r>
            <a:r>
              <a:rPr lang="en-US" sz="1400" err="1"/>
              <a:t>langeb</a:t>
            </a:r>
            <a:r>
              <a:rPr lang="en-US" sz="1400"/>
              <a:t> </a:t>
            </a:r>
            <a:r>
              <a:rPr lang="en-US" sz="1400" err="1"/>
              <a:t>elanike</a:t>
            </a:r>
            <a:r>
              <a:rPr lang="en-US" sz="1400"/>
              <a:t> </a:t>
            </a:r>
            <a:r>
              <a:rPr lang="en-US" sz="1400" err="1"/>
              <a:t>arv</a:t>
            </a:r>
            <a:r>
              <a:rPr lang="en-US" sz="1400"/>
              <a:t> </a:t>
            </a:r>
            <a:r>
              <a:rPr lang="en-US" sz="1400" err="1"/>
              <a:t>veel</a:t>
            </a:r>
            <a:r>
              <a:rPr lang="en-US" sz="1400"/>
              <a:t> 19%.</a:t>
            </a:r>
            <a:endParaRPr lang="et-EE" sz="1400"/>
          </a:p>
        </p:txBody>
      </p:sp>
      <p:sp>
        <p:nvSpPr>
          <p:cNvPr id="8" name="Slaidinumbri kohatäide 3">
            <a:extLst>
              <a:ext uri="{FF2B5EF4-FFF2-40B4-BE49-F238E27FC236}">
                <a16:creationId xmlns:a16="http://schemas.microsoft.com/office/drawing/2014/main" id="{0F865CC2-5264-C180-FB13-FCE2F97D192F}"/>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100</a:t>
            </a:fld>
            <a:endParaRPr lang="et-EE">
              <a:solidFill>
                <a:prstClr val="black"/>
              </a:solidFill>
              <a:latin typeface="Calibri"/>
            </a:endParaRPr>
          </a:p>
        </p:txBody>
      </p:sp>
    </p:spTree>
    <p:extLst>
      <p:ext uri="{BB962C8B-B14F-4D97-AF65-F5344CB8AC3E}">
        <p14:creationId xmlns:p14="http://schemas.microsoft.com/office/powerpoint/2010/main" val="32771751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 10">
            <a:extLst>
              <a:ext uri="{FF2B5EF4-FFF2-40B4-BE49-F238E27FC236}">
                <a16:creationId xmlns:a16="http://schemas.microsoft.com/office/drawing/2014/main" id="{C03ED1DE-2689-3AE6-6C7B-AEF95E4BD16E}"/>
              </a:ext>
            </a:extLst>
          </p:cNvPr>
          <p:cNvGraphicFramePr>
            <a:graphicFrameLocks/>
          </p:cNvGraphicFramePr>
          <p:nvPr>
            <p:extLst>
              <p:ext uri="{D42A27DB-BD31-4B8C-83A1-F6EECF244321}">
                <p14:modId xmlns:p14="http://schemas.microsoft.com/office/powerpoint/2010/main" val="3344862855"/>
              </p:ext>
            </p:extLst>
          </p:nvPr>
        </p:nvGraphicFramePr>
        <p:xfrm>
          <a:off x="3519377" y="1967357"/>
          <a:ext cx="8448904" cy="406130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0D17041-CBD2-A47A-6C39-D4FB4E3706D3}"/>
              </a:ext>
            </a:extLst>
          </p:cNvPr>
          <p:cNvSpPr txBox="1"/>
          <p:nvPr/>
        </p:nvSpPr>
        <p:spPr>
          <a:xfrm>
            <a:off x="5122487" y="2859247"/>
            <a:ext cx="782320" cy="338554"/>
          </a:xfrm>
          <a:prstGeom prst="rect">
            <a:avLst/>
          </a:prstGeom>
          <a:noFill/>
        </p:spPr>
        <p:txBody>
          <a:bodyPr wrap="square" rtlCol="0">
            <a:spAutoFit/>
          </a:bodyPr>
          <a:lstStyle/>
          <a:p>
            <a:r>
              <a:rPr lang="et-EE" sz="1600" b="1"/>
              <a:t>9 901</a:t>
            </a:r>
          </a:p>
        </p:txBody>
      </p:sp>
      <p:sp>
        <p:nvSpPr>
          <p:cNvPr id="12" name="TextBox 11">
            <a:extLst>
              <a:ext uri="{FF2B5EF4-FFF2-40B4-BE49-F238E27FC236}">
                <a16:creationId xmlns:a16="http://schemas.microsoft.com/office/drawing/2014/main" id="{0B4AECC6-9F0A-B3AC-8B4A-BCDEF315CF31}"/>
              </a:ext>
            </a:extLst>
          </p:cNvPr>
          <p:cNvSpPr txBox="1"/>
          <p:nvPr/>
        </p:nvSpPr>
        <p:spPr>
          <a:xfrm>
            <a:off x="6851647" y="2758294"/>
            <a:ext cx="892182" cy="338554"/>
          </a:xfrm>
          <a:prstGeom prst="rect">
            <a:avLst/>
          </a:prstGeom>
          <a:noFill/>
        </p:spPr>
        <p:txBody>
          <a:bodyPr wrap="square" rtlCol="0">
            <a:spAutoFit/>
          </a:bodyPr>
          <a:lstStyle/>
          <a:p>
            <a:r>
              <a:rPr lang="et-EE" sz="1600" b="1"/>
              <a:t>10 280 </a:t>
            </a:r>
          </a:p>
        </p:txBody>
      </p:sp>
      <p:cxnSp>
        <p:nvCxnSpPr>
          <p:cNvPr id="14" name="Sirgkonnektor 13">
            <a:extLst>
              <a:ext uri="{FF2B5EF4-FFF2-40B4-BE49-F238E27FC236}">
                <a16:creationId xmlns:a16="http://schemas.microsoft.com/office/drawing/2014/main" id="{AC327D62-931B-6E7E-ACC0-F1C8572A82F3}"/>
              </a:ext>
            </a:extLst>
          </p:cNvPr>
          <p:cNvCxnSpPr>
            <a:cxnSpLocks/>
          </p:cNvCxnSpPr>
          <p:nvPr/>
        </p:nvCxnSpPr>
        <p:spPr>
          <a:xfrm>
            <a:off x="7560536" y="3061962"/>
            <a:ext cx="1817377" cy="0"/>
          </a:xfrm>
          <a:prstGeom prst="line">
            <a:avLst/>
          </a:prstGeom>
          <a:ln>
            <a:solidFill>
              <a:srgbClr val="6B007B"/>
            </a:solidFill>
            <a:prstDash val="dash"/>
          </a:ln>
        </p:spPr>
        <p:style>
          <a:lnRef idx="1">
            <a:schemeClr val="accent1"/>
          </a:lnRef>
          <a:fillRef idx="0">
            <a:schemeClr val="accent1"/>
          </a:fillRef>
          <a:effectRef idx="0">
            <a:schemeClr val="accent1"/>
          </a:effectRef>
          <a:fontRef idx="minor">
            <a:schemeClr val="tx1"/>
          </a:fontRef>
        </p:style>
      </p:cxnSp>
      <p:sp>
        <p:nvSpPr>
          <p:cNvPr id="15" name="Paremlooksulg 14">
            <a:extLst>
              <a:ext uri="{FF2B5EF4-FFF2-40B4-BE49-F238E27FC236}">
                <a16:creationId xmlns:a16="http://schemas.microsoft.com/office/drawing/2014/main" id="{C1AC8CED-EE98-ACCE-8246-C825CE07681F}"/>
              </a:ext>
            </a:extLst>
          </p:cNvPr>
          <p:cNvSpPr/>
          <p:nvPr/>
        </p:nvSpPr>
        <p:spPr>
          <a:xfrm>
            <a:off x="9350799" y="3061962"/>
            <a:ext cx="292202" cy="2092358"/>
          </a:xfrm>
          <a:prstGeom prst="rightBrace">
            <a:avLst>
              <a:gd name="adj1" fmla="val 51998"/>
              <a:gd name="adj2" fmla="val 50489"/>
            </a:avLst>
          </a:prstGeom>
          <a:ln>
            <a:solidFill>
              <a:srgbClr val="6B007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1600"/>
          </a:p>
        </p:txBody>
      </p:sp>
      <p:sp>
        <p:nvSpPr>
          <p:cNvPr id="16" name="TextBox 15">
            <a:extLst>
              <a:ext uri="{FF2B5EF4-FFF2-40B4-BE49-F238E27FC236}">
                <a16:creationId xmlns:a16="http://schemas.microsoft.com/office/drawing/2014/main" id="{88CAE00C-649D-95CB-1BD2-1FDA779455A1}"/>
              </a:ext>
            </a:extLst>
          </p:cNvPr>
          <p:cNvSpPr txBox="1"/>
          <p:nvPr/>
        </p:nvSpPr>
        <p:spPr>
          <a:xfrm>
            <a:off x="9534200" y="3815753"/>
            <a:ext cx="960319" cy="584775"/>
          </a:xfrm>
          <a:prstGeom prst="rect">
            <a:avLst/>
          </a:prstGeom>
          <a:noFill/>
        </p:spPr>
        <p:txBody>
          <a:bodyPr wrap="square" rtlCol="0">
            <a:spAutoFit/>
          </a:bodyPr>
          <a:lstStyle/>
          <a:p>
            <a:r>
              <a:rPr lang="et-EE" sz="1600"/>
              <a:t>- 9 113</a:t>
            </a:r>
          </a:p>
          <a:p>
            <a:r>
              <a:rPr lang="et-EE" sz="1600"/>
              <a:t>- 89 %</a:t>
            </a:r>
          </a:p>
        </p:txBody>
      </p:sp>
      <p:sp>
        <p:nvSpPr>
          <p:cNvPr id="18" name="AutoShape 15">
            <a:extLst>
              <a:ext uri="{FF2B5EF4-FFF2-40B4-BE49-F238E27FC236}">
                <a16:creationId xmlns:a16="http://schemas.microsoft.com/office/drawing/2014/main" id="{1B288819-AF30-5D60-FAB7-B6F55CF667C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Pealkiri 1">
            <a:extLst>
              <a:ext uri="{FF2B5EF4-FFF2-40B4-BE49-F238E27FC236}">
                <a16:creationId xmlns:a16="http://schemas.microsoft.com/office/drawing/2014/main" id="{47529740-C576-6817-5CBA-07C45DFAAE3D}"/>
              </a:ext>
            </a:extLst>
          </p:cNvPr>
          <p:cNvSpPr txBox="1">
            <a:spLocks/>
          </p:cNvSpPr>
          <p:nvPr/>
        </p:nvSpPr>
        <p:spPr>
          <a:xfrm>
            <a:off x="643943" y="131764"/>
            <a:ext cx="10186814"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Töökohtade arv põllumajanduse, metsamajanduse ja kalapüügi valdkondades kahaneb</a:t>
            </a:r>
          </a:p>
        </p:txBody>
      </p:sp>
      <p:sp>
        <p:nvSpPr>
          <p:cNvPr id="21" name="TextBox 20">
            <a:extLst>
              <a:ext uri="{FF2B5EF4-FFF2-40B4-BE49-F238E27FC236}">
                <a16:creationId xmlns:a16="http://schemas.microsoft.com/office/drawing/2014/main" id="{B8B6E120-5480-B4C1-53C1-9B6E04307143}"/>
              </a:ext>
            </a:extLst>
          </p:cNvPr>
          <p:cNvSpPr txBox="1"/>
          <p:nvPr/>
        </p:nvSpPr>
        <p:spPr>
          <a:xfrm>
            <a:off x="3434318" y="1567469"/>
            <a:ext cx="6395288" cy="535531"/>
          </a:xfrm>
          <a:prstGeom prst="rect">
            <a:avLst/>
          </a:prstGeom>
          <a:solidFill>
            <a:schemeClr val="bg1"/>
          </a:solidFill>
        </p:spPr>
        <p:txBody>
          <a:bodyPr wrap="square" rtlCol="0">
            <a:spAutoFit/>
          </a:bodyPr>
          <a:lstStyle/>
          <a:p>
            <a:pPr>
              <a:lnSpc>
                <a:spcPct val="90000"/>
              </a:lnSpc>
            </a:pPr>
            <a:r>
              <a:rPr lang="et-EE" sz="1600" b="1"/>
              <a:t>Töökohtade arv põllumajanduse, metsamajanduse ja kalapüügi valdkondades Jõgeva rajoonis</a:t>
            </a:r>
            <a:r>
              <a:rPr lang="en-US" sz="1600" b="1"/>
              <a:t>/</a:t>
            </a:r>
            <a:r>
              <a:rPr lang="en-US" sz="1600" b="1" err="1"/>
              <a:t>maakonnas</a:t>
            </a:r>
            <a:r>
              <a:rPr lang="et-EE" sz="1600" b="0" i="0">
                <a:effectLst/>
              </a:rPr>
              <a:t>|</a:t>
            </a:r>
            <a:r>
              <a:rPr lang="et-EE" sz="1600"/>
              <a:t> 1969-2019</a:t>
            </a:r>
          </a:p>
        </p:txBody>
      </p:sp>
      <p:sp>
        <p:nvSpPr>
          <p:cNvPr id="22" name="Sisu kohatäide 2">
            <a:extLst>
              <a:ext uri="{FF2B5EF4-FFF2-40B4-BE49-F238E27FC236}">
                <a16:creationId xmlns:a16="http://schemas.microsoft.com/office/drawing/2014/main" id="{C6772AA3-8144-4D30-18BB-143A8C436918}"/>
              </a:ext>
            </a:extLst>
          </p:cNvPr>
          <p:cNvSpPr txBox="1">
            <a:spLocks/>
          </p:cNvSpPr>
          <p:nvPr/>
        </p:nvSpPr>
        <p:spPr>
          <a:xfrm>
            <a:off x="171466" y="6379370"/>
            <a:ext cx="10659291"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et-EE" sz="800"/>
              <a:t>Eesti nõukogude entsüklopeedia (1989) 1986 (lk 153). Eesti nõukogude entsüklopeedia (1971) 1969 (lk 306).  </a:t>
            </a:r>
            <a:r>
              <a:rPr lang="et-EE" sz="800">
                <a:solidFill>
                  <a:srgbClr val="202124"/>
                </a:solidFill>
                <a:latin typeface="Google Sans"/>
              </a:rPr>
              <a:t>Uuring: </a:t>
            </a:r>
            <a:r>
              <a:rPr lang="fi-FI" sz="800">
                <a:solidFill>
                  <a:srgbClr val="202124"/>
                </a:solidFill>
                <a:latin typeface="Google Sans"/>
              </a:rPr>
              <a:t>Jõgeva maakonna majanduse ja ettevõtluskeskkonna arendamise võimaluste uuring</a:t>
            </a:r>
            <a:r>
              <a:rPr lang="et-EE" sz="800" b="0" i="0">
                <a:solidFill>
                  <a:srgbClr val="202124"/>
                </a:solidFill>
                <a:effectLst/>
                <a:latin typeface="Google Sans"/>
              </a:rPr>
              <a:t>, 2019  (lk 24)</a:t>
            </a:r>
            <a:r>
              <a:rPr lang="en-US" sz="800" b="0" i="0">
                <a:solidFill>
                  <a:srgbClr val="202124"/>
                </a:solidFill>
                <a:effectLst/>
                <a:latin typeface="Google Sans"/>
              </a:rPr>
              <a:t>,</a:t>
            </a:r>
            <a:r>
              <a:rPr lang="et-EE" sz="800" b="0" i="0">
                <a:solidFill>
                  <a:srgbClr val="202124"/>
                </a:solidFill>
                <a:effectLst/>
                <a:latin typeface="Google Sans"/>
              </a:rPr>
              <a:t> HeiVäli analüüs</a:t>
            </a:r>
            <a:endParaRPr lang="en-US" sz="800"/>
          </a:p>
          <a:p>
            <a:pPr marL="0" indent="0">
              <a:buClr>
                <a:srgbClr val="FB821E"/>
              </a:buClr>
              <a:buNone/>
            </a:pPr>
            <a:r>
              <a:rPr lang="en-US" sz="800">
                <a:hlinkClick r:id="rId4"/>
              </a:rPr>
              <a:t>https://jaek.ee/wp-content/uploads/2022/03/Lopparuanne_Civitta.pdf?x17269</a:t>
            </a:r>
            <a:r>
              <a:rPr lang="et-EE" sz="800"/>
              <a:t> </a:t>
            </a:r>
            <a:endParaRPr lang="en-US" sz="800"/>
          </a:p>
        </p:txBody>
      </p:sp>
      <p:sp>
        <p:nvSpPr>
          <p:cNvPr id="17" name="Sisu kohatäide 2">
            <a:extLst>
              <a:ext uri="{FF2B5EF4-FFF2-40B4-BE49-F238E27FC236}">
                <a16:creationId xmlns:a16="http://schemas.microsoft.com/office/drawing/2014/main" id="{533697DB-05CF-D1AF-A341-1CD75FB92BA4}"/>
              </a:ext>
            </a:extLst>
          </p:cNvPr>
          <p:cNvSpPr txBox="1">
            <a:spLocks/>
          </p:cNvSpPr>
          <p:nvPr/>
        </p:nvSpPr>
        <p:spPr>
          <a:xfrm>
            <a:off x="643944" y="1638004"/>
            <a:ext cx="2642244" cy="416799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2022 läbi viidud Jõgeva maakonna majanduse ja ettevõtluskeskkonna arendamise võimaluste uuringust tuli välja, et 2019 aastal oli maakonna põllumajandussektoris 1 167 töökohta. </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30 aastaga on põllumajandusega seonduvas sektoris töökohtade arv  vähenenud ligi 90%. </a:t>
            </a:r>
          </a:p>
          <a:p>
            <a:pPr marL="0" indent="0" algn="just">
              <a:buClr>
                <a:srgbClr val="FB821E"/>
              </a:buClr>
              <a:buNone/>
            </a:pPr>
            <a:endParaRPr lang="et-EE" sz="1400"/>
          </a:p>
          <a:p>
            <a:pPr marL="0" indent="0" algn="just">
              <a:buClr>
                <a:srgbClr val="FB821E"/>
              </a:buClr>
              <a:buNone/>
            </a:pPr>
            <a:r>
              <a:rPr lang="et-EE" sz="1400" i="1"/>
              <a:t>Joonisel on paksus kirjas väljatoodud kogu sektori töökohtade arv.</a:t>
            </a:r>
          </a:p>
        </p:txBody>
      </p:sp>
      <p:sp>
        <p:nvSpPr>
          <p:cNvPr id="3" name="Slaidinumbri kohatäide 3">
            <a:extLst>
              <a:ext uri="{FF2B5EF4-FFF2-40B4-BE49-F238E27FC236}">
                <a16:creationId xmlns:a16="http://schemas.microsoft.com/office/drawing/2014/main" id="{DDBEF6BD-0498-681C-E6F6-8C4B22F4FE7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101</a:t>
            </a:fld>
            <a:endParaRPr lang="et-EE">
              <a:solidFill>
                <a:prstClr val="black"/>
              </a:solidFill>
              <a:latin typeface="Calibri"/>
            </a:endParaRPr>
          </a:p>
        </p:txBody>
      </p:sp>
    </p:spTree>
    <p:extLst>
      <p:ext uri="{BB962C8B-B14F-4D97-AF65-F5344CB8AC3E}">
        <p14:creationId xmlns:p14="http://schemas.microsoft.com/office/powerpoint/2010/main" val="42947427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m 17">
            <a:extLst>
              <a:ext uri="{FF2B5EF4-FFF2-40B4-BE49-F238E27FC236}">
                <a16:creationId xmlns:a16="http://schemas.microsoft.com/office/drawing/2014/main" id="{3D17AB80-317A-D18B-572B-C86AE11E7730}"/>
              </a:ext>
            </a:extLst>
          </p:cNvPr>
          <p:cNvGraphicFramePr>
            <a:graphicFrameLocks/>
          </p:cNvGraphicFramePr>
          <p:nvPr>
            <p:extLst>
              <p:ext uri="{D42A27DB-BD31-4B8C-83A1-F6EECF244321}">
                <p14:modId xmlns:p14="http://schemas.microsoft.com/office/powerpoint/2010/main" val="1306897136"/>
              </p:ext>
            </p:extLst>
          </p:nvPr>
        </p:nvGraphicFramePr>
        <p:xfrm>
          <a:off x="3662901" y="2147532"/>
          <a:ext cx="7956683" cy="4295554"/>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irgkonnektor 19">
            <a:extLst>
              <a:ext uri="{FF2B5EF4-FFF2-40B4-BE49-F238E27FC236}">
                <a16:creationId xmlns:a16="http://schemas.microsoft.com/office/drawing/2014/main" id="{744A8EB0-D4BA-EFD0-F61B-4CEA0A0EEE67}"/>
              </a:ext>
            </a:extLst>
          </p:cNvPr>
          <p:cNvCxnSpPr>
            <a:cxnSpLocks/>
          </p:cNvCxnSpPr>
          <p:nvPr/>
        </p:nvCxnSpPr>
        <p:spPr>
          <a:xfrm>
            <a:off x="5505446" y="2724114"/>
            <a:ext cx="945024" cy="0"/>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cxnSp>
        <p:nvCxnSpPr>
          <p:cNvPr id="22" name="Sirgkonnektor 21">
            <a:extLst>
              <a:ext uri="{FF2B5EF4-FFF2-40B4-BE49-F238E27FC236}">
                <a16:creationId xmlns:a16="http://schemas.microsoft.com/office/drawing/2014/main" id="{B1086194-6D7C-901A-1545-411A3BF9DA3E}"/>
              </a:ext>
            </a:extLst>
          </p:cNvPr>
          <p:cNvCxnSpPr>
            <a:cxnSpLocks/>
          </p:cNvCxnSpPr>
          <p:nvPr/>
        </p:nvCxnSpPr>
        <p:spPr>
          <a:xfrm>
            <a:off x="7783077" y="3500036"/>
            <a:ext cx="945024" cy="0"/>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cxnSp>
        <p:nvCxnSpPr>
          <p:cNvPr id="24" name="Sirgkonnektor 23">
            <a:extLst>
              <a:ext uri="{FF2B5EF4-FFF2-40B4-BE49-F238E27FC236}">
                <a16:creationId xmlns:a16="http://schemas.microsoft.com/office/drawing/2014/main" id="{FCBBDD53-3814-0CE9-8B72-8F4B7FAE70BB}"/>
              </a:ext>
            </a:extLst>
          </p:cNvPr>
          <p:cNvCxnSpPr>
            <a:cxnSpLocks/>
          </p:cNvCxnSpPr>
          <p:nvPr/>
        </p:nvCxnSpPr>
        <p:spPr>
          <a:xfrm>
            <a:off x="10082006" y="4735642"/>
            <a:ext cx="945024" cy="0"/>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725383D-0F9B-7466-B57B-A56B4A6064D4}"/>
              </a:ext>
            </a:extLst>
          </p:cNvPr>
          <p:cNvSpPr txBox="1"/>
          <p:nvPr/>
        </p:nvSpPr>
        <p:spPr>
          <a:xfrm>
            <a:off x="6590738" y="2959023"/>
            <a:ext cx="802566" cy="584775"/>
          </a:xfrm>
          <a:prstGeom prst="rect">
            <a:avLst/>
          </a:prstGeom>
          <a:solidFill>
            <a:schemeClr val="bg1"/>
          </a:solidFill>
        </p:spPr>
        <p:txBody>
          <a:bodyPr wrap="square" rtlCol="0">
            <a:spAutoFit/>
          </a:bodyPr>
          <a:lstStyle/>
          <a:p>
            <a:r>
              <a:rPr lang="et-EE" sz="1600"/>
              <a:t>- 1 424</a:t>
            </a:r>
          </a:p>
          <a:p>
            <a:r>
              <a:rPr lang="et-EE" sz="1600"/>
              <a:t>- 36 %</a:t>
            </a:r>
          </a:p>
        </p:txBody>
      </p:sp>
      <p:sp>
        <p:nvSpPr>
          <p:cNvPr id="27" name="TextBox 26">
            <a:extLst>
              <a:ext uri="{FF2B5EF4-FFF2-40B4-BE49-F238E27FC236}">
                <a16:creationId xmlns:a16="http://schemas.microsoft.com/office/drawing/2014/main" id="{AAEEBDA2-A8B9-0126-9FDD-DDFBEB0FF07C}"/>
              </a:ext>
            </a:extLst>
          </p:cNvPr>
          <p:cNvSpPr txBox="1"/>
          <p:nvPr/>
        </p:nvSpPr>
        <p:spPr>
          <a:xfrm>
            <a:off x="8928926" y="3622503"/>
            <a:ext cx="960319" cy="584775"/>
          </a:xfrm>
          <a:prstGeom prst="rect">
            <a:avLst/>
          </a:prstGeom>
          <a:solidFill>
            <a:schemeClr val="bg1"/>
          </a:solidFill>
        </p:spPr>
        <p:txBody>
          <a:bodyPr wrap="square" rtlCol="0">
            <a:spAutoFit/>
          </a:bodyPr>
          <a:lstStyle/>
          <a:p>
            <a:r>
              <a:rPr lang="et-EE" sz="1600"/>
              <a:t>- 1 019</a:t>
            </a:r>
          </a:p>
          <a:p>
            <a:r>
              <a:rPr lang="et-EE" sz="1600"/>
              <a:t>- 35 %</a:t>
            </a:r>
          </a:p>
        </p:txBody>
      </p:sp>
      <p:sp>
        <p:nvSpPr>
          <p:cNvPr id="28" name="TextBox 27">
            <a:extLst>
              <a:ext uri="{FF2B5EF4-FFF2-40B4-BE49-F238E27FC236}">
                <a16:creationId xmlns:a16="http://schemas.microsoft.com/office/drawing/2014/main" id="{C9842074-9ED0-7F43-635A-F7268663D0BA}"/>
              </a:ext>
            </a:extLst>
          </p:cNvPr>
          <p:cNvSpPr txBox="1"/>
          <p:nvPr/>
        </p:nvSpPr>
        <p:spPr>
          <a:xfrm>
            <a:off x="11169052" y="4709067"/>
            <a:ext cx="756216" cy="584775"/>
          </a:xfrm>
          <a:prstGeom prst="rect">
            <a:avLst/>
          </a:prstGeom>
          <a:solidFill>
            <a:schemeClr val="bg1"/>
          </a:solidFill>
        </p:spPr>
        <p:txBody>
          <a:bodyPr wrap="square" rtlCol="0">
            <a:spAutoFit/>
          </a:bodyPr>
          <a:lstStyle/>
          <a:p>
            <a:r>
              <a:rPr lang="et-EE" sz="1600"/>
              <a:t>- 702</a:t>
            </a:r>
          </a:p>
          <a:p>
            <a:r>
              <a:rPr lang="et-EE" sz="1600"/>
              <a:t>- 59 %</a:t>
            </a:r>
          </a:p>
        </p:txBody>
      </p:sp>
      <p:sp>
        <p:nvSpPr>
          <p:cNvPr id="15" name="AutoShape 15">
            <a:extLst>
              <a:ext uri="{FF2B5EF4-FFF2-40B4-BE49-F238E27FC236}">
                <a16:creationId xmlns:a16="http://schemas.microsoft.com/office/drawing/2014/main" id="{CC83C825-1833-1316-94F1-D5C099CB4CAF}"/>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Sisu kohatäide 2">
            <a:extLst>
              <a:ext uri="{FF2B5EF4-FFF2-40B4-BE49-F238E27FC236}">
                <a16:creationId xmlns:a16="http://schemas.microsoft.com/office/drawing/2014/main" id="{D8ED5F70-181B-33D7-9805-B22CDE273FD2}"/>
              </a:ext>
            </a:extLst>
          </p:cNvPr>
          <p:cNvSpPr txBox="1">
            <a:spLocks/>
          </p:cNvSpPr>
          <p:nvPr/>
        </p:nvSpPr>
        <p:spPr>
          <a:xfrm>
            <a:off x="143800" y="6504826"/>
            <a:ext cx="10659291" cy="227009"/>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et-EE" sz="800" b="0" i="0">
                <a:solidFill>
                  <a:srgbClr val="202124"/>
                </a:solidFill>
                <a:effectLst/>
                <a:latin typeface="Google Sans"/>
              </a:rPr>
              <a:t>Eesti entsüklopeedia 2003, lk 170, lk 345</a:t>
            </a:r>
            <a:r>
              <a:rPr lang="en-US" sz="800" b="0" i="0">
                <a:solidFill>
                  <a:srgbClr val="202124"/>
                </a:solidFill>
                <a:effectLst/>
                <a:latin typeface="Google Sans"/>
              </a:rPr>
              <a:t>,</a:t>
            </a:r>
            <a:r>
              <a:rPr lang="et-EE" sz="800" b="0" i="0">
                <a:solidFill>
                  <a:srgbClr val="202124"/>
                </a:solidFill>
                <a:effectLst/>
                <a:latin typeface="Google Sans"/>
              </a:rPr>
              <a:t> HeiVäli analüüs</a:t>
            </a:r>
            <a:endParaRPr lang="en-US" sz="800"/>
          </a:p>
        </p:txBody>
      </p:sp>
      <p:sp>
        <p:nvSpPr>
          <p:cNvPr id="30" name="Pealkiri 1">
            <a:extLst>
              <a:ext uri="{FF2B5EF4-FFF2-40B4-BE49-F238E27FC236}">
                <a16:creationId xmlns:a16="http://schemas.microsoft.com/office/drawing/2014/main" id="{AC99DCED-DE1D-8CF1-E449-B4A63F8E8B44}"/>
              </a:ext>
            </a:extLst>
          </p:cNvPr>
          <p:cNvSpPr txBox="1">
            <a:spLocks/>
          </p:cNvSpPr>
          <p:nvPr/>
        </p:nvSpPr>
        <p:spPr>
          <a:xfrm>
            <a:off x="643943" y="131764"/>
            <a:ext cx="9659006"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Töökohtade arv Jõgeva maakonna linnades vähenes suurel määral perioodil 1989-2000</a:t>
            </a:r>
          </a:p>
        </p:txBody>
      </p:sp>
      <p:sp>
        <p:nvSpPr>
          <p:cNvPr id="31" name="TextBox 30">
            <a:extLst>
              <a:ext uri="{FF2B5EF4-FFF2-40B4-BE49-F238E27FC236}">
                <a16:creationId xmlns:a16="http://schemas.microsoft.com/office/drawing/2014/main" id="{C9625A72-4A60-CBCB-881B-9202A3DACECF}"/>
              </a:ext>
            </a:extLst>
          </p:cNvPr>
          <p:cNvSpPr txBox="1"/>
          <p:nvPr/>
        </p:nvSpPr>
        <p:spPr>
          <a:xfrm>
            <a:off x="4046079" y="1645150"/>
            <a:ext cx="7573505" cy="313932"/>
          </a:xfrm>
          <a:prstGeom prst="rect">
            <a:avLst/>
          </a:prstGeom>
          <a:solidFill>
            <a:schemeClr val="bg1"/>
          </a:solidFill>
        </p:spPr>
        <p:txBody>
          <a:bodyPr wrap="square" rtlCol="0">
            <a:spAutoFit/>
          </a:bodyPr>
          <a:lstStyle/>
          <a:p>
            <a:pPr>
              <a:lnSpc>
                <a:spcPct val="90000"/>
              </a:lnSpc>
            </a:pPr>
            <a:r>
              <a:rPr lang="et-EE" sz="1600" b="1"/>
              <a:t>Töökohtade arv Jõgeva maakonna linnades </a:t>
            </a:r>
            <a:r>
              <a:rPr lang="et-EE" sz="1600" b="0" i="0">
                <a:effectLst/>
              </a:rPr>
              <a:t>|</a:t>
            </a:r>
            <a:r>
              <a:rPr lang="et-EE" sz="1600"/>
              <a:t> 1989 ja 2000</a:t>
            </a:r>
          </a:p>
        </p:txBody>
      </p:sp>
      <p:sp>
        <p:nvSpPr>
          <p:cNvPr id="17" name="Sisu kohatäide 2">
            <a:extLst>
              <a:ext uri="{FF2B5EF4-FFF2-40B4-BE49-F238E27FC236}">
                <a16:creationId xmlns:a16="http://schemas.microsoft.com/office/drawing/2014/main" id="{E330CEE7-DFE0-99CA-2A83-545ABECF4477}"/>
              </a:ext>
            </a:extLst>
          </p:cNvPr>
          <p:cNvSpPr txBox="1">
            <a:spLocks/>
          </p:cNvSpPr>
          <p:nvPr/>
        </p:nvSpPr>
        <p:spPr>
          <a:xfrm>
            <a:off x="609601" y="1645152"/>
            <a:ext cx="2856049" cy="371696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Vaadates maakonna linnasid eraldi, näeme antud perioodil samuti töökohtade arvu suurt vähenemist.</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Kõige suurem töökohtade arvu langus toimus Mustvee linnas, kus kadus 11 aastaga 59% töökohtadest.</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Põltsamaa ja Jõgeva linnades kadus 1989-2000 aastatel vastavalt 35% ja 36% töökohtadest.</a:t>
            </a:r>
          </a:p>
        </p:txBody>
      </p:sp>
      <p:sp>
        <p:nvSpPr>
          <p:cNvPr id="2" name="TextBox 1">
            <a:extLst>
              <a:ext uri="{FF2B5EF4-FFF2-40B4-BE49-F238E27FC236}">
                <a16:creationId xmlns:a16="http://schemas.microsoft.com/office/drawing/2014/main" id="{16767E4D-FFD2-A030-665E-62F2237C8102}"/>
              </a:ext>
            </a:extLst>
          </p:cNvPr>
          <p:cNvSpPr txBox="1"/>
          <p:nvPr/>
        </p:nvSpPr>
        <p:spPr>
          <a:xfrm>
            <a:off x="5363620" y="5603353"/>
            <a:ext cx="622504" cy="338554"/>
          </a:xfrm>
          <a:prstGeom prst="rect">
            <a:avLst/>
          </a:prstGeom>
          <a:noFill/>
        </p:spPr>
        <p:txBody>
          <a:bodyPr wrap="square" rtlCol="0">
            <a:spAutoFit/>
          </a:bodyPr>
          <a:lstStyle/>
          <a:p>
            <a:r>
              <a:rPr lang="et-EE" sz="1600"/>
              <a:t>1989</a:t>
            </a:r>
          </a:p>
        </p:txBody>
      </p:sp>
      <p:sp>
        <p:nvSpPr>
          <p:cNvPr id="19" name="TextBox 18">
            <a:extLst>
              <a:ext uri="{FF2B5EF4-FFF2-40B4-BE49-F238E27FC236}">
                <a16:creationId xmlns:a16="http://schemas.microsoft.com/office/drawing/2014/main" id="{631B919D-28EC-B0BA-B9E8-A50EF50CBD07}"/>
              </a:ext>
            </a:extLst>
          </p:cNvPr>
          <p:cNvSpPr txBox="1"/>
          <p:nvPr/>
        </p:nvSpPr>
        <p:spPr>
          <a:xfrm>
            <a:off x="7641243" y="5603353"/>
            <a:ext cx="622504" cy="338554"/>
          </a:xfrm>
          <a:prstGeom prst="rect">
            <a:avLst/>
          </a:prstGeom>
          <a:noFill/>
        </p:spPr>
        <p:txBody>
          <a:bodyPr wrap="square" rtlCol="0">
            <a:spAutoFit/>
          </a:bodyPr>
          <a:lstStyle/>
          <a:p>
            <a:r>
              <a:rPr lang="et-EE" sz="1600"/>
              <a:t>1989</a:t>
            </a:r>
          </a:p>
        </p:txBody>
      </p:sp>
      <p:sp>
        <p:nvSpPr>
          <p:cNvPr id="32" name="TextBox 31">
            <a:extLst>
              <a:ext uri="{FF2B5EF4-FFF2-40B4-BE49-F238E27FC236}">
                <a16:creationId xmlns:a16="http://schemas.microsoft.com/office/drawing/2014/main" id="{ACEDA372-7B19-1B93-809B-0ED20EFA24BD}"/>
              </a:ext>
            </a:extLst>
          </p:cNvPr>
          <p:cNvSpPr txBox="1"/>
          <p:nvPr/>
        </p:nvSpPr>
        <p:spPr>
          <a:xfrm>
            <a:off x="9969666" y="5568102"/>
            <a:ext cx="622504" cy="338554"/>
          </a:xfrm>
          <a:prstGeom prst="rect">
            <a:avLst/>
          </a:prstGeom>
          <a:noFill/>
        </p:spPr>
        <p:txBody>
          <a:bodyPr wrap="square" rtlCol="0">
            <a:spAutoFit/>
          </a:bodyPr>
          <a:lstStyle/>
          <a:p>
            <a:r>
              <a:rPr lang="et-EE" sz="1600"/>
              <a:t>1989</a:t>
            </a:r>
          </a:p>
        </p:txBody>
      </p:sp>
      <p:sp>
        <p:nvSpPr>
          <p:cNvPr id="33" name="TextBox 32">
            <a:extLst>
              <a:ext uri="{FF2B5EF4-FFF2-40B4-BE49-F238E27FC236}">
                <a16:creationId xmlns:a16="http://schemas.microsoft.com/office/drawing/2014/main" id="{762DDF03-073D-0D9C-35D3-A03502FD2968}"/>
              </a:ext>
            </a:extLst>
          </p:cNvPr>
          <p:cNvSpPr txBox="1"/>
          <p:nvPr/>
        </p:nvSpPr>
        <p:spPr>
          <a:xfrm>
            <a:off x="5986124" y="5603353"/>
            <a:ext cx="622504" cy="338554"/>
          </a:xfrm>
          <a:prstGeom prst="rect">
            <a:avLst/>
          </a:prstGeom>
          <a:noFill/>
        </p:spPr>
        <p:txBody>
          <a:bodyPr wrap="square" rtlCol="0">
            <a:spAutoFit/>
          </a:bodyPr>
          <a:lstStyle/>
          <a:p>
            <a:r>
              <a:rPr lang="et-EE" sz="1600"/>
              <a:t>2000</a:t>
            </a:r>
          </a:p>
        </p:txBody>
      </p:sp>
      <p:sp>
        <p:nvSpPr>
          <p:cNvPr id="34" name="TextBox 33">
            <a:extLst>
              <a:ext uri="{FF2B5EF4-FFF2-40B4-BE49-F238E27FC236}">
                <a16:creationId xmlns:a16="http://schemas.microsoft.com/office/drawing/2014/main" id="{A834992B-915D-8424-65C1-4CD746E27A9E}"/>
              </a:ext>
            </a:extLst>
          </p:cNvPr>
          <p:cNvSpPr txBox="1"/>
          <p:nvPr/>
        </p:nvSpPr>
        <p:spPr>
          <a:xfrm>
            <a:off x="8330995" y="5603353"/>
            <a:ext cx="622504" cy="338554"/>
          </a:xfrm>
          <a:prstGeom prst="rect">
            <a:avLst/>
          </a:prstGeom>
          <a:noFill/>
        </p:spPr>
        <p:txBody>
          <a:bodyPr wrap="square" rtlCol="0">
            <a:spAutoFit/>
          </a:bodyPr>
          <a:lstStyle/>
          <a:p>
            <a:r>
              <a:rPr lang="et-EE" sz="1600"/>
              <a:t>2000</a:t>
            </a:r>
          </a:p>
        </p:txBody>
      </p:sp>
      <p:sp>
        <p:nvSpPr>
          <p:cNvPr id="35" name="TextBox 34">
            <a:extLst>
              <a:ext uri="{FF2B5EF4-FFF2-40B4-BE49-F238E27FC236}">
                <a16:creationId xmlns:a16="http://schemas.microsoft.com/office/drawing/2014/main" id="{0D5E8A33-B363-B69D-5802-36D1DB6ADFB4}"/>
              </a:ext>
            </a:extLst>
          </p:cNvPr>
          <p:cNvSpPr txBox="1"/>
          <p:nvPr/>
        </p:nvSpPr>
        <p:spPr>
          <a:xfrm>
            <a:off x="10592745" y="5568102"/>
            <a:ext cx="622504" cy="338554"/>
          </a:xfrm>
          <a:prstGeom prst="rect">
            <a:avLst/>
          </a:prstGeom>
          <a:noFill/>
        </p:spPr>
        <p:txBody>
          <a:bodyPr wrap="square" rtlCol="0">
            <a:spAutoFit/>
          </a:bodyPr>
          <a:lstStyle/>
          <a:p>
            <a:r>
              <a:rPr lang="et-EE" sz="1600"/>
              <a:t>2000</a:t>
            </a:r>
          </a:p>
        </p:txBody>
      </p:sp>
      <p:sp>
        <p:nvSpPr>
          <p:cNvPr id="3" name="Paremlooksulg 2">
            <a:extLst>
              <a:ext uri="{FF2B5EF4-FFF2-40B4-BE49-F238E27FC236}">
                <a16:creationId xmlns:a16="http://schemas.microsoft.com/office/drawing/2014/main" id="{0B0E1D22-E2D5-8EFD-74F2-D269AEE55B92}"/>
              </a:ext>
            </a:extLst>
          </p:cNvPr>
          <p:cNvSpPr/>
          <p:nvPr/>
        </p:nvSpPr>
        <p:spPr>
          <a:xfrm>
            <a:off x="6460999" y="2724114"/>
            <a:ext cx="259478" cy="1014979"/>
          </a:xfrm>
          <a:prstGeom prst="rightBrace">
            <a:avLst>
              <a:gd name="adj1" fmla="val 37017"/>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4" name="Paremlooksulg 3">
            <a:extLst>
              <a:ext uri="{FF2B5EF4-FFF2-40B4-BE49-F238E27FC236}">
                <a16:creationId xmlns:a16="http://schemas.microsoft.com/office/drawing/2014/main" id="{511C0D7B-EE98-430D-8C88-A42BC7951E6A}"/>
              </a:ext>
            </a:extLst>
          </p:cNvPr>
          <p:cNvSpPr/>
          <p:nvPr/>
        </p:nvSpPr>
        <p:spPr>
          <a:xfrm>
            <a:off x="11054997" y="4735642"/>
            <a:ext cx="259478" cy="505271"/>
          </a:xfrm>
          <a:prstGeom prst="rightBrace">
            <a:avLst>
              <a:gd name="adj1" fmla="val 37017"/>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5" name="Paremlooksulg 4">
            <a:extLst>
              <a:ext uri="{FF2B5EF4-FFF2-40B4-BE49-F238E27FC236}">
                <a16:creationId xmlns:a16="http://schemas.microsoft.com/office/drawing/2014/main" id="{72327245-8E8E-0D3A-ED36-BC2814080EFD}"/>
              </a:ext>
            </a:extLst>
          </p:cNvPr>
          <p:cNvSpPr/>
          <p:nvPr/>
        </p:nvSpPr>
        <p:spPr>
          <a:xfrm>
            <a:off x="8760273" y="3500036"/>
            <a:ext cx="259478" cy="743386"/>
          </a:xfrm>
          <a:prstGeom prst="rightBrace">
            <a:avLst>
              <a:gd name="adj1" fmla="val 37017"/>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7" name="Slaidinumbri kohatäide 3">
            <a:extLst>
              <a:ext uri="{FF2B5EF4-FFF2-40B4-BE49-F238E27FC236}">
                <a16:creationId xmlns:a16="http://schemas.microsoft.com/office/drawing/2014/main" id="{42D5C37E-F639-9656-00CD-52C9C36D507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102</a:t>
            </a:fld>
            <a:endParaRPr lang="et-EE">
              <a:solidFill>
                <a:prstClr val="black"/>
              </a:solidFill>
              <a:latin typeface="Calibri"/>
            </a:endParaRPr>
          </a:p>
        </p:txBody>
      </p:sp>
    </p:spTree>
    <p:extLst>
      <p:ext uri="{BB962C8B-B14F-4D97-AF65-F5344CB8AC3E}">
        <p14:creationId xmlns:p14="http://schemas.microsoft.com/office/powerpoint/2010/main" val="41822402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lt 19">
            <a:extLst>
              <a:ext uri="{FF2B5EF4-FFF2-40B4-BE49-F238E27FC236}">
                <a16:creationId xmlns:a16="http://schemas.microsoft.com/office/drawing/2014/main" id="{AE170E60-4D9B-7970-3544-F8FE77AB9DB6}"/>
              </a:ext>
            </a:extLst>
          </p:cNvPr>
          <p:cNvPicPr>
            <a:picLocks noChangeAspect="1"/>
          </p:cNvPicPr>
          <p:nvPr/>
        </p:nvPicPr>
        <p:blipFill>
          <a:blip r:embed="rId3"/>
          <a:stretch>
            <a:fillRect/>
          </a:stretch>
        </p:blipFill>
        <p:spPr>
          <a:xfrm>
            <a:off x="3909382" y="2427626"/>
            <a:ext cx="7382905" cy="4115374"/>
          </a:xfrm>
          <a:prstGeom prst="rect">
            <a:avLst/>
          </a:prstGeom>
        </p:spPr>
      </p:pic>
      <p:sp>
        <p:nvSpPr>
          <p:cNvPr id="5" name="Pealkiri 1">
            <a:extLst>
              <a:ext uri="{FF2B5EF4-FFF2-40B4-BE49-F238E27FC236}">
                <a16:creationId xmlns:a16="http://schemas.microsoft.com/office/drawing/2014/main" id="{68C56F71-7002-3C3C-3D62-940AB94F4BB1}"/>
              </a:ext>
            </a:extLst>
          </p:cNvPr>
          <p:cNvSpPr txBox="1">
            <a:spLocks/>
          </p:cNvSpPr>
          <p:nvPr/>
        </p:nvSpPr>
        <p:spPr>
          <a:xfrm>
            <a:off x="338328" y="131764"/>
            <a:ext cx="11853672"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rgbClr val="010163"/>
                </a:solidFill>
                <a:latin typeface="+mj-lt"/>
                <a:ea typeface="+mj-ea"/>
                <a:cs typeface="+mj-cs"/>
              </a:defRPr>
            </a:lvl1pPr>
          </a:lstStyle>
          <a:p>
            <a:endParaRPr lang="et-EE" sz="3800">
              <a:solidFill>
                <a:schemeClr val="tx1"/>
              </a:solidFill>
            </a:endParaRPr>
          </a:p>
        </p:txBody>
      </p:sp>
      <p:sp>
        <p:nvSpPr>
          <p:cNvPr id="8" name="Pealkiri 1">
            <a:extLst>
              <a:ext uri="{FF2B5EF4-FFF2-40B4-BE49-F238E27FC236}">
                <a16:creationId xmlns:a16="http://schemas.microsoft.com/office/drawing/2014/main" id="{67EB0261-B42D-70B3-AD51-301471FB5219}"/>
              </a:ext>
            </a:extLst>
          </p:cNvPr>
          <p:cNvSpPr>
            <a:spLocks noGrp="1"/>
          </p:cNvSpPr>
          <p:nvPr>
            <p:ph type="title"/>
          </p:nvPr>
        </p:nvSpPr>
        <p:spPr>
          <a:xfrm>
            <a:off x="643944" y="131764"/>
            <a:ext cx="10062718" cy="1143000"/>
          </a:xfrm>
        </p:spPr>
        <p:txBody>
          <a:bodyPr>
            <a:noAutofit/>
          </a:bodyPr>
          <a:lstStyle/>
          <a:p>
            <a:r>
              <a:rPr lang="et-EE" sz="3600"/>
              <a:t>Tööjõu ja tööga hõivatute hulk Jõgeva maakonnas kahaneb</a:t>
            </a:r>
          </a:p>
        </p:txBody>
      </p:sp>
      <p:sp>
        <p:nvSpPr>
          <p:cNvPr id="15" name="AutoShape 15">
            <a:extLst>
              <a:ext uri="{FF2B5EF4-FFF2-40B4-BE49-F238E27FC236}">
                <a16:creationId xmlns:a16="http://schemas.microsoft.com/office/drawing/2014/main" id="{17535CFE-ADEE-422C-2E5E-5D8666AB509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Sisu kohatäide 2">
            <a:extLst>
              <a:ext uri="{FF2B5EF4-FFF2-40B4-BE49-F238E27FC236}">
                <a16:creationId xmlns:a16="http://schemas.microsoft.com/office/drawing/2014/main" id="{5B170162-0C15-E0B3-5EAB-E94507D57235}"/>
              </a:ext>
            </a:extLst>
          </p:cNvPr>
          <p:cNvSpPr txBox="1">
            <a:spLocks/>
          </p:cNvSpPr>
          <p:nvPr/>
        </p:nvSpPr>
        <p:spPr>
          <a:xfrm>
            <a:off x="4091172" y="5019349"/>
            <a:ext cx="2561265" cy="1564012"/>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9705" indent="-456565">
              <a:buClr>
                <a:srgbClr val="FB821E"/>
              </a:buClr>
              <a:buFont typeface="Wingdings" panose="05000000000000000000" pitchFamily="2" charset="2"/>
              <a:buChar char="ü"/>
            </a:pPr>
            <a:endParaRPr lang="et-EE" sz="1400" i="1">
              <a:cs typeface="Calibri"/>
            </a:endParaRPr>
          </a:p>
        </p:txBody>
      </p:sp>
      <p:sp>
        <p:nvSpPr>
          <p:cNvPr id="16" name="Sisu kohatäide 2">
            <a:extLst>
              <a:ext uri="{FF2B5EF4-FFF2-40B4-BE49-F238E27FC236}">
                <a16:creationId xmlns:a16="http://schemas.microsoft.com/office/drawing/2014/main" id="{F1B6C382-7A16-EEE9-9EBC-7F0E7E46D13D}"/>
              </a:ext>
            </a:extLst>
          </p:cNvPr>
          <p:cNvSpPr txBox="1">
            <a:spLocks/>
          </p:cNvSpPr>
          <p:nvPr/>
        </p:nvSpPr>
        <p:spPr>
          <a:xfrm>
            <a:off x="72327" y="6422694"/>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t-EE" sz="800"/>
              <a:t>Statistikaamet</a:t>
            </a:r>
            <a:r>
              <a:rPr lang="en-US" sz="800"/>
              <a:t>,</a:t>
            </a:r>
            <a:r>
              <a:rPr lang="et-EE" sz="800"/>
              <a:t> HeiVäli analüüs</a:t>
            </a:r>
            <a:endParaRPr lang="en-US" sz="800"/>
          </a:p>
          <a:p>
            <a:pPr marL="0" indent="0">
              <a:buClr>
                <a:srgbClr val="FB821E"/>
              </a:buClr>
              <a:buNone/>
            </a:pPr>
            <a:r>
              <a:rPr lang="et-EE" sz="800"/>
              <a:t>Viide algandmetele: </a:t>
            </a:r>
            <a:r>
              <a:rPr lang="en-US" sz="800">
                <a:hlinkClick r:id="rId4"/>
              </a:rPr>
              <a:t>https://andmed.stat.ee/et/stat/sotsiaalelu__tooturg__tooturu-uldandmed__aastastatistika/TT4645</a:t>
            </a:r>
            <a:r>
              <a:rPr lang="et-EE" sz="800"/>
              <a:t> </a:t>
            </a:r>
            <a:endParaRPr lang="en-US" sz="800"/>
          </a:p>
        </p:txBody>
      </p:sp>
      <p:sp>
        <p:nvSpPr>
          <p:cNvPr id="17" name="Sisu kohatäide 2">
            <a:extLst>
              <a:ext uri="{FF2B5EF4-FFF2-40B4-BE49-F238E27FC236}">
                <a16:creationId xmlns:a16="http://schemas.microsoft.com/office/drawing/2014/main" id="{CEE4B18D-FAA8-73DD-E90A-29ADA1DFF6F7}"/>
              </a:ext>
            </a:extLst>
          </p:cNvPr>
          <p:cNvSpPr txBox="1">
            <a:spLocks/>
          </p:cNvSpPr>
          <p:nvPr/>
        </p:nvSpPr>
        <p:spPr>
          <a:xfrm>
            <a:off x="643944" y="1588237"/>
            <a:ext cx="2969268" cy="414390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T</a:t>
            </a:r>
            <a:r>
              <a:rPr lang="en-US" sz="1400" err="1"/>
              <a:t>ööjõu</a:t>
            </a:r>
            <a:r>
              <a:rPr lang="en-US" sz="1400"/>
              <a:t> hulk </a:t>
            </a:r>
            <a:r>
              <a:rPr lang="en-US" sz="1400" err="1"/>
              <a:t>kahaneb</a:t>
            </a:r>
            <a:r>
              <a:rPr lang="en-US" sz="1400"/>
              <a:t> </a:t>
            </a:r>
            <a:r>
              <a:rPr lang="en-US" sz="1400" err="1"/>
              <a:t>kiiremini</a:t>
            </a:r>
            <a:r>
              <a:rPr lang="en-US" sz="1400"/>
              <a:t> </a:t>
            </a:r>
            <a:r>
              <a:rPr lang="en-US" sz="1400" err="1"/>
              <a:t>kui</a:t>
            </a:r>
            <a:r>
              <a:rPr lang="en-US" sz="1400"/>
              <a:t> </a:t>
            </a:r>
            <a:r>
              <a:rPr lang="en-US" sz="1400" err="1"/>
              <a:t>hõivatute</a:t>
            </a:r>
            <a:r>
              <a:rPr lang="en-US" sz="1400"/>
              <a:t> hulk</a:t>
            </a:r>
            <a:r>
              <a:rPr lang="et-EE" sz="1400"/>
              <a:t>.</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t-EE" sz="1400"/>
              <a:t>H</a:t>
            </a:r>
            <a:r>
              <a:rPr lang="en-US" sz="1400" err="1"/>
              <a:t>õivatute</a:t>
            </a:r>
            <a:r>
              <a:rPr lang="en-US" sz="1400"/>
              <a:t> </a:t>
            </a:r>
            <a:r>
              <a:rPr lang="en-US" sz="1400" err="1"/>
              <a:t>ehk</a:t>
            </a:r>
            <a:r>
              <a:rPr lang="en-US" sz="1400"/>
              <a:t> </a:t>
            </a:r>
            <a:r>
              <a:rPr lang="en-US" sz="1400" err="1"/>
              <a:t>töökohtade</a:t>
            </a:r>
            <a:r>
              <a:rPr lang="en-US" sz="1400"/>
              <a:t> </a:t>
            </a:r>
            <a:r>
              <a:rPr lang="en-US" sz="1400" err="1"/>
              <a:t>arv</a:t>
            </a:r>
            <a:r>
              <a:rPr lang="en-US" sz="1400"/>
              <a:t> on </a:t>
            </a:r>
            <a:r>
              <a:rPr lang="en-US" sz="1400" err="1"/>
              <a:t>samuti</a:t>
            </a:r>
            <a:r>
              <a:rPr lang="en-US" sz="1400"/>
              <a:t> </a:t>
            </a:r>
            <a:r>
              <a:rPr lang="en-US" sz="1400" err="1"/>
              <a:t>langustrendis</a:t>
            </a:r>
            <a:r>
              <a:rPr lang="et-EE" sz="1400"/>
              <a:t>.</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Täna</a:t>
            </a:r>
            <a:r>
              <a:rPr lang="en-US" sz="1400"/>
              <a:t> pole </a:t>
            </a:r>
            <a:r>
              <a:rPr lang="en-US" sz="1400" err="1"/>
              <a:t>töötajaid</a:t>
            </a:r>
            <a:r>
              <a:rPr lang="en-US" sz="1400"/>
              <a:t> </a:t>
            </a:r>
            <a:r>
              <a:rPr lang="en-US" sz="1400" err="1"/>
              <a:t>leida</a:t>
            </a:r>
            <a:r>
              <a:rPr lang="en-US" sz="1400"/>
              <a:t>, </a:t>
            </a:r>
            <a:r>
              <a:rPr lang="en-US" sz="1400" err="1"/>
              <a:t>kuid</a:t>
            </a:r>
            <a:r>
              <a:rPr lang="en-US" sz="1400"/>
              <a:t> 2000ndate </a:t>
            </a:r>
            <a:r>
              <a:rPr lang="en-US" sz="1400" err="1"/>
              <a:t>alguses</a:t>
            </a:r>
            <a:r>
              <a:rPr lang="en-US" sz="1400"/>
              <a:t> </a:t>
            </a:r>
            <a:r>
              <a:rPr lang="en-US" sz="1400" err="1"/>
              <a:t>oli</a:t>
            </a:r>
            <a:r>
              <a:rPr lang="en-US" sz="1400"/>
              <a:t> </a:t>
            </a:r>
            <a:r>
              <a:rPr lang="en-US" sz="1400" err="1"/>
              <a:t>tööjõudu</a:t>
            </a:r>
            <a:r>
              <a:rPr lang="en-US" sz="1400"/>
              <a:t> </a:t>
            </a:r>
            <a:r>
              <a:rPr lang="en-US" sz="1400" err="1"/>
              <a:t>hõivatutega</a:t>
            </a:r>
            <a:r>
              <a:rPr lang="en-US" sz="1400"/>
              <a:t> </a:t>
            </a:r>
            <a:r>
              <a:rPr lang="en-US" sz="1400" err="1"/>
              <a:t>võrreldes</a:t>
            </a:r>
            <a:r>
              <a:rPr lang="en-US" sz="1400"/>
              <a:t> ca 2000 </a:t>
            </a:r>
            <a:r>
              <a:rPr lang="en-US" sz="1400" err="1"/>
              <a:t>inimese</a:t>
            </a:r>
            <a:r>
              <a:rPr lang="en-US" sz="1400"/>
              <a:t> </a:t>
            </a:r>
            <a:r>
              <a:rPr lang="en-US" sz="1400" err="1"/>
              <a:t>võrra</a:t>
            </a:r>
            <a:r>
              <a:rPr lang="en-US" sz="1400"/>
              <a:t> </a:t>
            </a:r>
            <a:r>
              <a:rPr lang="en-US" sz="1400" err="1"/>
              <a:t>rohkem</a:t>
            </a:r>
            <a:r>
              <a:rPr lang="en-US" sz="1400"/>
              <a:t>. </a:t>
            </a:r>
            <a:r>
              <a:rPr lang="en-US" sz="1400" err="1"/>
              <a:t>Lähiperioodil</a:t>
            </a:r>
            <a:r>
              <a:rPr lang="en-US" sz="1400"/>
              <a:t> </a:t>
            </a:r>
            <a:r>
              <a:rPr lang="en-US" sz="1400" err="1"/>
              <a:t>kitsaskoht</a:t>
            </a:r>
            <a:r>
              <a:rPr lang="en-US" sz="1400"/>
              <a:t> </a:t>
            </a:r>
            <a:r>
              <a:rPr lang="en-US" sz="1400" err="1"/>
              <a:t>süveneb</a:t>
            </a:r>
            <a:r>
              <a:rPr lang="en-US" sz="1400"/>
              <a:t>.</a:t>
            </a:r>
            <a:endParaRPr lang="et-EE" sz="1400"/>
          </a:p>
          <a:p>
            <a:pPr marL="274320" indent="-274320" algn="just">
              <a:buClr>
                <a:srgbClr val="FB821E"/>
              </a:buClr>
              <a:buFont typeface="Wingdings" panose="05000000000000000000" pitchFamily="2" charset="2"/>
              <a:buChar char="ü"/>
            </a:pPr>
            <a:endParaRPr lang="et-EE" sz="1400"/>
          </a:p>
          <a:p>
            <a:pPr marL="0" indent="0" algn="just">
              <a:buClr>
                <a:srgbClr val="FB821E"/>
              </a:buClr>
              <a:buNone/>
            </a:pPr>
            <a:r>
              <a:rPr lang="et-EE" sz="1400" b="1" i="1">
                <a:ea typeface="ＭＳ Ｐゴシック" pitchFamily="34" charset="-128"/>
                <a:cs typeface="Calibri"/>
              </a:rPr>
              <a:t>Hõivatud</a:t>
            </a:r>
            <a:r>
              <a:rPr lang="et-EE" sz="1400" i="1">
                <a:ea typeface="ＭＳ Ｐゴシック" pitchFamily="34" charset="-128"/>
                <a:cs typeface="Calibri"/>
              </a:rPr>
              <a:t> – töötajad/ tööga hõivatud inimesed</a:t>
            </a:r>
            <a:r>
              <a:rPr lang="en-US" sz="1400" i="1">
                <a:ea typeface="ＭＳ Ｐゴシック" pitchFamily="34" charset="-128"/>
                <a:cs typeface="Calibri"/>
              </a:rPr>
              <a:t> </a:t>
            </a:r>
            <a:r>
              <a:rPr lang="en-US" sz="1400" i="1" err="1">
                <a:ea typeface="ＭＳ Ｐゴシック" pitchFamily="34" charset="-128"/>
                <a:cs typeface="Calibri"/>
              </a:rPr>
              <a:t>ehk</a:t>
            </a:r>
            <a:r>
              <a:rPr lang="en-US" sz="1400" i="1">
                <a:ea typeface="ＭＳ Ｐゴシック" pitchFamily="34" charset="-128"/>
                <a:cs typeface="Calibri"/>
              </a:rPr>
              <a:t> </a:t>
            </a:r>
            <a:r>
              <a:rPr lang="en-US" sz="1400" i="1" err="1">
                <a:ea typeface="ＭＳ Ｐゴシック" pitchFamily="34" charset="-128"/>
                <a:cs typeface="Calibri"/>
              </a:rPr>
              <a:t>töökohtade</a:t>
            </a:r>
            <a:r>
              <a:rPr lang="en-US" sz="1400" i="1">
                <a:ea typeface="ＭＳ Ｐゴシック" pitchFamily="34" charset="-128"/>
                <a:cs typeface="Calibri"/>
              </a:rPr>
              <a:t> </a:t>
            </a:r>
            <a:r>
              <a:rPr lang="en-US" sz="1400" i="1" err="1">
                <a:ea typeface="ＭＳ Ｐゴシック" pitchFamily="34" charset="-128"/>
                <a:cs typeface="Calibri"/>
              </a:rPr>
              <a:t>ligikaudne</a:t>
            </a:r>
            <a:r>
              <a:rPr lang="en-US" sz="1400" i="1">
                <a:ea typeface="ＭＳ Ｐゴシック" pitchFamily="34" charset="-128"/>
                <a:cs typeface="Calibri"/>
              </a:rPr>
              <a:t> </a:t>
            </a:r>
            <a:r>
              <a:rPr lang="en-US" sz="1400" i="1" err="1">
                <a:ea typeface="ＭＳ Ｐゴシック" pitchFamily="34" charset="-128"/>
                <a:cs typeface="Calibri"/>
              </a:rPr>
              <a:t>arv</a:t>
            </a:r>
            <a:endParaRPr lang="et-EE" sz="1400" i="1">
              <a:ea typeface="ＭＳ Ｐゴシック" pitchFamily="34" charset="-128"/>
              <a:cs typeface="Calibri"/>
            </a:endParaRPr>
          </a:p>
          <a:p>
            <a:pPr marL="0" indent="0" algn="just">
              <a:buClr>
                <a:srgbClr val="FB821E"/>
              </a:buClr>
              <a:buNone/>
            </a:pPr>
            <a:r>
              <a:rPr lang="et-EE" sz="1400" b="1" i="1">
                <a:ea typeface="ＭＳ Ｐゴシック" pitchFamily="34" charset="-128"/>
                <a:cs typeface="Calibri"/>
              </a:rPr>
              <a:t>Tööjõud</a:t>
            </a:r>
            <a:r>
              <a:rPr lang="et-EE" sz="1400" i="1">
                <a:ea typeface="ＭＳ Ｐゴシック" pitchFamily="34" charset="-128"/>
                <a:cs typeface="Calibri"/>
              </a:rPr>
              <a:t> – majanduslikult aktiivne rahvastik ehk töötajad ja töötud kokku</a:t>
            </a:r>
            <a:endParaRPr lang="et-EE" sz="1400" i="1">
              <a:cs typeface="Calibri"/>
            </a:endParaRPr>
          </a:p>
          <a:p>
            <a:pPr marL="0" indent="0">
              <a:buClr>
                <a:srgbClr val="FB821E"/>
              </a:buClr>
              <a:buNone/>
            </a:pPr>
            <a:endParaRPr lang="en-US" sz="1400"/>
          </a:p>
        </p:txBody>
      </p:sp>
      <p:sp>
        <p:nvSpPr>
          <p:cNvPr id="12" name="AutoShape 12">
            <a:extLst>
              <a:ext uri="{FF2B5EF4-FFF2-40B4-BE49-F238E27FC236}">
                <a16:creationId xmlns:a16="http://schemas.microsoft.com/office/drawing/2014/main" id="{CF95A50A-83D2-B980-2E7B-02EBC2BC12AA}"/>
              </a:ext>
            </a:extLst>
          </p:cNvPr>
          <p:cNvSpPr>
            <a:spLocks noChangeArrowheads="1"/>
          </p:cNvSpPr>
          <p:nvPr/>
        </p:nvSpPr>
        <p:spPr bwMode="auto">
          <a:xfrm>
            <a:off x="7857811" y="1092861"/>
            <a:ext cx="4110469" cy="824435"/>
          </a:xfrm>
          <a:prstGeom prst="wedgeRoundRectCallout">
            <a:avLst>
              <a:gd name="adj1" fmla="val 29179"/>
              <a:gd name="adj2" fmla="val 213150"/>
              <a:gd name="adj3" fmla="val 16667"/>
            </a:avLst>
          </a:prstGeom>
          <a:solidFill>
            <a:schemeClr val="bg1"/>
          </a:solidFill>
          <a:ln w="25400">
            <a:solidFill>
              <a:schemeClr val="tx1"/>
            </a:solidFill>
            <a:miter lim="800000"/>
            <a:headEnd/>
            <a:tailEnd/>
          </a:ln>
        </p:spPr>
        <p:txBody>
          <a:bodyPr anchor="ctr"/>
          <a:lstStyle/>
          <a:p>
            <a:pPr defTabSz="1219170">
              <a:lnSpc>
                <a:spcPct val="80000"/>
              </a:lnSpc>
              <a:defRPr/>
            </a:pPr>
            <a:r>
              <a:rPr lang="en-US" kern="1300">
                <a:solidFill>
                  <a:prstClr val="black"/>
                </a:solidFill>
                <a:latin typeface="Calibri"/>
              </a:rPr>
              <a:t>Ca 6000+ </a:t>
            </a:r>
            <a:r>
              <a:rPr lang="en-US" kern="1300" err="1">
                <a:solidFill>
                  <a:prstClr val="black"/>
                </a:solidFill>
                <a:latin typeface="Calibri"/>
              </a:rPr>
              <a:t>töötavad</a:t>
            </a:r>
            <a:r>
              <a:rPr lang="en-US" kern="1300">
                <a:solidFill>
                  <a:prstClr val="black"/>
                </a:solidFill>
                <a:latin typeface="Calibri"/>
              </a:rPr>
              <a:t> </a:t>
            </a:r>
            <a:r>
              <a:rPr lang="en-US" kern="1300" err="1">
                <a:solidFill>
                  <a:prstClr val="black"/>
                </a:solidFill>
                <a:latin typeface="Calibri"/>
              </a:rPr>
              <a:t>erasektoris</a:t>
            </a:r>
            <a:endParaRPr lang="en-US" kern="1300">
              <a:solidFill>
                <a:prstClr val="black"/>
              </a:solidFill>
              <a:latin typeface="Calibri"/>
            </a:endParaRPr>
          </a:p>
          <a:p>
            <a:pPr defTabSz="1219170">
              <a:lnSpc>
                <a:spcPct val="80000"/>
              </a:lnSpc>
              <a:defRPr/>
            </a:pPr>
            <a:r>
              <a:rPr lang="en-US" kern="1300">
                <a:solidFill>
                  <a:prstClr val="black"/>
                </a:solidFill>
                <a:latin typeface="Calibri"/>
              </a:rPr>
              <a:t>Ca 3000+ </a:t>
            </a:r>
            <a:r>
              <a:rPr lang="en-US" kern="1300" err="1">
                <a:solidFill>
                  <a:prstClr val="black"/>
                </a:solidFill>
                <a:latin typeface="Calibri"/>
              </a:rPr>
              <a:t>töötavad</a:t>
            </a:r>
            <a:r>
              <a:rPr lang="en-US" kern="1300">
                <a:solidFill>
                  <a:prstClr val="black"/>
                </a:solidFill>
                <a:latin typeface="Calibri"/>
              </a:rPr>
              <a:t> </a:t>
            </a:r>
            <a:r>
              <a:rPr lang="en-US" kern="1300" err="1">
                <a:solidFill>
                  <a:prstClr val="black"/>
                </a:solidFill>
                <a:latin typeface="Calibri"/>
              </a:rPr>
              <a:t>avalikus</a:t>
            </a:r>
            <a:r>
              <a:rPr lang="en-US" kern="1300">
                <a:solidFill>
                  <a:prstClr val="black"/>
                </a:solidFill>
                <a:latin typeface="Calibri"/>
              </a:rPr>
              <a:t> </a:t>
            </a:r>
            <a:r>
              <a:rPr lang="en-US" kern="1300" err="1">
                <a:solidFill>
                  <a:prstClr val="black"/>
                </a:solidFill>
                <a:latin typeface="Calibri"/>
              </a:rPr>
              <a:t>sektoris</a:t>
            </a:r>
            <a:endParaRPr lang="en-US" kern="1300">
              <a:solidFill>
                <a:prstClr val="black"/>
              </a:solidFill>
              <a:latin typeface="Calibri"/>
            </a:endParaRPr>
          </a:p>
          <a:p>
            <a:pPr defTabSz="1219170">
              <a:lnSpc>
                <a:spcPct val="80000"/>
              </a:lnSpc>
              <a:defRPr/>
            </a:pPr>
            <a:r>
              <a:rPr lang="en-US" kern="1300">
                <a:solidFill>
                  <a:prstClr val="black"/>
                </a:solidFill>
                <a:latin typeface="Calibri"/>
              </a:rPr>
              <a:t>Ca 3000+ </a:t>
            </a:r>
            <a:r>
              <a:rPr lang="en-US" kern="1300" err="1">
                <a:solidFill>
                  <a:prstClr val="black"/>
                </a:solidFill>
                <a:latin typeface="Calibri"/>
              </a:rPr>
              <a:t>töötavad</a:t>
            </a:r>
            <a:r>
              <a:rPr lang="en-US" kern="1300">
                <a:solidFill>
                  <a:prstClr val="black"/>
                </a:solidFill>
                <a:latin typeface="Calibri"/>
              </a:rPr>
              <a:t> </a:t>
            </a:r>
            <a:r>
              <a:rPr lang="en-US" kern="1300" err="1">
                <a:solidFill>
                  <a:prstClr val="black"/>
                </a:solidFill>
                <a:latin typeface="Calibri"/>
              </a:rPr>
              <a:t>välja</a:t>
            </a:r>
            <a:r>
              <a:rPr lang="et-EE" kern="1300">
                <a:solidFill>
                  <a:prstClr val="black"/>
                </a:solidFill>
                <a:latin typeface="Calibri"/>
              </a:rPr>
              <a:t>s</a:t>
            </a:r>
            <a:r>
              <a:rPr lang="en-US" kern="1300">
                <a:solidFill>
                  <a:prstClr val="black"/>
                </a:solidFill>
                <a:latin typeface="Calibri"/>
              </a:rPr>
              <a:t>pool </a:t>
            </a:r>
            <a:r>
              <a:rPr lang="en-US" kern="1300" err="1">
                <a:solidFill>
                  <a:prstClr val="black"/>
                </a:solidFill>
                <a:latin typeface="Calibri"/>
              </a:rPr>
              <a:t>maakonda</a:t>
            </a:r>
            <a:endParaRPr lang="et-EE" kern="1300">
              <a:solidFill>
                <a:prstClr val="black"/>
              </a:solidFill>
              <a:latin typeface="Calibri"/>
            </a:endParaRPr>
          </a:p>
        </p:txBody>
      </p:sp>
      <p:sp>
        <p:nvSpPr>
          <p:cNvPr id="9" name="TextBox 8">
            <a:extLst>
              <a:ext uri="{FF2B5EF4-FFF2-40B4-BE49-F238E27FC236}">
                <a16:creationId xmlns:a16="http://schemas.microsoft.com/office/drawing/2014/main" id="{7CF95488-0BFF-4188-FE67-BE6C0215A069}"/>
              </a:ext>
            </a:extLst>
          </p:cNvPr>
          <p:cNvSpPr txBox="1"/>
          <p:nvPr/>
        </p:nvSpPr>
        <p:spPr>
          <a:xfrm>
            <a:off x="3909382" y="1965315"/>
            <a:ext cx="5915278" cy="338554"/>
          </a:xfrm>
          <a:prstGeom prst="rect">
            <a:avLst/>
          </a:prstGeom>
          <a:noFill/>
        </p:spPr>
        <p:txBody>
          <a:bodyPr wrap="square" rtlCol="0">
            <a:spAutoFit/>
          </a:bodyPr>
          <a:lstStyle/>
          <a:p>
            <a:r>
              <a:rPr lang="en-US" sz="1600" b="1" err="1">
                <a:latin typeface="+mj-lt"/>
                <a:cs typeface="Arial" panose="020B0604020202020204" pitchFamily="34" charset="0"/>
              </a:rPr>
              <a:t>Tööjõud</a:t>
            </a:r>
            <a:r>
              <a:rPr lang="en-US" sz="1600" b="1">
                <a:latin typeface="+mj-lt"/>
                <a:cs typeface="Arial" panose="020B0604020202020204" pitchFamily="34" charset="0"/>
              </a:rPr>
              <a:t> ja </a:t>
            </a:r>
            <a:r>
              <a:rPr lang="en-US" sz="1600" b="1" err="1">
                <a:latin typeface="+mj-lt"/>
                <a:cs typeface="Arial" panose="020B0604020202020204" pitchFamily="34" charset="0"/>
              </a:rPr>
              <a:t>tööga</a:t>
            </a:r>
            <a:r>
              <a:rPr lang="en-US" sz="1600" b="1">
                <a:latin typeface="+mj-lt"/>
                <a:cs typeface="Arial" panose="020B0604020202020204" pitchFamily="34" charset="0"/>
              </a:rPr>
              <a:t> </a:t>
            </a:r>
            <a:r>
              <a:rPr lang="en-US" sz="1600" b="1" err="1">
                <a:latin typeface="+mj-lt"/>
                <a:cs typeface="Arial" panose="020B0604020202020204" pitchFamily="34" charset="0"/>
              </a:rPr>
              <a:t>hõivatud</a:t>
            </a:r>
            <a:r>
              <a:rPr lang="en-US" sz="1600" b="1">
                <a:latin typeface="+mj-lt"/>
                <a:cs typeface="Arial" panose="020B0604020202020204" pitchFamily="34" charset="0"/>
              </a:rPr>
              <a:t> 15-74 </a:t>
            </a:r>
            <a:r>
              <a:rPr lang="en-US" sz="1600" b="1" err="1">
                <a:latin typeface="+mj-lt"/>
                <a:cs typeface="Arial" panose="020B0604020202020204" pitchFamily="34" charset="0"/>
              </a:rPr>
              <a:t>aastased</a:t>
            </a:r>
            <a:r>
              <a:rPr lang="en-US" sz="1600" b="1">
                <a:latin typeface="+mj-lt"/>
                <a:cs typeface="Arial" panose="020B0604020202020204" pitchFamily="34" charset="0"/>
              </a:rPr>
              <a:t> </a:t>
            </a:r>
            <a:r>
              <a:rPr lang="et-EE" sz="1600" b="0" i="0">
                <a:effectLst/>
              </a:rPr>
              <a:t>|</a:t>
            </a:r>
            <a:r>
              <a:rPr lang="et-EE" sz="1600">
                <a:latin typeface="+mj-lt"/>
                <a:cs typeface="Arial" panose="020B0604020202020204" pitchFamily="34" charset="0"/>
              </a:rPr>
              <a:t> </a:t>
            </a:r>
            <a:r>
              <a:rPr lang="en-US" sz="1600" err="1">
                <a:latin typeface="+mj-lt"/>
                <a:cs typeface="Arial" panose="020B0604020202020204" pitchFamily="34" charset="0"/>
              </a:rPr>
              <a:t>tuhat</a:t>
            </a:r>
            <a:r>
              <a:rPr lang="en-US" sz="1600">
                <a:latin typeface="+mj-lt"/>
                <a:cs typeface="Arial" panose="020B0604020202020204" pitchFamily="34" charset="0"/>
              </a:rPr>
              <a:t>, 1997-2021</a:t>
            </a:r>
            <a:endParaRPr lang="et-EE" sz="1600" b="1">
              <a:latin typeface="+mj-lt"/>
              <a:cs typeface="Arial" panose="020B0604020202020204" pitchFamily="34" charset="0"/>
            </a:endParaRPr>
          </a:p>
        </p:txBody>
      </p:sp>
      <p:sp>
        <p:nvSpPr>
          <p:cNvPr id="3" name="Slaidinumbri kohatäide 3">
            <a:extLst>
              <a:ext uri="{FF2B5EF4-FFF2-40B4-BE49-F238E27FC236}">
                <a16:creationId xmlns:a16="http://schemas.microsoft.com/office/drawing/2014/main" id="{5B867CD8-2EF2-42A0-DF87-88EBC4E07A9E}"/>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103</a:t>
            </a:fld>
            <a:endParaRPr lang="et-EE">
              <a:solidFill>
                <a:prstClr val="black"/>
              </a:solidFill>
              <a:latin typeface="Calibri"/>
            </a:endParaRPr>
          </a:p>
        </p:txBody>
      </p:sp>
    </p:spTree>
    <p:extLst>
      <p:ext uri="{BB962C8B-B14F-4D97-AF65-F5344CB8AC3E}">
        <p14:creationId xmlns:p14="http://schemas.microsoft.com/office/powerpoint/2010/main" val="24217886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B6C84C-0501-C6EC-ED1A-A723006C6E52}"/>
              </a:ext>
            </a:extLst>
          </p:cNvPr>
          <p:cNvPicPr>
            <a:picLocks noChangeAspect="1"/>
          </p:cNvPicPr>
          <p:nvPr/>
        </p:nvPicPr>
        <p:blipFill rotWithShape="1">
          <a:blip r:embed="rId3"/>
          <a:srcRect l="359" t="9033" r="2460"/>
          <a:stretch/>
        </p:blipFill>
        <p:spPr>
          <a:xfrm>
            <a:off x="3904425" y="1273394"/>
            <a:ext cx="8183880" cy="5347675"/>
          </a:xfrm>
          <a:prstGeom prst="rect">
            <a:avLst/>
          </a:prstGeom>
        </p:spPr>
      </p:pic>
      <p:sp>
        <p:nvSpPr>
          <p:cNvPr id="5" name="TextBox 4">
            <a:extLst>
              <a:ext uri="{FF2B5EF4-FFF2-40B4-BE49-F238E27FC236}">
                <a16:creationId xmlns:a16="http://schemas.microsoft.com/office/drawing/2014/main" id="{346C8425-4656-4686-5F53-0D62A579DBD3}"/>
              </a:ext>
            </a:extLst>
          </p:cNvPr>
          <p:cNvSpPr txBox="1"/>
          <p:nvPr/>
        </p:nvSpPr>
        <p:spPr>
          <a:xfrm>
            <a:off x="609599" y="1419921"/>
            <a:ext cx="5766499" cy="338554"/>
          </a:xfrm>
          <a:prstGeom prst="rect">
            <a:avLst/>
          </a:prstGeom>
          <a:noFill/>
        </p:spPr>
        <p:txBody>
          <a:bodyPr wrap="square" rtlCol="0">
            <a:spAutoFit/>
          </a:bodyPr>
          <a:lstStyle/>
          <a:p>
            <a:r>
              <a:rPr lang="et-EE" sz="1600" b="1"/>
              <a:t>Registreeritud töötute arv vabade töökohtade kohta </a:t>
            </a:r>
            <a:r>
              <a:rPr lang="et-EE" sz="1600" b="0" i="0">
                <a:effectLst/>
              </a:rPr>
              <a:t>|</a:t>
            </a:r>
            <a:r>
              <a:rPr lang="et-EE" sz="1600" b="1"/>
              <a:t> </a:t>
            </a:r>
            <a:r>
              <a:rPr lang="et-EE" sz="1600"/>
              <a:t>3</a:t>
            </a:r>
            <a:r>
              <a:rPr lang="en-US" sz="1600"/>
              <a:t>1</a:t>
            </a:r>
            <a:r>
              <a:rPr lang="et-EE" sz="1600"/>
              <a:t>.</a:t>
            </a:r>
            <a:r>
              <a:rPr lang="en-US" sz="1600"/>
              <a:t>12</a:t>
            </a:r>
            <a:r>
              <a:rPr lang="et-EE" sz="1600"/>
              <a:t>.2022</a:t>
            </a:r>
          </a:p>
        </p:txBody>
      </p:sp>
      <p:sp>
        <p:nvSpPr>
          <p:cNvPr id="12" name="AutoShape 15">
            <a:extLst>
              <a:ext uri="{FF2B5EF4-FFF2-40B4-BE49-F238E27FC236}">
                <a16:creationId xmlns:a16="http://schemas.microsoft.com/office/drawing/2014/main" id="{ECD47E9F-4F0C-7280-2AB2-CCF9168C1756}"/>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TextBox 12">
            <a:extLst>
              <a:ext uri="{FF2B5EF4-FFF2-40B4-BE49-F238E27FC236}">
                <a16:creationId xmlns:a16="http://schemas.microsoft.com/office/drawing/2014/main" id="{03BC2D57-36F9-A5FC-FF5B-4A5036333851}"/>
              </a:ext>
            </a:extLst>
          </p:cNvPr>
          <p:cNvSpPr txBox="1"/>
          <p:nvPr/>
        </p:nvSpPr>
        <p:spPr>
          <a:xfrm>
            <a:off x="195309" y="6596292"/>
            <a:ext cx="2923953" cy="215444"/>
          </a:xfrm>
          <a:prstGeom prst="rect">
            <a:avLst/>
          </a:prstGeom>
          <a:noFill/>
        </p:spPr>
        <p:txBody>
          <a:bodyPr wrap="square" rtlCol="0">
            <a:spAutoFit/>
          </a:bodyPr>
          <a:lstStyle/>
          <a:p>
            <a:r>
              <a:rPr lang="et-EE" sz="800"/>
              <a:t>Allikas: Eesti Töötukassa</a:t>
            </a:r>
          </a:p>
        </p:txBody>
      </p:sp>
      <p:sp>
        <p:nvSpPr>
          <p:cNvPr id="14" name="Pealkiri 23">
            <a:extLst>
              <a:ext uri="{FF2B5EF4-FFF2-40B4-BE49-F238E27FC236}">
                <a16:creationId xmlns:a16="http://schemas.microsoft.com/office/drawing/2014/main" id="{8A991D28-2554-15E6-6E74-DA2E56949EED}"/>
              </a:ext>
            </a:extLst>
          </p:cNvPr>
          <p:cNvSpPr txBox="1">
            <a:spLocks/>
          </p:cNvSpPr>
          <p:nvPr/>
        </p:nvSpPr>
        <p:spPr>
          <a:xfrm>
            <a:off x="609599" y="153986"/>
            <a:ext cx="10274424"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Registreeritud töötuid vabadele töökohtadele on vähe</a:t>
            </a:r>
          </a:p>
        </p:txBody>
      </p:sp>
      <p:sp>
        <p:nvSpPr>
          <p:cNvPr id="15" name="Sisu kohatäide 2">
            <a:extLst>
              <a:ext uri="{FF2B5EF4-FFF2-40B4-BE49-F238E27FC236}">
                <a16:creationId xmlns:a16="http://schemas.microsoft.com/office/drawing/2014/main" id="{FC4B3C18-F220-3941-0D71-8DDF51518DDB}"/>
              </a:ext>
            </a:extLst>
          </p:cNvPr>
          <p:cNvSpPr txBox="1">
            <a:spLocks/>
          </p:cNvSpPr>
          <p:nvPr/>
        </p:nvSpPr>
        <p:spPr>
          <a:xfrm>
            <a:off x="461639" y="2017336"/>
            <a:ext cx="3269703" cy="456602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3</a:t>
            </a:r>
            <a:r>
              <a:rPr lang="en-US" sz="1400"/>
              <a:t>1</a:t>
            </a:r>
            <a:r>
              <a:rPr lang="et-EE" sz="1400"/>
              <a:t>.</a:t>
            </a:r>
            <a:r>
              <a:rPr lang="en-US" sz="1400"/>
              <a:t>12</a:t>
            </a:r>
            <a:r>
              <a:rPr lang="et-EE" sz="1400"/>
              <a:t>.2022 </a:t>
            </a:r>
            <a:r>
              <a:rPr lang="en-US" sz="1400" err="1"/>
              <a:t>seisuga</a:t>
            </a:r>
            <a:r>
              <a:rPr lang="en-US" sz="1400"/>
              <a:t> on Jõgeva </a:t>
            </a:r>
            <a:r>
              <a:rPr lang="en-US" sz="1400" err="1"/>
              <a:t>maakonnas</a:t>
            </a:r>
            <a:r>
              <a:rPr lang="en-US" sz="1400"/>
              <a:t> 11 </a:t>
            </a:r>
            <a:r>
              <a:rPr lang="en-US" sz="1400" err="1"/>
              <a:t>registreeritud</a:t>
            </a:r>
            <a:r>
              <a:rPr lang="en-US" sz="1400"/>
              <a:t> </a:t>
            </a:r>
            <a:r>
              <a:rPr lang="en-US" sz="1400" err="1"/>
              <a:t>töötut</a:t>
            </a:r>
            <a:r>
              <a:rPr lang="en-US" sz="1400"/>
              <a:t> </a:t>
            </a:r>
            <a:r>
              <a:rPr lang="en-US" sz="1400" err="1"/>
              <a:t>ühele</a:t>
            </a:r>
            <a:r>
              <a:rPr lang="en-US" sz="1400"/>
              <a:t> </a:t>
            </a:r>
            <a:r>
              <a:rPr lang="en-US" sz="1400" err="1"/>
              <a:t>vabale</a:t>
            </a:r>
            <a:r>
              <a:rPr lang="en-US" sz="1400"/>
              <a:t> </a:t>
            </a:r>
            <a:r>
              <a:rPr lang="en-US" sz="1400" err="1"/>
              <a:t>töökohale</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t-EE" sz="1400"/>
              <a:t>Jõgevamaal on töötus</a:t>
            </a:r>
            <a:r>
              <a:rPr lang="en-US" sz="1400"/>
              <a:t>e </a:t>
            </a:r>
            <a:r>
              <a:rPr lang="en-US" sz="1400" err="1"/>
              <a:t>määr</a:t>
            </a:r>
            <a:r>
              <a:rPr lang="en-US" sz="1400"/>
              <a:t> 21.02.2023 </a:t>
            </a:r>
            <a:r>
              <a:rPr lang="en-US" sz="1400" err="1"/>
              <a:t>seisuga</a:t>
            </a:r>
            <a:r>
              <a:rPr lang="et-EE" sz="1400"/>
              <a:t> (</a:t>
            </a:r>
            <a:r>
              <a:rPr lang="en-US" sz="1400"/>
              <a:t>948</a:t>
            </a:r>
            <a:r>
              <a:rPr lang="et-EE" sz="1400"/>
              <a:t> töötut) küll Eesti keskmisest madalam (</a:t>
            </a:r>
            <a:r>
              <a:rPr lang="en-US" sz="1400"/>
              <a:t>8</a:t>
            </a:r>
            <a:r>
              <a:rPr lang="et-EE" sz="1400"/>
              <a:t>%, Eesti keskmine </a:t>
            </a:r>
            <a:r>
              <a:rPr lang="en-US" sz="1400"/>
              <a:t>8</a:t>
            </a:r>
            <a:r>
              <a:rPr lang="et-EE" sz="1400"/>
              <a:t>,</a:t>
            </a:r>
            <a:r>
              <a:rPr lang="en-US" sz="1400"/>
              <a:t>2</a:t>
            </a:r>
            <a:r>
              <a:rPr lang="et-EE" sz="1400"/>
              <a:t>%), kuid suhtarvuna vabadesse töökohtadesse (</a:t>
            </a:r>
            <a:r>
              <a:rPr lang="en-US" sz="1400"/>
              <a:t>85</a:t>
            </a:r>
            <a:r>
              <a:rPr lang="et-EE" sz="1400"/>
              <a:t> vaba töökohta</a:t>
            </a:r>
            <a:r>
              <a:rPr lang="en-US" sz="1400"/>
              <a:t> 2023</a:t>
            </a:r>
            <a:r>
              <a:rPr lang="et-EE" sz="1400"/>
              <a:t>. aasta</a:t>
            </a:r>
            <a:r>
              <a:rPr lang="en-US" sz="1400"/>
              <a:t> </a:t>
            </a:r>
            <a:r>
              <a:rPr lang="en-US" sz="1400" err="1"/>
              <a:t>jaanuari</a:t>
            </a:r>
            <a:r>
              <a:rPr lang="en-US" sz="1400"/>
              <a:t> </a:t>
            </a:r>
            <a:r>
              <a:rPr lang="en-US" sz="1400" err="1"/>
              <a:t>seisuga</a:t>
            </a:r>
            <a:r>
              <a:rPr lang="et-EE" sz="1400"/>
              <a:t>) oleme Eesti pingerea lõpus ehk meie maakonnas on oluliselt keerulisem leida töötajaid, kui teistes maakondades.</a:t>
            </a:r>
            <a:endParaRPr lang="en-US" sz="1400"/>
          </a:p>
          <a:p>
            <a:pPr marL="0" indent="0" algn="just">
              <a:buClr>
                <a:srgbClr val="FB821E"/>
              </a:buClr>
              <a:buNone/>
            </a:pPr>
            <a:endParaRPr lang="en-US" sz="1400"/>
          </a:p>
          <a:p>
            <a:pPr marL="0" indent="0" algn="just">
              <a:buClr>
                <a:srgbClr val="FB821E"/>
              </a:buClr>
              <a:buNone/>
            </a:pPr>
            <a:r>
              <a:rPr lang="en-US" sz="1400" i="1">
                <a:effectLst/>
                <a:latin typeface="Calibri" panose="020F0502020204030204" pitchFamily="34" charset="0"/>
                <a:ea typeface="Calibri" panose="020F0502020204030204" pitchFamily="34" charset="0"/>
              </a:rPr>
              <a:t>P</a:t>
            </a:r>
            <a:r>
              <a:rPr lang="et-EE" sz="1400" i="1" err="1">
                <a:effectLst/>
                <a:latin typeface="Calibri" panose="020F0502020204030204" pitchFamily="34" charset="0"/>
                <a:ea typeface="Calibri" panose="020F0502020204030204" pitchFamily="34" charset="0"/>
              </a:rPr>
              <a:t>iltidel</a:t>
            </a:r>
            <a:r>
              <a:rPr lang="et-EE" sz="1400" i="1">
                <a:effectLst/>
                <a:latin typeface="Calibri" panose="020F0502020204030204" pitchFamily="34" charset="0"/>
                <a:ea typeface="Calibri" panose="020F0502020204030204" pitchFamily="34" charset="0"/>
              </a:rPr>
              <a:t> olev statistika on Töötukassa Jõgevamaa osakonnas arvel olevate isikute kohta (kõik maakonnas elavad töötud ei ole registreeritud meie osakonnas). </a:t>
            </a:r>
            <a:endParaRPr lang="et-EE" sz="1050" i="1"/>
          </a:p>
        </p:txBody>
      </p:sp>
      <p:sp>
        <p:nvSpPr>
          <p:cNvPr id="3" name="Slaidinumbri kohatäide 3">
            <a:extLst>
              <a:ext uri="{FF2B5EF4-FFF2-40B4-BE49-F238E27FC236}">
                <a16:creationId xmlns:a16="http://schemas.microsoft.com/office/drawing/2014/main" id="{9D31D0A8-0F60-7B31-1A3E-7D24D3FC35B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104</a:t>
            </a:fld>
            <a:endParaRPr lang="et-EE">
              <a:solidFill>
                <a:prstClr val="black"/>
              </a:solidFill>
              <a:latin typeface="Calibri"/>
            </a:endParaRPr>
          </a:p>
        </p:txBody>
      </p:sp>
    </p:spTree>
    <p:extLst>
      <p:ext uri="{BB962C8B-B14F-4D97-AF65-F5344CB8AC3E}">
        <p14:creationId xmlns:p14="http://schemas.microsoft.com/office/powerpoint/2010/main" val="972354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5">
            <a:extLst>
              <a:ext uri="{FF2B5EF4-FFF2-40B4-BE49-F238E27FC236}">
                <a16:creationId xmlns:a16="http://schemas.microsoft.com/office/drawing/2014/main" id="{D075ED58-2C45-7A67-AA69-8CCA3983678D}"/>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Pealkiri 23">
            <a:extLst>
              <a:ext uri="{FF2B5EF4-FFF2-40B4-BE49-F238E27FC236}">
                <a16:creationId xmlns:a16="http://schemas.microsoft.com/office/drawing/2014/main" id="{B2BBDCD6-6970-9D73-B117-DB66AC83CC78}"/>
              </a:ext>
            </a:extLst>
          </p:cNvPr>
          <p:cNvSpPr txBox="1">
            <a:spLocks/>
          </p:cNvSpPr>
          <p:nvPr/>
        </p:nvSpPr>
        <p:spPr>
          <a:xfrm>
            <a:off x="609599" y="153986"/>
            <a:ext cx="11149834"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Töötutel on madal kvalifikatsioon - </a:t>
            </a:r>
          </a:p>
          <a:p>
            <a:r>
              <a:rPr lang="et-EE" sz="3600">
                <a:solidFill>
                  <a:srgbClr val="010163"/>
                </a:solidFill>
              </a:rPr>
              <a:t>puudub erialane haridus ja arvutioskuse tase on madal</a:t>
            </a:r>
          </a:p>
        </p:txBody>
      </p:sp>
      <p:sp>
        <p:nvSpPr>
          <p:cNvPr id="16" name="Sisu kohatäide 2">
            <a:extLst>
              <a:ext uri="{FF2B5EF4-FFF2-40B4-BE49-F238E27FC236}">
                <a16:creationId xmlns:a16="http://schemas.microsoft.com/office/drawing/2014/main" id="{E97D2DDE-C762-96C5-68CE-D437C943C3E5}"/>
              </a:ext>
            </a:extLst>
          </p:cNvPr>
          <p:cNvSpPr txBox="1">
            <a:spLocks/>
          </p:cNvSpPr>
          <p:nvPr/>
        </p:nvSpPr>
        <p:spPr>
          <a:xfrm>
            <a:off x="609600" y="4498230"/>
            <a:ext cx="10328422" cy="189204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et-EE" sz="1400"/>
              <a:t>Jõgeva maakonna registreeritud töötute arv on </a:t>
            </a:r>
            <a:r>
              <a:rPr lang="en-US" sz="1400"/>
              <a:t>841</a:t>
            </a:r>
            <a:r>
              <a:rPr lang="et-EE" sz="1400"/>
              <a:t> inimest (26.0</a:t>
            </a:r>
            <a:r>
              <a:rPr lang="en-US" sz="1400"/>
              <a:t>1</a:t>
            </a:r>
            <a:r>
              <a:rPr lang="et-EE" sz="1400"/>
              <a:t>.202</a:t>
            </a:r>
            <a:r>
              <a:rPr lang="en-US" sz="1400"/>
              <a:t>3</a:t>
            </a:r>
            <a:r>
              <a:rPr lang="et-EE" sz="1400"/>
              <a:t>).</a:t>
            </a:r>
          </a:p>
          <a:p>
            <a:pPr marL="274320" indent="-274320">
              <a:buClr>
                <a:srgbClr val="FB821E"/>
              </a:buClr>
              <a:buFont typeface="Wingdings" panose="05000000000000000000" pitchFamily="2" charset="2"/>
              <a:buChar char="ü"/>
            </a:pPr>
            <a:r>
              <a:rPr lang="en-US" sz="1400"/>
              <a:t>58</a:t>
            </a:r>
            <a:r>
              <a:rPr lang="et-EE" sz="1400"/>
              <a:t>% töötutest on 25-54-aastased.</a:t>
            </a:r>
          </a:p>
          <a:p>
            <a:pPr marL="274320" indent="-274320">
              <a:buClr>
                <a:srgbClr val="FB821E"/>
              </a:buClr>
              <a:buFont typeface="Wingdings" panose="05000000000000000000" pitchFamily="2" charset="2"/>
              <a:buChar char="ü"/>
            </a:pPr>
            <a:r>
              <a:rPr lang="et-EE" sz="1400"/>
              <a:t>Veerand Jõgeva maakonna töötutest on eelnevalt olnud lihttöölised.</a:t>
            </a:r>
          </a:p>
          <a:p>
            <a:pPr marL="274320" indent="-274320">
              <a:buClr>
                <a:srgbClr val="FB821E"/>
              </a:buClr>
              <a:buFont typeface="Wingdings" panose="05000000000000000000" pitchFamily="2" charset="2"/>
              <a:buChar char="ü"/>
            </a:pPr>
            <a:r>
              <a:rPr lang="et-EE" sz="1400"/>
              <a:t>75% neist kuulub riskirühma (</a:t>
            </a:r>
            <a:r>
              <a:rPr lang="en-US" sz="1400" i="1" err="1"/>
              <a:t>riskirühma</a:t>
            </a:r>
            <a:r>
              <a:rPr lang="en-US" sz="1400" i="1"/>
              <a:t> </a:t>
            </a:r>
            <a:r>
              <a:rPr lang="en-US" sz="1400" i="1" err="1"/>
              <a:t>kuuluvad</a:t>
            </a:r>
            <a:r>
              <a:rPr lang="en-US" sz="1400" i="1"/>
              <a:t> </a:t>
            </a:r>
            <a:r>
              <a:rPr lang="et-EE" sz="1400" i="1"/>
              <a:t>ebapiisavate oskustega, vähenenud töövõimega, pikaajalised töötud </a:t>
            </a:r>
            <a:r>
              <a:rPr lang="en-US" sz="1400" i="1"/>
              <a:t>ja</a:t>
            </a:r>
            <a:r>
              <a:rPr lang="et-EE" sz="1400" i="1"/>
              <a:t> eesti keele mitteoskajad</a:t>
            </a:r>
            <a:r>
              <a:rPr lang="en-US" sz="1400" i="1"/>
              <a:t> </a:t>
            </a:r>
            <a:r>
              <a:rPr lang="en-US" sz="1400" i="1" err="1"/>
              <a:t>töötud</a:t>
            </a:r>
            <a:r>
              <a:rPr lang="et-EE" sz="1400"/>
              <a:t>).</a:t>
            </a:r>
          </a:p>
          <a:p>
            <a:pPr marL="274320" indent="-274320">
              <a:buClr>
                <a:srgbClr val="FB821E"/>
              </a:buClr>
              <a:buFont typeface="Wingdings" panose="05000000000000000000" pitchFamily="2" charset="2"/>
              <a:buChar char="ü"/>
            </a:pPr>
            <a:r>
              <a:rPr lang="en-US" sz="1400"/>
              <a:t>51</a:t>
            </a:r>
            <a:r>
              <a:rPr lang="et-EE" sz="1400"/>
              <a:t>% töötutest on erialase hariduseta.</a:t>
            </a:r>
          </a:p>
          <a:p>
            <a:pPr marL="274320" indent="-274320">
              <a:buClr>
                <a:srgbClr val="FB821E"/>
              </a:buClr>
              <a:buFont typeface="Wingdings" panose="05000000000000000000" pitchFamily="2" charset="2"/>
              <a:buChar char="ü"/>
            </a:pPr>
            <a:r>
              <a:rPr lang="et-EE" sz="1400"/>
              <a:t>Jõgeva maakonnas on töötud madala digipädevusega – 3</a:t>
            </a:r>
            <a:r>
              <a:rPr lang="en-US" sz="1400"/>
              <a:t>9</a:t>
            </a:r>
            <a:r>
              <a:rPr lang="et-EE" sz="1400"/>
              <a:t>% töötutel on arvutioskus algtasemel ja </a:t>
            </a:r>
            <a:r>
              <a:rPr lang="en-US" sz="1400"/>
              <a:t>5</a:t>
            </a:r>
            <a:r>
              <a:rPr lang="et-EE" sz="1400"/>
              <a:t>% puuduv.</a:t>
            </a:r>
          </a:p>
        </p:txBody>
      </p:sp>
      <p:sp>
        <p:nvSpPr>
          <p:cNvPr id="17" name="TextBox 16">
            <a:extLst>
              <a:ext uri="{FF2B5EF4-FFF2-40B4-BE49-F238E27FC236}">
                <a16:creationId xmlns:a16="http://schemas.microsoft.com/office/drawing/2014/main" id="{2ADBDC2E-5178-F8B5-9A60-0AECE4705990}"/>
              </a:ext>
            </a:extLst>
          </p:cNvPr>
          <p:cNvSpPr txBox="1"/>
          <p:nvPr/>
        </p:nvSpPr>
        <p:spPr>
          <a:xfrm>
            <a:off x="106532" y="6594852"/>
            <a:ext cx="2923953" cy="215444"/>
          </a:xfrm>
          <a:prstGeom prst="rect">
            <a:avLst/>
          </a:prstGeom>
          <a:noFill/>
        </p:spPr>
        <p:txBody>
          <a:bodyPr wrap="square" rtlCol="0">
            <a:spAutoFit/>
          </a:bodyPr>
          <a:lstStyle/>
          <a:p>
            <a:r>
              <a:rPr lang="et-EE" sz="800"/>
              <a:t>Allikas: Eesti Töötukassa</a:t>
            </a:r>
          </a:p>
        </p:txBody>
      </p:sp>
      <p:pic>
        <p:nvPicPr>
          <p:cNvPr id="3" name="Pilt 2">
            <a:extLst>
              <a:ext uri="{FF2B5EF4-FFF2-40B4-BE49-F238E27FC236}">
                <a16:creationId xmlns:a16="http://schemas.microsoft.com/office/drawing/2014/main" id="{D994D90B-DABB-470F-CEFC-A712542789F9}"/>
              </a:ext>
            </a:extLst>
          </p:cNvPr>
          <p:cNvPicPr>
            <a:picLocks noChangeAspect="1"/>
          </p:cNvPicPr>
          <p:nvPr/>
        </p:nvPicPr>
        <p:blipFill>
          <a:blip r:embed="rId3"/>
          <a:stretch>
            <a:fillRect/>
          </a:stretch>
        </p:blipFill>
        <p:spPr>
          <a:xfrm>
            <a:off x="609599" y="1518987"/>
            <a:ext cx="4610743" cy="2629267"/>
          </a:xfrm>
          <a:prstGeom prst="rect">
            <a:avLst/>
          </a:prstGeom>
        </p:spPr>
      </p:pic>
      <p:pic>
        <p:nvPicPr>
          <p:cNvPr id="7" name="Pilt 6">
            <a:extLst>
              <a:ext uri="{FF2B5EF4-FFF2-40B4-BE49-F238E27FC236}">
                <a16:creationId xmlns:a16="http://schemas.microsoft.com/office/drawing/2014/main" id="{30671181-36B9-5112-A1B2-EA16364F2D5B}"/>
              </a:ext>
            </a:extLst>
          </p:cNvPr>
          <p:cNvPicPr>
            <a:picLocks noChangeAspect="1"/>
          </p:cNvPicPr>
          <p:nvPr/>
        </p:nvPicPr>
        <p:blipFill>
          <a:blip r:embed="rId4"/>
          <a:stretch>
            <a:fillRect/>
          </a:stretch>
        </p:blipFill>
        <p:spPr>
          <a:xfrm>
            <a:off x="6096000" y="1518987"/>
            <a:ext cx="5391902" cy="2934109"/>
          </a:xfrm>
          <a:prstGeom prst="rect">
            <a:avLst/>
          </a:prstGeom>
        </p:spPr>
      </p:pic>
      <p:sp>
        <p:nvSpPr>
          <p:cNvPr id="2" name="Slaidinumbri kohatäide 3">
            <a:extLst>
              <a:ext uri="{FF2B5EF4-FFF2-40B4-BE49-F238E27FC236}">
                <a16:creationId xmlns:a16="http://schemas.microsoft.com/office/drawing/2014/main" id="{D09E9C54-BB2E-0BC7-6B19-6B99A88EF3B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105</a:t>
            </a:fld>
            <a:endParaRPr lang="et-EE">
              <a:solidFill>
                <a:prstClr val="black"/>
              </a:solidFill>
              <a:latin typeface="Calibri"/>
            </a:endParaRPr>
          </a:p>
        </p:txBody>
      </p:sp>
    </p:spTree>
    <p:extLst>
      <p:ext uri="{BB962C8B-B14F-4D97-AF65-F5344CB8AC3E}">
        <p14:creationId xmlns:p14="http://schemas.microsoft.com/office/powerpoint/2010/main" val="33810006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BC2D57-36F9-A5FC-FF5B-4A5036333851}"/>
              </a:ext>
            </a:extLst>
          </p:cNvPr>
          <p:cNvSpPr txBox="1"/>
          <p:nvPr/>
        </p:nvSpPr>
        <p:spPr>
          <a:xfrm>
            <a:off x="150920" y="6596292"/>
            <a:ext cx="2923953" cy="215444"/>
          </a:xfrm>
          <a:prstGeom prst="rect">
            <a:avLst/>
          </a:prstGeom>
          <a:noFill/>
        </p:spPr>
        <p:txBody>
          <a:bodyPr wrap="square" rtlCol="0">
            <a:spAutoFit/>
          </a:bodyPr>
          <a:lstStyle/>
          <a:p>
            <a:r>
              <a:rPr lang="et-EE" sz="800"/>
              <a:t>Allikas: Eesti Töötukassa</a:t>
            </a:r>
          </a:p>
        </p:txBody>
      </p:sp>
      <p:sp>
        <p:nvSpPr>
          <p:cNvPr id="14" name="Pealkiri 23">
            <a:extLst>
              <a:ext uri="{FF2B5EF4-FFF2-40B4-BE49-F238E27FC236}">
                <a16:creationId xmlns:a16="http://schemas.microsoft.com/office/drawing/2014/main" id="{8A991D28-2554-15E6-6E74-DA2E56949EED}"/>
              </a:ext>
            </a:extLst>
          </p:cNvPr>
          <p:cNvSpPr txBox="1">
            <a:spLocks/>
          </p:cNvSpPr>
          <p:nvPr/>
        </p:nvSpPr>
        <p:spPr>
          <a:xfrm>
            <a:off x="609599" y="153986"/>
            <a:ext cx="10129936"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Registreeritud </a:t>
            </a:r>
            <a:r>
              <a:rPr lang="en-US" sz="3600" err="1">
                <a:solidFill>
                  <a:srgbClr val="010163"/>
                </a:solidFill>
              </a:rPr>
              <a:t>töötuse</a:t>
            </a:r>
            <a:r>
              <a:rPr lang="en-US" sz="3600">
                <a:solidFill>
                  <a:srgbClr val="010163"/>
                </a:solidFill>
              </a:rPr>
              <a:t> </a:t>
            </a:r>
            <a:r>
              <a:rPr lang="en-US" sz="3600" err="1">
                <a:solidFill>
                  <a:srgbClr val="010163"/>
                </a:solidFill>
              </a:rPr>
              <a:t>määr</a:t>
            </a:r>
            <a:r>
              <a:rPr lang="en-US" sz="3600">
                <a:solidFill>
                  <a:srgbClr val="010163"/>
                </a:solidFill>
              </a:rPr>
              <a:t> on Eesti </a:t>
            </a:r>
            <a:r>
              <a:rPr lang="en-US" sz="3600" err="1">
                <a:solidFill>
                  <a:srgbClr val="010163"/>
                </a:solidFill>
              </a:rPr>
              <a:t>keskmisest</a:t>
            </a:r>
            <a:r>
              <a:rPr lang="en-US" sz="3600">
                <a:solidFill>
                  <a:srgbClr val="010163"/>
                </a:solidFill>
              </a:rPr>
              <a:t> </a:t>
            </a:r>
            <a:r>
              <a:rPr lang="en-US" sz="3600" err="1">
                <a:solidFill>
                  <a:srgbClr val="010163"/>
                </a:solidFill>
              </a:rPr>
              <a:t>madalam</a:t>
            </a:r>
            <a:endParaRPr lang="et-EE" sz="3600">
              <a:solidFill>
                <a:srgbClr val="010163"/>
              </a:solidFill>
            </a:endParaRPr>
          </a:p>
        </p:txBody>
      </p:sp>
      <p:sp>
        <p:nvSpPr>
          <p:cNvPr id="15" name="Sisu kohatäide 2">
            <a:extLst>
              <a:ext uri="{FF2B5EF4-FFF2-40B4-BE49-F238E27FC236}">
                <a16:creationId xmlns:a16="http://schemas.microsoft.com/office/drawing/2014/main" id="{FC4B3C18-F220-3941-0D71-8DDF51518DDB}"/>
              </a:ext>
            </a:extLst>
          </p:cNvPr>
          <p:cNvSpPr txBox="1">
            <a:spLocks/>
          </p:cNvSpPr>
          <p:nvPr/>
        </p:nvSpPr>
        <p:spPr>
          <a:xfrm>
            <a:off x="609599" y="5281128"/>
            <a:ext cx="10960360" cy="98650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en-US" sz="1400"/>
              <a:t>25.01.2023 </a:t>
            </a:r>
            <a:r>
              <a:rPr lang="en-US" sz="1400" err="1"/>
              <a:t>seisuga</a:t>
            </a:r>
            <a:r>
              <a:rPr lang="en-US" sz="1400"/>
              <a:t> on </a:t>
            </a:r>
            <a:r>
              <a:rPr lang="en-US" sz="1400" err="1"/>
              <a:t>kogu</a:t>
            </a:r>
            <a:r>
              <a:rPr lang="en-US" sz="1400"/>
              <a:t> </a:t>
            </a:r>
            <a:r>
              <a:rPr lang="en-US" sz="1400" err="1"/>
              <a:t>Eesti</a:t>
            </a:r>
            <a:r>
              <a:rPr lang="en-US" sz="1400"/>
              <a:t> </a:t>
            </a:r>
            <a:r>
              <a:rPr lang="en-US" sz="1400" err="1"/>
              <a:t>töötuse</a:t>
            </a:r>
            <a:r>
              <a:rPr lang="en-US" sz="1400"/>
              <a:t> </a:t>
            </a:r>
            <a:r>
              <a:rPr lang="en-US" sz="1400" err="1"/>
              <a:t>määr</a:t>
            </a:r>
            <a:r>
              <a:rPr lang="en-US" sz="1400"/>
              <a:t> 8,3%. </a:t>
            </a:r>
            <a:r>
              <a:rPr lang="en-US" sz="1400" err="1"/>
              <a:t>Jõgeva</a:t>
            </a:r>
            <a:r>
              <a:rPr lang="en-US" sz="1400"/>
              <a:t> </a:t>
            </a:r>
            <a:r>
              <a:rPr lang="en-US" sz="1400" err="1"/>
              <a:t>maakonnas</a:t>
            </a:r>
            <a:r>
              <a:rPr lang="en-US" sz="1400"/>
              <a:t> on </a:t>
            </a:r>
            <a:r>
              <a:rPr lang="en-US" sz="1400" err="1"/>
              <a:t>töötuse</a:t>
            </a:r>
            <a:r>
              <a:rPr lang="en-US" sz="1400"/>
              <a:t> </a:t>
            </a:r>
            <a:r>
              <a:rPr lang="en-US" sz="1400" err="1"/>
              <a:t>määr</a:t>
            </a:r>
            <a:r>
              <a:rPr lang="en-US" sz="1400"/>
              <a:t> 7,9%.</a:t>
            </a:r>
          </a:p>
          <a:p>
            <a:pPr marL="274320" indent="-274320">
              <a:buClr>
                <a:srgbClr val="FB821E"/>
              </a:buClr>
              <a:buFont typeface="Wingdings" panose="05000000000000000000" pitchFamily="2" charset="2"/>
              <a:buChar char="ü"/>
            </a:pPr>
            <a:r>
              <a:rPr lang="en-US" sz="1400" err="1"/>
              <a:t>Kogu</a:t>
            </a:r>
            <a:r>
              <a:rPr lang="en-US" sz="1400"/>
              <a:t> </a:t>
            </a:r>
            <a:r>
              <a:rPr lang="en-US" sz="1400" err="1"/>
              <a:t>Eesti</a:t>
            </a:r>
            <a:r>
              <a:rPr lang="en-US" sz="1400"/>
              <a:t> </a:t>
            </a:r>
            <a:r>
              <a:rPr lang="en-US" sz="1400" err="1"/>
              <a:t>töötuse</a:t>
            </a:r>
            <a:r>
              <a:rPr lang="en-US" sz="1400"/>
              <a:t> </a:t>
            </a:r>
            <a:r>
              <a:rPr lang="en-US" sz="1400" err="1"/>
              <a:t>määr</a:t>
            </a:r>
            <a:r>
              <a:rPr lang="en-US" sz="1400"/>
              <a:t> </a:t>
            </a:r>
            <a:r>
              <a:rPr lang="en-US" sz="1400" err="1"/>
              <a:t>oli</a:t>
            </a:r>
            <a:r>
              <a:rPr lang="en-US" sz="1400"/>
              <a:t> 2021. </a:t>
            </a:r>
            <a:r>
              <a:rPr lang="en-US" sz="1400" err="1"/>
              <a:t>aasta</a:t>
            </a:r>
            <a:r>
              <a:rPr lang="en-US" sz="1400"/>
              <a:t> </a:t>
            </a:r>
            <a:r>
              <a:rPr lang="en-US" sz="1400" err="1"/>
              <a:t>jaanuaris</a:t>
            </a:r>
            <a:r>
              <a:rPr lang="en-US" sz="1400"/>
              <a:t> </a:t>
            </a:r>
            <a:r>
              <a:rPr lang="en-US" sz="1400" err="1"/>
              <a:t>tänasest</a:t>
            </a:r>
            <a:r>
              <a:rPr lang="en-US" sz="1400"/>
              <a:t> </a:t>
            </a:r>
            <a:r>
              <a:rPr lang="en-US" sz="1400" err="1"/>
              <a:t>määrast</a:t>
            </a:r>
            <a:r>
              <a:rPr lang="en-US" sz="1400"/>
              <a:t> </a:t>
            </a:r>
            <a:r>
              <a:rPr lang="en-US" sz="1400" err="1"/>
              <a:t>veidi</a:t>
            </a:r>
            <a:r>
              <a:rPr lang="en-US" sz="1400"/>
              <a:t> </a:t>
            </a:r>
            <a:r>
              <a:rPr lang="en-US" sz="1400" err="1"/>
              <a:t>kõrgem</a:t>
            </a:r>
            <a:r>
              <a:rPr lang="en-US" sz="1400"/>
              <a:t>, </a:t>
            </a:r>
            <a:r>
              <a:rPr lang="en-US" sz="1400" err="1"/>
              <a:t>kuid</a:t>
            </a:r>
            <a:r>
              <a:rPr lang="en-US" sz="1400"/>
              <a:t> </a:t>
            </a:r>
            <a:r>
              <a:rPr lang="en-US" sz="1400" err="1"/>
              <a:t>Jõgeva</a:t>
            </a:r>
            <a:r>
              <a:rPr lang="en-US" sz="1400"/>
              <a:t> </a:t>
            </a:r>
            <a:r>
              <a:rPr lang="en-US" sz="1400" err="1"/>
              <a:t>maakonna</a:t>
            </a:r>
            <a:r>
              <a:rPr lang="en-US" sz="1400"/>
              <a:t> </a:t>
            </a:r>
            <a:r>
              <a:rPr lang="en-US" sz="1400" err="1"/>
              <a:t>töötuse</a:t>
            </a:r>
            <a:r>
              <a:rPr lang="en-US" sz="1400"/>
              <a:t> </a:t>
            </a:r>
            <a:r>
              <a:rPr lang="en-US" sz="1400" err="1"/>
              <a:t>määr</a:t>
            </a:r>
            <a:r>
              <a:rPr lang="en-US" sz="1400"/>
              <a:t> </a:t>
            </a:r>
            <a:r>
              <a:rPr lang="en-US" sz="1400" err="1"/>
              <a:t>oli</a:t>
            </a:r>
            <a:r>
              <a:rPr lang="en-US" sz="1400"/>
              <a:t> </a:t>
            </a:r>
            <a:r>
              <a:rPr lang="en-US" sz="1400" err="1"/>
              <a:t>võrreldes</a:t>
            </a:r>
            <a:r>
              <a:rPr lang="en-US" sz="1400"/>
              <a:t> </a:t>
            </a:r>
            <a:r>
              <a:rPr lang="en-US" sz="1400" err="1"/>
              <a:t>eelmise</a:t>
            </a:r>
            <a:r>
              <a:rPr lang="en-US" sz="1400"/>
              <a:t> </a:t>
            </a:r>
            <a:r>
              <a:rPr lang="en-US" sz="1400" err="1"/>
              <a:t>aasta</a:t>
            </a:r>
            <a:r>
              <a:rPr lang="en-US" sz="1400"/>
              <a:t> </a:t>
            </a:r>
            <a:r>
              <a:rPr lang="en-US" sz="1400" err="1"/>
              <a:t>jaanuarui</a:t>
            </a:r>
            <a:r>
              <a:rPr lang="en-US" sz="1400"/>
              <a:t> </a:t>
            </a:r>
            <a:r>
              <a:rPr lang="en-US" sz="1400" err="1"/>
              <a:t>seisuga</a:t>
            </a:r>
            <a:r>
              <a:rPr lang="en-US" sz="1400"/>
              <a:t> ca </a:t>
            </a:r>
            <a:r>
              <a:rPr lang="en-US" sz="1400" err="1"/>
              <a:t>ühe</a:t>
            </a:r>
            <a:r>
              <a:rPr lang="en-US" sz="1400"/>
              <a:t> </a:t>
            </a:r>
            <a:r>
              <a:rPr lang="en-US" sz="1400" err="1"/>
              <a:t>protsendi</a:t>
            </a:r>
            <a:r>
              <a:rPr lang="en-US" sz="1400"/>
              <a:t> </a:t>
            </a:r>
            <a:r>
              <a:rPr lang="en-US" sz="1400" err="1"/>
              <a:t>võrra</a:t>
            </a:r>
            <a:r>
              <a:rPr lang="en-US" sz="1400"/>
              <a:t> </a:t>
            </a:r>
            <a:r>
              <a:rPr lang="en-US" sz="1400" err="1"/>
              <a:t>kõrgem</a:t>
            </a:r>
            <a:r>
              <a:rPr lang="en-US" sz="1400"/>
              <a:t>.</a:t>
            </a:r>
          </a:p>
        </p:txBody>
      </p:sp>
      <p:sp>
        <p:nvSpPr>
          <p:cNvPr id="5" name="TextBox 4">
            <a:extLst>
              <a:ext uri="{FF2B5EF4-FFF2-40B4-BE49-F238E27FC236}">
                <a16:creationId xmlns:a16="http://schemas.microsoft.com/office/drawing/2014/main" id="{346C8425-4656-4686-5F53-0D62A579DBD3}"/>
              </a:ext>
            </a:extLst>
          </p:cNvPr>
          <p:cNvSpPr txBox="1"/>
          <p:nvPr/>
        </p:nvSpPr>
        <p:spPr>
          <a:xfrm>
            <a:off x="609599" y="1493699"/>
            <a:ext cx="6910874" cy="338554"/>
          </a:xfrm>
          <a:prstGeom prst="rect">
            <a:avLst/>
          </a:prstGeom>
          <a:noFill/>
        </p:spPr>
        <p:txBody>
          <a:bodyPr wrap="square" rtlCol="0">
            <a:spAutoFit/>
          </a:bodyPr>
          <a:lstStyle/>
          <a:p>
            <a:r>
              <a:rPr lang="et-EE" sz="1600" b="1"/>
              <a:t>Registreeritud töötuse määr päevade lõikes </a:t>
            </a:r>
            <a:r>
              <a:rPr lang="et-EE" sz="1600" b="0" i="0">
                <a:effectLst/>
              </a:rPr>
              <a:t>|</a:t>
            </a:r>
            <a:r>
              <a:rPr lang="en-US" sz="1600" b="1"/>
              <a:t> </a:t>
            </a:r>
            <a:r>
              <a:rPr lang="et-EE" sz="1600" b="1"/>
              <a:t>2020. a algusest kuni 25.01.2023</a:t>
            </a:r>
            <a:endParaRPr lang="et-EE" sz="1600"/>
          </a:p>
        </p:txBody>
      </p:sp>
      <p:pic>
        <p:nvPicPr>
          <p:cNvPr id="10" name="Picture 9">
            <a:extLst>
              <a:ext uri="{FF2B5EF4-FFF2-40B4-BE49-F238E27FC236}">
                <a16:creationId xmlns:a16="http://schemas.microsoft.com/office/drawing/2014/main" id="{7939231D-F629-C465-0B5E-A2268FB516F6}"/>
              </a:ext>
            </a:extLst>
          </p:cNvPr>
          <p:cNvPicPr>
            <a:picLocks noChangeAspect="1"/>
          </p:cNvPicPr>
          <p:nvPr/>
        </p:nvPicPr>
        <p:blipFill>
          <a:blip r:embed="rId3"/>
          <a:stretch>
            <a:fillRect/>
          </a:stretch>
        </p:blipFill>
        <p:spPr>
          <a:xfrm>
            <a:off x="523111" y="2283127"/>
            <a:ext cx="5317774" cy="2774491"/>
          </a:xfrm>
          <a:prstGeom prst="rect">
            <a:avLst/>
          </a:prstGeom>
        </p:spPr>
      </p:pic>
      <p:sp>
        <p:nvSpPr>
          <p:cNvPr id="11" name="TextBox 10">
            <a:extLst>
              <a:ext uri="{FF2B5EF4-FFF2-40B4-BE49-F238E27FC236}">
                <a16:creationId xmlns:a16="http://schemas.microsoft.com/office/drawing/2014/main" id="{0419FA95-D335-0ADE-EA21-C54DCB5D070C}"/>
              </a:ext>
            </a:extLst>
          </p:cNvPr>
          <p:cNvSpPr txBox="1"/>
          <p:nvPr/>
        </p:nvSpPr>
        <p:spPr>
          <a:xfrm>
            <a:off x="609599" y="1832253"/>
            <a:ext cx="1443136" cy="338554"/>
          </a:xfrm>
          <a:prstGeom prst="rect">
            <a:avLst/>
          </a:prstGeom>
          <a:noFill/>
        </p:spPr>
        <p:txBody>
          <a:bodyPr wrap="square" rtlCol="0">
            <a:spAutoFit/>
          </a:bodyPr>
          <a:lstStyle/>
          <a:p>
            <a:r>
              <a:rPr lang="en-US" sz="1600" err="1"/>
              <a:t>Kogu</a:t>
            </a:r>
            <a:r>
              <a:rPr lang="en-US" sz="1600"/>
              <a:t> </a:t>
            </a:r>
            <a:r>
              <a:rPr lang="en-US" sz="1600" err="1"/>
              <a:t>Eesti</a:t>
            </a:r>
            <a:endParaRPr lang="et-EE" sz="1600"/>
          </a:p>
        </p:txBody>
      </p:sp>
      <p:sp>
        <p:nvSpPr>
          <p:cNvPr id="16" name="TextBox 15">
            <a:extLst>
              <a:ext uri="{FF2B5EF4-FFF2-40B4-BE49-F238E27FC236}">
                <a16:creationId xmlns:a16="http://schemas.microsoft.com/office/drawing/2014/main" id="{317E5345-E74B-768C-F12F-CEEB72F090C8}"/>
              </a:ext>
            </a:extLst>
          </p:cNvPr>
          <p:cNvSpPr txBox="1"/>
          <p:nvPr/>
        </p:nvSpPr>
        <p:spPr>
          <a:xfrm>
            <a:off x="6752252" y="1832253"/>
            <a:ext cx="967274" cy="338554"/>
          </a:xfrm>
          <a:prstGeom prst="rect">
            <a:avLst/>
          </a:prstGeom>
          <a:noFill/>
        </p:spPr>
        <p:txBody>
          <a:bodyPr wrap="square" rtlCol="0">
            <a:spAutoFit/>
          </a:bodyPr>
          <a:lstStyle/>
          <a:p>
            <a:r>
              <a:rPr lang="en-US" sz="1600" err="1"/>
              <a:t>Jõgeva</a:t>
            </a:r>
            <a:endParaRPr lang="et-EE" sz="1600"/>
          </a:p>
        </p:txBody>
      </p:sp>
      <p:pic>
        <p:nvPicPr>
          <p:cNvPr id="18" name="Picture 17">
            <a:extLst>
              <a:ext uri="{FF2B5EF4-FFF2-40B4-BE49-F238E27FC236}">
                <a16:creationId xmlns:a16="http://schemas.microsoft.com/office/drawing/2014/main" id="{BD5554DB-399D-C85D-43F8-33B507E86F9E}"/>
              </a:ext>
            </a:extLst>
          </p:cNvPr>
          <p:cNvPicPr>
            <a:picLocks noChangeAspect="1"/>
          </p:cNvPicPr>
          <p:nvPr/>
        </p:nvPicPr>
        <p:blipFill>
          <a:blip r:embed="rId4"/>
          <a:stretch>
            <a:fillRect/>
          </a:stretch>
        </p:blipFill>
        <p:spPr>
          <a:xfrm>
            <a:off x="6351116" y="2170806"/>
            <a:ext cx="5573236" cy="2886811"/>
          </a:xfrm>
          <a:prstGeom prst="rect">
            <a:avLst/>
          </a:prstGeom>
        </p:spPr>
      </p:pic>
      <p:sp>
        <p:nvSpPr>
          <p:cNvPr id="19" name="AutoShape 15">
            <a:extLst>
              <a:ext uri="{FF2B5EF4-FFF2-40B4-BE49-F238E27FC236}">
                <a16:creationId xmlns:a16="http://schemas.microsoft.com/office/drawing/2014/main" id="{0F5FC5A6-5212-D866-8946-310201A641B4}"/>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 name="Slaidinumbri kohatäide 3">
            <a:extLst>
              <a:ext uri="{FF2B5EF4-FFF2-40B4-BE49-F238E27FC236}">
                <a16:creationId xmlns:a16="http://schemas.microsoft.com/office/drawing/2014/main" id="{6C7E207C-680E-6F19-C7DF-1B87FA4417B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106</a:t>
            </a:fld>
            <a:endParaRPr lang="et-EE">
              <a:solidFill>
                <a:prstClr val="black"/>
              </a:solidFill>
              <a:latin typeface="Calibri"/>
            </a:endParaRPr>
          </a:p>
        </p:txBody>
      </p:sp>
    </p:spTree>
    <p:extLst>
      <p:ext uri="{BB962C8B-B14F-4D97-AF65-F5344CB8AC3E}">
        <p14:creationId xmlns:p14="http://schemas.microsoft.com/office/powerpoint/2010/main" val="2626895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A3413147-0C95-4C25-0A28-B397C19E542E}"/>
              </a:ext>
            </a:extLst>
          </p:cNvPr>
          <p:cNvPicPr>
            <a:picLocks noChangeAspect="1"/>
          </p:cNvPicPr>
          <p:nvPr/>
        </p:nvPicPr>
        <p:blipFill>
          <a:blip r:embed="rId3"/>
          <a:stretch>
            <a:fillRect/>
          </a:stretch>
        </p:blipFill>
        <p:spPr>
          <a:xfrm>
            <a:off x="5033113" y="1798636"/>
            <a:ext cx="5858693" cy="4906060"/>
          </a:xfrm>
          <a:prstGeom prst="rect">
            <a:avLst/>
          </a:prstGeom>
        </p:spPr>
      </p:pic>
      <p:sp>
        <p:nvSpPr>
          <p:cNvPr id="8" name="Pealkiri 1">
            <a:extLst>
              <a:ext uri="{FF2B5EF4-FFF2-40B4-BE49-F238E27FC236}">
                <a16:creationId xmlns:a16="http://schemas.microsoft.com/office/drawing/2014/main" id="{BF22ECB5-FA4E-BA5F-F165-EACB9EFF16AC}"/>
              </a:ext>
            </a:extLst>
          </p:cNvPr>
          <p:cNvSpPr>
            <a:spLocks noGrp="1"/>
          </p:cNvSpPr>
          <p:nvPr>
            <p:ph type="title"/>
          </p:nvPr>
        </p:nvSpPr>
        <p:spPr>
          <a:xfrm>
            <a:off x="643943" y="102267"/>
            <a:ext cx="9838999" cy="1372023"/>
          </a:xfrm>
        </p:spPr>
        <p:txBody>
          <a:bodyPr>
            <a:noAutofit/>
          </a:bodyPr>
          <a:lstStyle/>
          <a:p>
            <a:pPr>
              <a:lnSpc>
                <a:spcPct val="90000"/>
              </a:lnSpc>
            </a:pPr>
            <a:r>
              <a:rPr lang="et-EE"/>
              <a:t>Jõgeva maakonna</a:t>
            </a:r>
            <a:r>
              <a:rPr lang="en-US"/>
              <a:t> b</a:t>
            </a:r>
            <a:r>
              <a:rPr lang="et-EE"/>
              <a:t>rutotulu palgatöötaja kohta</a:t>
            </a:r>
            <a:r>
              <a:rPr lang="en-US"/>
              <a:t> </a:t>
            </a:r>
            <a:br>
              <a:rPr lang="en-US"/>
            </a:br>
            <a:r>
              <a:rPr lang="en-US"/>
              <a:t>on </a:t>
            </a:r>
            <a:r>
              <a:rPr lang="en-US" err="1"/>
              <a:t>võrreldes</a:t>
            </a:r>
            <a:r>
              <a:rPr lang="en-US"/>
              <a:t> </a:t>
            </a:r>
            <a:r>
              <a:rPr lang="en-US" err="1"/>
              <a:t>teiste</a:t>
            </a:r>
            <a:r>
              <a:rPr lang="en-US"/>
              <a:t> </a:t>
            </a:r>
            <a:r>
              <a:rPr lang="en-US" err="1"/>
              <a:t>maakondadega</a:t>
            </a:r>
            <a:r>
              <a:rPr lang="en-US"/>
              <a:t> </a:t>
            </a:r>
            <a:r>
              <a:rPr lang="en-US" err="1"/>
              <a:t>üks</a:t>
            </a:r>
            <a:r>
              <a:rPr lang="en-US"/>
              <a:t> </a:t>
            </a:r>
            <a:r>
              <a:rPr lang="en-US" err="1"/>
              <a:t>madalamaid</a:t>
            </a:r>
            <a:endParaRPr lang="et-EE"/>
          </a:p>
        </p:txBody>
      </p:sp>
      <p:sp>
        <p:nvSpPr>
          <p:cNvPr id="12" name="TextBox 11">
            <a:extLst>
              <a:ext uri="{FF2B5EF4-FFF2-40B4-BE49-F238E27FC236}">
                <a16:creationId xmlns:a16="http://schemas.microsoft.com/office/drawing/2014/main" id="{16E60AEC-ECBC-B883-EFA8-6F8671AF369D}"/>
              </a:ext>
            </a:extLst>
          </p:cNvPr>
          <p:cNvSpPr txBox="1"/>
          <p:nvPr/>
        </p:nvSpPr>
        <p:spPr>
          <a:xfrm>
            <a:off x="5033113" y="1490859"/>
            <a:ext cx="5915278" cy="338554"/>
          </a:xfrm>
          <a:prstGeom prst="rect">
            <a:avLst/>
          </a:prstGeom>
          <a:noFill/>
        </p:spPr>
        <p:txBody>
          <a:bodyPr wrap="square" rtlCol="0">
            <a:spAutoFit/>
          </a:bodyPr>
          <a:lstStyle/>
          <a:p>
            <a:r>
              <a:rPr lang="en-US" sz="1600" b="1" err="1">
                <a:latin typeface="+mj-lt"/>
                <a:cs typeface="Arial" panose="020B0604020202020204" pitchFamily="34" charset="0"/>
              </a:rPr>
              <a:t>Palgatöötaja</a:t>
            </a:r>
            <a:r>
              <a:rPr lang="en-US" sz="1600" b="1">
                <a:latin typeface="+mj-lt"/>
                <a:cs typeface="Arial" panose="020B0604020202020204" pitchFamily="34" charset="0"/>
              </a:rPr>
              <a:t> </a:t>
            </a:r>
            <a:r>
              <a:rPr lang="en-US" sz="1600" b="1" err="1">
                <a:latin typeface="+mj-lt"/>
                <a:cs typeface="Arial" panose="020B0604020202020204" pitchFamily="34" charset="0"/>
              </a:rPr>
              <a:t>kuu</a:t>
            </a:r>
            <a:r>
              <a:rPr lang="en-US" sz="1600" b="1">
                <a:latin typeface="+mj-lt"/>
                <a:cs typeface="Arial" panose="020B0604020202020204" pitchFamily="34" charset="0"/>
              </a:rPr>
              <a:t> </a:t>
            </a:r>
            <a:r>
              <a:rPr lang="en-US" sz="1600" b="1" err="1">
                <a:latin typeface="+mj-lt"/>
                <a:cs typeface="Arial" panose="020B0604020202020204" pitchFamily="34" charset="0"/>
              </a:rPr>
              <a:t>keskmine</a:t>
            </a:r>
            <a:r>
              <a:rPr lang="en-US" sz="1600" b="1">
                <a:latin typeface="+mj-lt"/>
                <a:cs typeface="Arial" panose="020B0604020202020204" pitchFamily="34" charset="0"/>
              </a:rPr>
              <a:t> </a:t>
            </a:r>
            <a:r>
              <a:rPr lang="en-US" sz="1600" b="1" err="1">
                <a:latin typeface="+mj-lt"/>
                <a:cs typeface="Arial" panose="020B0604020202020204" pitchFamily="34" charset="0"/>
              </a:rPr>
              <a:t>brutotulu</a:t>
            </a:r>
            <a:r>
              <a:rPr lang="en-US" sz="1600" b="1">
                <a:latin typeface="+mj-lt"/>
                <a:cs typeface="Arial" panose="020B0604020202020204" pitchFamily="34" charset="0"/>
              </a:rPr>
              <a:t> </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 2013-2021</a:t>
            </a:r>
            <a:endParaRPr lang="et-EE" sz="1600" b="1">
              <a:latin typeface="+mj-lt"/>
              <a:cs typeface="Arial" panose="020B0604020202020204" pitchFamily="34" charset="0"/>
            </a:endParaRPr>
          </a:p>
        </p:txBody>
      </p:sp>
      <p:sp>
        <p:nvSpPr>
          <p:cNvPr id="17" name="AutoShape 15">
            <a:extLst>
              <a:ext uri="{FF2B5EF4-FFF2-40B4-BE49-F238E27FC236}">
                <a16:creationId xmlns:a16="http://schemas.microsoft.com/office/drawing/2014/main" id="{5DD02390-8892-7EA1-8F30-18D29EA44BF7}"/>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3" name="Pilt 2">
            <a:extLst>
              <a:ext uri="{FF2B5EF4-FFF2-40B4-BE49-F238E27FC236}">
                <a16:creationId xmlns:a16="http://schemas.microsoft.com/office/drawing/2014/main" id="{9D76582A-17A7-088F-BF8E-FF35D702B30B}"/>
              </a:ext>
            </a:extLst>
          </p:cNvPr>
          <p:cNvPicPr>
            <a:picLocks noChangeAspect="1"/>
          </p:cNvPicPr>
          <p:nvPr/>
        </p:nvPicPr>
        <p:blipFill>
          <a:blip r:embed="rId4"/>
          <a:stretch>
            <a:fillRect/>
          </a:stretch>
        </p:blipFill>
        <p:spPr>
          <a:xfrm>
            <a:off x="10920427" y="1798636"/>
            <a:ext cx="1057423" cy="3943900"/>
          </a:xfrm>
          <a:prstGeom prst="rect">
            <a:avLst/>
          </a:prstGeom>
        </p:spPr>
      </p:pic>
      <p:sp>
        <p:nvSpPr>
          <p:cNvPr id="23" name="Rounded Rectangle 14">
            <a:extLst>
              <a:ext uri="{FF2B5EF4-FFF2-40B4-BE49-F238E27FC236}">
                <a16:creationId xmlns:a16="http://schemas.microsoft.com/office/drawing/2014/main" id="{32D97862-F7C8-1DB4-D13C-78134212403F}"/>
              </a:ext>
            </a:extLst>
          </p:cNvPr>
          <p:cNvSpPr/>
          <p:nvPr/>
        </p:nvSpPr>
        <p:spPr bwMode="auto">
          <a:xfrm>
            <a:off x="10248900" y="3429000"/>
            <a:ext cx="699491" cy="1085850"/>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ounded Rectangle 14">
            <a:extLst>
              <a:ext uri="{FF2B5EF4-FFF2-40B4-BE49-F238E27FC236}">
                <a16:creationId xmlns:a16="http://schemas.microsoft.com/office/drawing/2014/main" id="{E5F0897B-CAC3-6B8F-8125-AAA2E16A6756}"/>
              </a:ext>
            </a:extLst>
          </p:cNvPr>
          <p:cNvSpPr/>
          <p:nvPr/>
        </p:nvSpPr>
        <p:spPr bwMode="auto">
          <a:xfrm>
            <a:off x="10877529" y="4675736"/>
            <a:ext cx="1057423" cy="1085850"/>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2C4CB0E-AD87-2DEB-AD6E-E4BC596EF4A8}"/>
              </a:ext>
            </a:extLst>
          </p:cNvPr>
          <p:cNvSpPr txBox="1"/>
          <p:nvPr/>
        </p:nvSpPr>
        <p:spPr>
          <a:xfrm>
            <a:off x="192452" y="6417179"/>
            <a:ext cx="5370990" cy="338554"/>
          </a:xfrm>
          <a:prstGeom prst="rect">
            <a:avLst/>
          </a:prstGeom>
          <a:noFill/>
        </p:spPr>
        <p:txBody>
          <a:bodyPr wrap="square" rtlCol="0">
            <a:spAutoFit/>
          </a:bodyPr>
          <a:lstStyle/>
          <a:p>
            <a:r>
              <a:rPr lang="et-EE" sz="800"/>
              <a:t>Allikas: Statistikaamet</a:t>
            </a:r>
            <a:r>
              <a:rPr lang="en-US" sz="800"/>
              <a:t>,</a:t>
            </a:r>
            <a:r>
              <a:rPr lang="et-EE" sz="800"/>
              <a:t> HeiVäli analüüs</a:t>
            </a:r>
          </a:p>
          <a:p>
            <a:r>
              <a:rPr lang="et-EE" sz="800"/>
              <a:t>Viide algandmetele: </a:t>
            </a:r>
            <a:r>
              <a:rPr lang="et-EE" sz="800">
                <a:hlinkClick r:id="rId5"/>
              </a:rPr>
              <a:t>https://andmed.stat.ee/et/stat/sotsiaalelu__sissetulek/ST004</a:t>
            </a:r>
            <a:r>
              <a:rPr lang="et-EE" sz="800"/>
              <a:t>  </a:t>
            </a:r>
          </a:p>
        </p:txBody>
      </p:sp>
      <p:sp>
        <p:nvSpPr>
          <p:cNvPr id="5" name="Sisu kohatäide 2">
            <a:extLst>
              <a:ext uri="{FF2B5EF4-FFF2-40B4-BE49-F238E27FC236}">
                <a16:creationId xmlns:a16="http://schemas.microsoft.com/office/drawing/2014/main" id="{10DD3CFC-A3ED-BFE7-4BEE-5A10C0051A1A}"/>
              </a:ext>
            </a:extLst>
          </p:cNvPr>
          <p:cNvSpPr txBox="1">
            <a:spLocks/>
          </p:cNvSpPr>
          <p:nvPr/>
        </p:nvSpPr>
        <p:spPr>
          <a:xfrm>
            <a:off x="609599" y="1635177"/>
            <a:ext cx="3713826" cy="4107359"/>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 </a:t>
            </a:r>
            <a:r>
              <a:rPr lang="en-US" sz="1400" err="1"/>
              <a:t>maakonna</a:t>
            </a:r>
            <a:r>
              <a:rPr lang="en-US" sz="1400"/>
              <a:t> </a:t>
            </a:r>
            <a:r>
              <a:rPr lang="en-US" sz="1400" err="1"/>
              <a:t>keskmine</a:t>
            </a:r>
            <a:r>
              <a:rPr lang="en-US" sz="1400"/>
              <a:t> </a:t>
            </a:r>
            <a:r>
              <a:rPr lang="en-US" sz="1400" err="1"/>
              <a:t>brutotulu</a:t>
            </a:r>
            <a:r>
              <a:rPr lang="en-US" sz="1400"/>
              <a:t> </a:t>
            </a:r>
            <a:r>
              <a:rPr lang="en-US" sz="1400" err="1"/>
              <a:t>palgatöötaja</a:t>
            </a:r>
            <a:r>
              <a:rPr lang="en-US" sz="1400"/>
              <a:t> </a:t>
            </a:r>
            <a:r>
              <a:rPr lang="en-US" sz="1400" err="1"/>
              <a:t>kohta</a:t>
            </a:r>
            <a:r>
              <a:rPr lang="en-US" sz="1400"/>
              <a:t> </a:t>
            </a:r>
            <a:r>
              <a:rPr lang="en-US" sz="1400" err="1"/>
              <a:t>kuus</a:t>
            </a:r>
            <a:r>
              <a:rPr lang="en-US" sz="1400"/>
              <a:t> on </a:t>
            </a:r>
            <a:r>
              <a:rPr lang="en-US" sz="1400" err="1"/>
              <a:t>kasvanud</a:t>
            </a:r>
            <a:r>
              <a:rPr lang="en-US" sz="1400"/>
              <a:t> </a:t>
            </a:r>
            <a:r>
              <a:rPr lang="en-US" sz="1400" err="1"/>
              <a:t>antud</a:t>
            </a:r>
            <a:r>
              <a:rPr lang="en-US" sz="1400"/>
              <a:t> </a:t>
            </a:r>
            <a:r>
              <a:rPr lang="en-US" sz="1400" err="1"/>
              <a:t>ajaperioodil</a:t>
            </a:r>
            <a:r>
              <a:rPr lang="en-US" sz="1400"/>
              <a:t> </a:t>
            </a:r>
            <a:r>
              <a:rPr lang="en-US" sz="1400" err="1"/>
              <a:t>püsivalt</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Siiski</a:t>
            </a:r>
            <a:r>
              <a:rPr lang="en-US" sz="1400"/>
              <a:t> on Jõgeva </a:t>
            </a:r>
            <a:r>
              <a:rPr lang="en-US" sz="1400" err="1"/>
              <a:t>palgatöötajate</a:t>
            </a:r>
            <a:r>
              <a:rPr lang="en-US" sz="1400"/>
              <a:t> </a:t>
            </a:r>
            <a:r>
              <a:rPr lang="en-US" sz="1400" err="1"/>
              <a:t>keskmine</a:t>
            </a:r>
            <a:r>
              <a:rPr lang="en-US" sz="1400"/>
              <a:t> Eesti </a:t>
            </a:r>
            <a:r>
              <a:rPr lang="en-US" sz="1400" err="1"/>
              <a:t>üks</a:t>
            </a:r>
            <a:r>
              <a:rPr lang="en-US" sz="1400"/>
              <a:t> </a:t>
            </a:r>
            <a:r>
              <a:rPr lang="en-US" sz="1400" err="1"/>
              <a:t>madalamaid</a:t>
            </a:r>
            <a:r>
              <a:rPr lang="en-US" sz="1400"/>
              <a:t> </a:t>
            </a:r>
            <a:r>
              <a:rPr lang="en-US" sz="1400" err="1"/>
              <a:t>maakondade</a:t>
            </a:r>
            <a:r>
              <a:rPr lang="en-US" sz="1400"/>
              <a:t> </a:t>
            </a:r>
            <a:r>
              <a:rPr lang="en-US" sz="1400" err="1"/>
              <a:t>võrdluses</a:t>
            </a:r>
            <a:r>
              <a:rPr lang="en-US" sz="1400"/>
              <a:t>. </a:t>
            </a:r>
            <a:r>
              <a:rPr lang="en-US" sz="1400" err="1"/>
              <a:t>Madalam</a:t>
            </a:r>
            <a:r>
              <a:rPr lang="en-US" sz="1400"/>
              <a:t> on </a:t>
            </a:r>
            <a:r>
              <a:rPr lang="en-US" sz="1400" err="1"/>
              <a:t>brutotulu</a:t>
            </a:r>
            <a:r>
              <a:rPr lang="en-US" sz="1400"/>
              <a:t> </a:t>
            </a:r>
            <a:r>
              <a:rPr lang="en-US" sz="1400" err="1"/>
              <a:t>kuus</a:t>
            </a:r>
            <a:r>
              <a:rPr lang="en-US" sz="1400"/>
              <a:t> </a:t>
            </a:r>
            <a:r>
              <a:rPr lang="en-US" sz="1400" err="1"/>
              <a:t>Võru</a:t>
            </a:r>
            <a:r>
              <a:rPr lang="en-US" sz="1400"/>
              <a:t>, </a:t>
            </a:r>
            <a:r>
              <a:rPr lang="en-US" sz="1400" err="1"/>
              <a:t>Valga</a:t>
            </a:r>
            <a:r>
              <a:rPr lang="en-US" sz="1400"/>
              <a:t> ja Ida-</a:t>
            </a:r>
            <a:r>
              <a:rPr lang="en-US" sz="1400" err="1"/>
              <a:t>Viru</a:t>
            </a:r>
            <a:r>
              <a:rPr lang="en-US" sz="1400"/>
              <a:t> </a:t>
            </a:r>
            <a:r>
              <a:rPr lang="en-US" sz="1400" err="1"/>
              <a:t>maakonnas</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Võrreldes</a:t>
            </a:r>
            <a:r>
              <a:rPr lang="en-US" sz="1400"/>
              <a:t> </a:t>
            </a:r>
            <a:r>
              <a:rPr lang="en-US" sz="1400" err="1"/>
              <a:t>madalaima</a:t>
            </a:r>
            <a:r>
              <a:rPr lang="en-US" sz="1400"/>
              <a:t> </a:t>
            </a:r>
            <a:r>
              <a:rPr lang="en-US" sz="1400" err="1"/>
              <a:t>tasemega</a:t>
            </a:r>
            <a:r>
              <a:rPr lang="en-US" sz="1400"/>
              <a:t>, on Jõgeva </a:t>
            </a:r>
            <a:r>
              <a:rPr lang="en-US" sz="1400" err="1"/>
              <a:t>palgatöötaja</a:t>
            </a:r>
            <a:r>
              <a:rPr lang="en-US" sz="1400"/>
              <a:t> </a:t>
            </a:r>
            <a:r>
              <a:rPr lang="en-US" sz="1400" err="1"/>
              <a:t>brutotulu</a:t>
            </a:r>
            <a:r>
              <a:rPr lang="en-US" sz="1400"/>
              <a:t> </a:t>
            </a:r>
            <a:r>
              <a:rPr lang="en-US" sz="1400" err="1"/>
              <a:t>kuus</a:t>
            </a:r>
            <a:r>
              <a:rPr lang="en-US" sz="1400"/>
              <a:t> 108€ </a:t>
            </a:r>
            <a:r>
              <a:rPr lang="en-US" sz="1400" err="1"/>
              <a:t>võrra</a:t>
            </a:r>
            <a:r>
              <a:rPr lang="en-US" sz="1400"/>
              <a:t> </a:t>
            </a:r>
            <a:r>
              <a:rPr lang="en-US" sz="1400" err="1"/>
              <a:t>suurem</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Võrreldes</a:t>
            </a:r>
            <a:r>
              <a:rPr lang="en-US" sz="1400"/>
              <a:t> </a:t>
            </a:r>
            <a:r>
              <a:rPr lang="en-US" sz="1400" err="1"/>
              <a:t>suurima</a:t>
            </a:r>
            <a:r>
              <a:rPr lang="en-US" sz="1400"/>
              <a:t> </a:t>
            </a:r>
            <a:r>
              <a:rPr lang="en-US" sz="1400" err="1"/>
              <a:t>brutotulu</a:t>
            </a:r>
            <a:r>
              <a:rPr lang="en-US" sz="1400"/>
              <a:t> </a:t>
            </a:r>
            <a:r>
              <a:rPr lang="en-US" sz="1400" err="1"/>
              <a:t>tasemega</a:t>
            </a:r>
            <a:r>
              <a:rPr lang="en-US" sz="1400"/>
              <a:t> Harju </a:t>
            </a:r>
            <a:r>
              <a:rPr lang="en-US" sz="1400" err="1"/>
              <a:t>maakonnas</a:t>
            </a:r>
            <a:r>
              <a:rPr lang="en-US" sz="1400"/>
              <a:t>, on aga Jõgeva </a:t>
            </a:r>
            <a:r>
              <a:rPr lang="en-US" sz="1400" err="1"/>
              <a:t>maakonnas</a:t>
            </a:r>
            <a:r>
              <a:rPr lang="en-US" sz="1400"/>
              <a:t> </a:t>
            </a:r>
            <a:r>
              <a:rPr lang="en-US" sz="1400" err="1"/>
              <a:t>brutotulu</a:t>
            </a:r>
            <a:r>
              <a:rPr lang="en-US" sz="1400"/>
              <a:t> 398€ </a:t>
            </a:r>
            <a:r>
              <a:rPr lang="en-US" sz="1400" err="1"/>
              <a:t>võrra</a:t>
            </a:r>
            <a:r>
              <a:rPr lang="en-US" sz="1400"/>
              <a:t> </a:t>
            </a:r>
            <a:r>
              <a:rPr lang="en-US" sz="1400" err="1"/>
              <a:t>väiksem</a:t>
            </a:r>
            <a:r>
              <a:rPr lang="en-US" sz="1400"/>
              <a:t>. </a:t>
            </a:r>
          </a:p>
        </p:txBody>
      </p:sp>
      <p:sp>
        <p:nvSpPr>
          <p:cNvPr id="6" name="Slaidinumbri kohatäide 3">
            <a:extLst>
              <a:ext uri="{FF2B5EF4-FFF2-40B4-BE49-F238E27FC236}">
                <a16:creationId xmlns:a16="http://schemas.microsoft.com/office/drawing/2014/main" id="{393AE6BC-DBEB-1A5C-5D69-ADBBCBA813D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107</a:t>
            </a:fld>
            <a:endParaRPr lang="et-EE">
              <a:solidFill>
                <a:prstClr val="black"/>
              </a:solidFill>
              <a:latin typeface="Calibri"/>
            </a:endParaRPr>
          </a:p>
        </p:txBody>
      </p:sp>
    </p:spTree>
    <p:extLst>
      <p:ext uri="{BB962C8B-B14F-4D97-AF65-F5344CB8AC3E}">
        <p14:creationId xmlns:p14="http://schemas.microsoft.com/office/powerpoint/2010/main" val="24767215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isu kohatäide 3">
            <a:extLst>
              <a:ext uri="{FF2B5EF4-FFF2-40B4-BE49-F238E27FC236}">
                <a16:creationId xmlns:a16="http://schemas.microsoft.com/office/drawing/2014/main" id="{64345D64-0E44-FCD7-65CE-3E4F80728751}"/>
              </a:ext>
            </a:extLst>
          </p:cNvPr>
          <p:cNvGraphicFramePr>
            <a:graphicFrameLocks noGrp="1"/>
          </p:cNvGraphicFramePr>
          <p:nvPr>
            <p:ph idx="1"/>
            <p:extLst>
              <p:ext uri="{D42A27DB-BD31-4B8C-83A1-F6EECF244321}">
                <p14:modId xmlns:p14="http://schemas.microsoft.com/office/powerpoint/2010/main" val="101211795"/>
              </p:ext>
            </p:extLst>
          </p:nvPr>
        </p:nvGraphicFramePr>
        <p:xfrm>
          <a:off x="3318333" y="1727415"/>
          <a:ext cx="8391314" cy="3901618"/>
        </p:xfrm>
        <a:graphic>
          <a:graphicData uri="http://schemas.openxmlformats.org/drawingml/2006/table">
            <a:tbl>
              <a:tblPr/>
              <a:tblGrid>
                <a:gridCol w="5124331">
                  <a:extLst>
                    <a:ext uri="{9D8B030D-6E8A-4147-A177-3AD203B41FA5}">
                      <a16:colId xmlns:a16="http://schemas.microsoft.com/office/drawing/2014/main" val="1943943196"/>
                    </a:ext>
                  </a:extLst>
                </a:gridCol>
                <a:gridCol w="541538">
                  <a:extLst>
                    <a:ext uri="{9D8B030D-6E8A-4147-A177-3AD203B41FA5}">
                      <a16:colId xmlns:a16="http://schemas.microsoft.com/office/drawing/2014/main" val="3680879891"/>
                    </a:ext>
                  </a:extLst>
                </a:gridCol>
                <a:gridCol w="630314">
                  <a:extLst>
                    <a:ext uri="{9D8B030D-6E8A-4147-A177-3AD203B41FA5}">
                      <a16:colId xmlns:a16="http://schemas.microsoft.com/office/drawing/2014/main" val="2482582590"/>
                    </a:ext>
                  </a:extLst>
                </a:gridCol>
                <a:gridCol w="541538">
                  <a:extLst>
                    <a:ext uri="{9D8B030D-6E8A-4147-A177-3AD203B41FA5}">
                      <a16:colId xmlns:a16="http://schemas.microsoft.com/office/drawing/2014/main" val="2935455844"/>
                    </a:ext>
                  </a:extLst>
                </a:gridCol>
                <a:gridCol w="523783">
                  <a:extLst>
                    <a:ext uri="{9D8B030D-6E8A-4147-A177-3AD203B41FA5}">
                      <a16:colId xmlns:a16="http://schemas.microsoft.com/office/drawing/2014/main" val="732916495"/>
                    </a:ext>
                  </a:extLst>
                </a:gridCol>
                <a:gridCol w="479394">
                  <a:extLst>
                    <a:ext uri="{9D8B030D-6E8A-4147-A177-3AD203B41FA5}">
                      <a16:colId xmlns:a16="http://schemas.microsoft.com/office/drawing/2014/main" val="183449858"/>
                    </a:ext>
                  </a:extLst>
                </a:gridCol>
                <a:gridCol w="550416">
                  <a:extLst>
                    <a:ext uri="{9D8B030D-6E8A-4147-A177-3AD203B41FA5}">
                      <a16:colId xmlns:a16="http://schemas.microsoft.com/office/drawing/2014/main" val="1929883469"/>
                    </a:ext>
                  </a:extLst>
                </a:gridCol>
              </a:tblGrid>
              <a:tr h="310508">
                <a:tc rowSpan="2">
                  <a:txBody>
                    <a:bodyPr/>
                    <a:lstStyle/>
                    <a:p>
                      <a:pPr algn="ctr" rtl="0" fontAlgn="t">
                        <a:spcBef>
                          <a:spcPts val="0"/>
                        </a:spcBef>
                        <a:spcAft>
                          <a:spcPts val="0"/>
                        </a:spcAft>
                      </a:pPr>
                      <a:r>
                        <a:rPr lang="et-EE" sz="1600" b="1" i="0" u="none" strike="noStrike">
                          <a:solidFill>
                            <a:schemeClr val="tx1"/>
                          </a:solidFill>
                          <a:effectLst/>
                          <a:latin typeface="Calibri" panose="020F0502020204030204" pitchFamily="34" charset="0"/>
                        </a:rPr>
                        <a:t>Jõgeva maakond</a:t>
                      </a:r>
                      <a:endParaRPr lang="et-EE" sz="1600">
                        <a:solidFill>
                          <a:schemeClr val="tx1"/>
                        </a:solidFill>
                        <a:effectLst/>
                      </a:endParaRPr>
                    </a:p>
                  </a:txBody>
                  <a:tcPr marL="38594" marR="38594" marT="38594" marB="38594"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rtl="0" fontAlgn="t">
                        <a:spcBef>
                          <a:spcPts val="0"/>
                        </a:spcBef>
                        <a:spcAft>
                          <a:spcPts val="0"/>
                        </a:spcAft>
                      </a:pPr>
                      <a:r>
                        <a:rPr lang="et-EE" sz="1600" b="1" i="0" u="none" strike="noStrike">
                          <a:solidFill>
                            <a:schemeClr val="tx1"/>
                          </a:solidFill>
                          <a:effectLst/>
                          <a:latin typeface="Calibri" panose="020F0502020204030204" pitchFamily="34" charset="0"/>
                        </a:rPr>
                        <a:t>2017</a:t>
                      </a:r>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t-EE"/>
                    </a:p>
                  </a:txBody>
                  <a:tcPr/>
                </a:tc>
                <a:tc gridSpan="2">
                  <a:txBody>
                    <a:bodyPr/>
                    <a:lstStyle/>
                    <a:p>
                      <a:pPr algn="ctr" rtl="0" fontAlgn="t">
                        <a:spcBef>
                          <a:spcPts val="0"/>
                        </a:spcBef>
                        <a:spcAft>
                          <a:spcPts val="0"/>
                        </a:spcAft>
                      </a:pPr>
                      <a:r>
                        <a:rPr lang="et-EE" sz="1600" b="1" i="0" u="none" strike="noStrike">
                          <a:solidFill>
                            <a:schemeClr val="tx1"/>
                          </a:solidFill>
                          <a:effectLst/>
                          <a:latin typeface="Calibri" panose="020F0502020204030204" pitchFamily="34" charset="0"/>
                        </a:rPr>
                        <a:t>2018</a:t>
                      </a:r>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t-EE"/>
                    </a:p>
                  </a:txBody>
                  <a:tcPr/>
                </a:tc>
                <a:tc gridSpan="2">
                  <a:txBody>
                    <a:bodyPr/>
                    <a:lstStyle/>
                    <a:p>
                      <a:pPr algn="ctr" rtl="0" fontAlgn="t">
                        <a:spcBef>
                          <a:spcPts val="0"/>
                        </a:spcBef>
                        <a:spcAft>
                          <a:spcPts val="0"/>
                        </a:spcAft>
                      </a:pPr>
                      <a:r>
                        <a:rPr lang="et-EE" sz="1600" b="1" i="0" u="none" strike="noStrike">
                          <a:solidFill>
                            <a:schemeClr val="tx1"/>
                          </a:solidFill>
                          <a:effectLst/>
                          <a:latin typeface="Calibri" panose="020F0502020204030204" pitchFamily="34" charset="0"/>
                        </a:rPr>
                        <a:t>2019</a:t>
                      </a:r>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t-EE"/>
                    </a:p>
                  </a:txBody>
                  <a:tcPr/>
                </a:tc>
                <a:extLst>
                  <a:ext uri="{0D108BD9-81ED-4DB2-BD59-A6C34878D82A}">
                    <a16:rowId xmlns:a16="http://schemas.microsoft.com/office/drawing/2014/main" val="237979244"/>
                  </a:ext>
                </a:extLst>
              </a:tr>
              <a:tr h="310508">
                <a:tc vMerge="1">
                  <a:txBody>
                    <a:bodyPr/>
                    <a:lstStyle/>
                    <a:p>
                      <a:endParaRPr lang="et-EE"/>
                    </a:p>
                  </a:txBody>
                  <a:tcPr/>
                </a:tc>
                <a:tc>
                  <a:txBody>
                    <a:bodyPr/>
                    <a:lstStyle/>
                    <a:p>
                      <a:pPr algn="l" fontAlgn="t"/>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t-EE" sz="1600" b="1" i="0" u="none" strike="noStrike">
                          <a:solidFill>
                            <a:schemeClr val="tx1"/>
                          </a:solidFill>
                          <a:effectLst/>
                          <a:latin typeface="Calibri" panose="020F0502020204030204" pitchFamily="34" charset="0"/>
                        </a:rPr>
                        <a:t>GWh</a:t>
                      </a:r>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t-EE" sz="1600" b="1" i="0" u="none" strike="noStrike" err="1">
                          <a:solidFill>
                            <a:schemeClr val="tx1"/>
                          </a:solidFill>
                          <a:effectLst/>
                          <a:latin typeface="Calibri" panose="020F0502020204030204" pitchFamily="34" charset="0"/>
                        </a:rPr>
                        <a:t>GWh</a:t>
                      </a:r>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t-EE" sz="1600" b="1" i="0" u="none" strike="noStrike" err="1">
                          <a:solidFill>
                            <a:schemeClr val="tx1"/>
                          </a:solidFill>
                          <a:effectLst/>
                          <a:latin typeface="Calibri" panose="020F0502020204030204" pitchFamily="34" charset="0"/>
                        </a:rPr>
                        <a:t>GWh</a:t>
                      </a:r>
                      <a:endParaRPr lang="et-EE" sz="1600">
                        <a:solidFill>
                          <a:schemeClr val="tx1"/>
                        </a:solidFill>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4644984"/>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Soojus, </a:t>
                      </a:r>
                      <a:r>
                        <a:rPr lang="et-EE" sz="1600" b="0" i="0" u="none" strike="noStrike" err="1">
                          <a:solidFill>
                            <a:srgbClr val="000000"/>
                          </a:solidFill>
                          <a:effectLst/>
                          <a:latin typeface="Calibri" panose="020F0502020204030204" pitchFamily="34" charset="0"/>
                        </a:rPr>
                        <a:t>GWh</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fontAlgn="t"/>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196</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fontAlgn="t"/>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197</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fontAlgn="t"/>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211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extLst>
                  <a:ext uri="{0D108BD9-81ED-4DB2-BD59-A6C34878D82A}">
                    <a16:rowId xmlns:a16="http://schemas.microsoft.com/office/drawing/2014/main" val="3770375267"/>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Elektrienergia, </a:t>
                      </a:r>
                      <a:r>
                        <a:rPr lang="et-EE" sz="1600" b="0" i="0" u="none" strike="noStrike" err="1">
                          <a:solidFill>
                            <a:srgbClr val="000000"/>
                          </a:solidFill>
                          <a:effectLst/>
                          <a:latin typeface="Calibri" panose="020F0502020204030204" pitchFamily="34" charset="0"/>
                        </a:rPr>
                        <a:t>GWh</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91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95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101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6451818"/>
                  </a:ext>
                </a:extLst>
              </a:tr>
              <a:tr h="370310">
                <a:tc>
                  <a:txBody>
                    <a:bodyPr/>
                    <a:lstStyle/>
                    <a:p>
                      <a:pPr algn="just" rtl="0" fontAlgn="t">
                        <a:spcBef>
                          <a:spcPts val="0"/>
                        </a:spcBef>
                        <a:spcAft>
                          <a:spcPts val="0"/>
                        </a:spcAft>
                      </a:pPr>
                      <a:r>
                        <a:rPr lang="fi-FI" sz="1600" b="0" i="0" u="none" strike="noStrike" err="1">
                          <a:solidFill>
                            <a:srgbClr val="000000"/>
                          </a:solidFill>
                          <a:effectLst/>
                          <a:latin typeface="Calibri" panose="020F0502020204030204" pitchFamily="34" charset="0"/>
                        </a:rPr>
                        <a:t>Puiduhake</a:t>
                      </a:r>
                      <a:r>
                        <a:rPr lang="fi-FI" sz="1600" b="0" i="0" u="none" strike="noStrike">
                          <a:solidFill>
                            <a:srgbClr val="000000"/>
                          </a:solidFill>
                          <a:effectLst/>
                          <a:latin typeface="Calibri" panose="020F0502020204030204" pitchFamily="34" charset="0"/>
                        </a:rPr>
                        <a:t> ja -</a:t>
                      </a:r>
                      <a:r>
                        <a:rPr lang="fi-FI" sz="1600" b="0" i="0" u="none" strike="noStrike" err="1">
                          <a:solidFill>
                            <a:srgbClr val="000000"/>
                          </a:solidFill>
                          <a:effectLst/>
                          <a:latin typeface="Calibri" panose="020F0502020204030204" pitchFamily="34" charset="0"/>
                        </a:rPr>
                        <a:t>jäätmed</a:t>
                      </a:r>
                      <a:r>
                        <a:rPr lang="fi-FI" sz="1600" b="0" i="0" u="none" strike="noStrike">
                          <a:solidFill>
                            <a:srgbClr val="000000"/>
                          </a:solidFill>
                          <a:effectLst/>
                          <a:latin typeface="Calibri" panose="020F0502020204030204" pitchFamily="34" charset="0"/>
                        </a:rPr>
                        <a:t>, tuhat </a:t>
                      </a:r>
                      <a:r>
                        <a:rPr lang="fi-FI" sz="1600" b="0" i="0" u="none" strike="noStrike" err="1">
                          <a:solidFill>
                            <a:srgbClr val="000000"/>
                          </a:solidFill>
                          <a:effectLst/>
                          <a:latin typeface="Calibri" panose="020F0502020204030204" pitchFamily="34" charset="0"/>
                        </a:rPr>
                        <a:t>tm</a:t>
                      </a:r>
                      <a:endParaRPr lang="fi-FI"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65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78</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58</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70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44</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53</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extLst>
                  <a:ext uri="{0D108BD9-81ED-4DB2-BD59-A6C34878D82A}">
                    <a16:rowId xmlns:a16="http://schemas.microsoft.com/office/drawing/2014/main" val="4010385543"/>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Küttepuud, tuhat </a:t>
                      </a:r>
                      <a:r>
                        <a:rPr lang="et-EE" sz="1600" b="0" i="0" u="none" strike="noStrike" err="1">
                          <a:solidFill>
                            <a:srgbClr val="000000"/>
                          </a:solidFill>
                          <a:effectLst/>
                          <a:latin typeface="Calibri" panose="020F0502020204030204" pitchFamily="34" charset="0"/>
                        </a:rPr>
                        <a:t>tm</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39</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85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38</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82</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37</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80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2890897"/>
                  </a:ext>
                </a:extLst>
              </a:tr>
              <a:tr h="310508">
                <a:tc>
                  <a:txBody>
                    <a:bodyPr/>
                    <a:lstStyle/>
                    <a:p>
                      <a:pPr algn="just" rtl="0" fontAlgn="t">
                        <a:spcBef>
                          <a:spcPts val="0"/>
                        </a:spcBef>
                        <a:spcAft>
                          <a:spcPts val="0"/>
                        </a:spcAft>
                      </a:pPr>
                      <a:r>
                        <a:rPr lang="fi-FI" sz="1600" b="0" i="0" u="none" strike="noStrike" err="1">
                          <a:solidFill>
                            <a:srgbClr val="000000"/>
                          </a:solidFill>
                          <a:effectLst/>
                          <a:latin typeface="Calibri" panose="020F0502020204030204" pitchFamily="34" charset="0"/>
                        </a:rPr>
                        <a:t>Kerge</a:t>
                      </a:r>
                      <a:r>
                        <a:rPr lang="fi-FI" sz="1600" b="0" i="0" u="none" strike="noStrike">
                          <a:solidFill>
                            <a:srgbClr val="000000"/>
                          </a:solidFill>
                          <a:effectLst/>
                          <a:latin typeface="Calibri" panose="020F0502020204030204" pitchFamily="34" charset="0"/>
                        </a:rPr>
                        <a:t> </a:t>
                      </a:r>
                      <a:r>
                        <a:rPr lang="fi-FI" sz="1600" b="0" i="0" u="none" strike="noStrike" err="1">
                          <a:solidFill>
                            <a:srgbClr val="000000"/>
                          </a:solidFill>
                          <a:effectLst/>
                          <a:latin typeface="Calibri" panose="020F0502020204030204" pitchFamily="34" charset="0"/>
                        </a:rPr>
                        <a:t>kütteõli</a:t>
                      </a:r>
                      <a:r>
                        <a:rPr lang="fi-FI" sz="1600" b="0" i="0" u="none" strike="noStrike">
                          <a:solidFill>
                            <a:srgbClr val="000000"/>
                          </a:solidFill>
                          <a:effectLst/>
                          <a:latin typeface="Calibri" panose="020F0502020204030204" pitchFamily="34" charset="0"/>
                        </a:rPr>
                        <a:t> ja </a:t>
                      </a:r>
                      <a:r>
                        <a:rPr lang="fi-FI" sz="1600" b="0" i="0" u="none" strike="noStrike" err="1">
                          <a:solidFill>
                            <a:srgbClr val="000000"/>
                          </a:solidFill>
                          <a:effectLst/>
                          <a:latin typeface="Calibri" panose="020F0502020204030204" pitchFamily="34" charset="0"/>
                        </a:rPr>
                        <a:t>diislikütus</a:t>
                      </a:r>
                      <a:r>
                        <a:rPr lang="fi-FI" sz="1600" b="0" i="0" u="none" strike="noStrike">
                          <a:solidFill>
                            <a:srgbClr val="000000"/>
                          </a:solidFill>
                          <a:effectLst/>
                          <a:latin typeface="Calibri" panose="020F0502020204030204" pitchFamily="34" charset="0"/>
                        </a:rPr>
                        <a:t>, tuhat tonni</a:t>
                      </a:r>
                      <a:endParaRPr lang="fi-FI"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24</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281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234</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16</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187</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extLst>
                  <a:ext uri="{0D108BD9-81ED-4DB2-BD59-A6C34878D82A}">
                    <a16:rowId xmlns:a16="http://schemas.microsoft.com/office/drawing/2014/main" val="335969250"/>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Diislikütus, tuhat tonni</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24</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281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19</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222</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16</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187</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6355899"/>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Autobensiin, tuhat tonni</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61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61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61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extLst>
                  <a:ext uri="{0D108BD9-81ED-4DB2-BD59-A6C34878D82A}">
                    <a16:rowId xmlns:a16="http://schemas.microsoft.com/office/drawing/2014/main" val="2078524751"/>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Maagaas, miljonit m³</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6</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56</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5</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47</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4</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37</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7528907"/>
                  </a:ext>
                </a:extLst>
              </a:tr>
              <a:tr h="310508">
                <a:tc>
                  <a:txBody>
                    <a:bodyPr/>
                    <a:lstStyle/>
                    <a:p>
                      <a:pPr algn="just" rtl="0" fontAlgn="t">
                        <a:spcBef>
                          <a:spcPts val="0"/>
                        </a:spcBef>
                        <a:spcAft>
                          <a:spcPts val="0"/>
                        </a:spcAft>
                      </a:pPr>
                      <a:r>
                        <a:rPr lang="fi-FI" sz="1600" b="0" i="0" u="none" strike="noStrike" err="1">
                          <a:solidFill>
                            <a:srgbClr val="000000"/>
                          </a:solidFill>
                          <a:effectLst/>
                          <a:latin typeface="Calibri" panose="020F0502020204030204" pitchFamily="34" charset="0"/>
                        </a:rPr>
                        <a:t>Põlevkiviõli</a:t>
                      </a:r>
                      <a:r>
                        <a:rPr lang="fi-FI" sz="1600" b="0" i="0" u="none" strike="noStrike">
                          <a:solidFill>
                            <a:srgbClr val="000000"/>
                          </a:solidFill>
                          <a:effectLst/>
                          <a:latin typeface="Calibri" panose="020F0502020204030204" pitchFamily="34" charset="0"/>
                        </a:rPr>
                        <a:t> (</a:t>
                      </a:r>
                      <a:r>
                        <a:rPr lang="fi-FI" sz="1600" b="0" i="0" u="none" strike="noStrike" err="1">
                          <a:solidFill>
                            <a:srgbClr val="000000"/>
                          </a:solidFill>
                          <a:effectLst/>
                          <a:latin typeface="Calibri" panose="020F0502020204030204" pitchFamily="34" charset="0"/>
                        </a:rPr>
                        <a:t>raske</a:t>
                      </a:r>
                      <a:r>
                        <a:rPr lang="fi-FI" sz="1600" b="0" i="0" u="none" strike="noStrike">
                          <a:solidFill>
                            <a:srgbClr val="000000"/>
                          </a:solidFill>
                          <a:effectLst/>
                          <a:latin typeface="Calibri" panose="020F0502020204030204" pitchFamily="34" charset="0"/>
                        </a:rPr>
                        <a:t> </a:t>
                      </a:r>
                      <a:r>
                        <a:rPr lang="fi-FI" sz="1600" b="0" i="0" u="none" strike="noStrike" err="1">
                          <a:solidFill>
                            <a:srgbClr val="000000"/>
                          </a:solidFill>
                          <a:effectLst/>
                          <a:latin typeface="Calibri" panose="020F0502020204030204" pitchFamily="34" charset="0"/>
                        </a:rPr>
                        <a:t>fraktsioon</a:t>
                      </a:r>
                      <a:r>
                        <a:rPr lang="fi-FI" sz="1600" b="0" i="0" u="none" strike="noStrike">
                          <a:solidFill>
                            <a:srgbClr val="000000"/>
                          </a:solidFill>
                          <a:effectLst/>
                          <a:latin typeface="Calibri" panose="020F0502020204030204" pitchFamily="34" charset="0"/>
                        </a:rPr>
                        <a:t>), tuhat tonni</a:t>
                      </a:r>
                      <a:endParaRPr lang="fi-FI"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22</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3EC"/>
                    </a:solidFill>
                  </a:tcPr>
                </a:tc>
                <a:extLst>
                  <a:ext uri="{0D108BD9-81ED-4DB2-BD59-A6C34878D82A}">
                    <a16:rowId xmlns:a16="http://schemas.microsoft.com/office/drawing/2014/main" val="851974081"/>
                  </a:ext>
                </a:extLst>
              </a:tr>
              <a:tr h="310508">
                <a:tc>
                  <a:txBody>
                    <a:bodyPr/>
                    <a:lstStyle/>
                    <a:p>
                      <a:pPr algn="just" rtl="0" fontAlgn="t">
                        <a:spcBef>
                          <a:spcPts val="0"/>
                        </a:spcBef>
                        <a:spcAft>
                          <a:spcPts val="0"/>
                        </a:spcAft>
                      </a:pPr>
                      <a:r>
                        <a:rPr lang="et-EE" sz="1600" b="0" i="0" u="none" strike="noStrike">
                          <a:solidFill>
                            <a:srgbClr val="000000"/>
                          </a:solidFill>
                          <a:effectLst/>
                          <a:latin typeface="Calibri" panose="020F0502020204030204" pitchFamily="34" charset="0"/>
                        </a:rPr>
                        <a:t>Kerge kütteõli*, tuhat tonni</a:t>
                      </a:r>
                      <a:endParaRPr lang="et-EE" sz="1600">
                        <a:effectLst/>
                      </a:endParaRPr>
                    </a:p>
                  </a:txBody>
                  <a:tcPr marL="38594" marR="38594" marT="38594" marB="38594">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12</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t-EE" sz="1600" b="0" i="0" u="none" strike="noStrike">
                          <a:solidFill>
                            <a:srgbClr val="000000"/>
                          </a:solidFill>
                          <a:effectLst/>
                          <a:latin typeface="Calibri" panose="020F0502020204030204" pitchFamily="34" charset="0"/>
                        </a:rPr>
                        <a:t>0</a:t>
                      </a:r>
                      <a:endParaRPr lang="et-EE" sz="1600">
                        <a:effectLst/>
                      </a:endParaRPr>
                    </a:p>
                  </a:txBody>
                  <a:tcPr marL="38594" marR="38594" marT="38594" marB="38594">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767048"/>
                  </a:ext>
                </a:extLst>
              </a:tr>
            </a:tbl>
          </a:graphicData>
        </a:graphic>
      </p:graphicFrame>
      <p:sp>
        <p:nvSpPr>
          <p:cNvPr id="7" name="Pealkiri 1">
            <a:extLst>
              <a:ext uri="{FF2B5EF4-FFF2-40B4-BE49-F238E27FC236}">
                <a16:creationId xmlns:a16="http://schemas.microsoft.com/office/drawing/2014/main" id="{7546A5E9-B919-A8C8-7243-D567058F0B2A}"/>
              </a:ext>
            </a:extLst>
          </p:cNvPr>
          <p:cNvSpPr>
            <a:spLocks noGrp="1"/>
          </p:cNvSpPr>
          <p:nvPr>
            <p:ph type="title"/>
          </p:nvPr>
        </p:nvSpPr>
        <p:spPr>
          <a:xfrm>
            <a:off x="643944" y="131764"/>
            <a:ext cx="9486174" cy="1143000"/>
          </a:xfrm>
        </p:spPr>
        <p:txBody>
          <a:bodyPr>
            <a:noAutofit/>
          </a:bodyPr>
          <a:lstStyle/>
          <a:p>
            <a:r>
              <a:rPr lang="fi-FI" err="1"/>
              <a:t>Jõgeva</a:t>
            </a:r>
            <a:r>
              <a:rPr lang="fi-FI"/>
              <a:t> maakonna energia/ </a:t>
            </a:r>
            <a:r>
              <a:rPr lang="fi-FI" err="1"/>
              <a:t>kütuste</a:t>
            </a:r>
            <a:r>
              <a:rPr lang="fi-FI"/>
              <a:t> </a:t>
            </a:r>
            <a:r>
              <a:rPr lang="fi-FI" err="1"/>
              <a:t>tarbimine</a:t>
            </a:r>
            <a:r>
              <a:rPr lang="fi-FI"/>
              <a:t> 2017-2019</a:t>
            </a:r>
            <a:endParaRPr lang="et-EE"/>
          </a:p>
        </p:txBody>
      </p:sp>
      <p:sp>
        <p:nvSpPr>
          <p:cNvPr id="9" name="Sisu kohatäide 2">
            <a:extLst>
              <a:ext uri="{FF2B5EF4-FFF2-40B4-BE49-F238E27FC236}">
                <a16:creationId xmlns:a16="http://schemas.microsoft.com/office/drawing/2014/main" id="{611365B0-C493-3B15-A0BF-2703AC2F334D}"/>
              </a:ext>
            </a:extLst>
          </p:cNvPr>
          <p:cNvSpPr txBox="1">
            <a:spLocks/>
          </p:cNvSpPr>
          <p:nvPr/>
        </p:nvSpPr>
        <p:spPr>
          <a:xfrm>
            <a:off x="776139" y="1725279"/>
            <a:ext cx="2307720" cy="390161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 </a:t>
            </a:r>
            <a:r>
              <a:rPr lang="en-US" sz="1400" err="1"/>
              <a:t>maakonnas</a:t>
            </a:r>
            <a:r>
              <a:rPr lang="en-US" sz="1400"/>
              <a:t> </a:t>
            </a:r>
            <a:r>
              <a:rPr lang="en-US" sz="1400" err="1"/>
              <a:t>oli</a:t>
            </a:r>
            <a:r>
              <a:rPr lang="en-US" sz="1400"/>
              <a:t> 2019. </a:t>
            </a:r>
            <a:r>
              <a:rPr lang="en-US" sz="1400" err="1"/>
              <a:t>aastal</a:t>
            </a:r>
            <a:r>
              <a:rPr lang="en-US" sz="1400"/>
              <a:t> </a:t>
            </a:r>
            <a:r>
              <a:rPr lang="en-US" sz="1400" err="1"/>
              <a:t>soojuse</a:t>
            </a:r>
            <a:r>
              <a:rPr lang="en-US" sz="1400"/>
              <a:t>- ja </a:t>
            </a:r>
            <a:r>
              <a:rPr lang="en-US" sz="1400" err="1"/>
              <a:t>elektri</a:t>
            </a:r>
            <a:r>
              <a:rPr lang="en-US" sz="1400"/>
              <a:t> </a:t>
            </a:r>
            <a:r>
              <a:rPr lang="en-US" sz="1400" err="1"/>
              <a:t>tarbimine</a:t>
            </a:r>
            <a:r>
              <a:rPr lang="en-US" sz="1400"/>
              <a:t> </a:t>
            </a:r>
            <a:r>
              <a:rPr lang="en-US" sz="1400" err="1"/>
              <a:t>vastavalt</a:t>
            </a:r>
            <a:r>
              <a:rPr lang="en-US" sz="1400"/>
              <a:t> 211 ja 101 GWh. </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Puiduhakke</a:t>
            </a:r>
            <a:r>
              <a:rPr lang="en-US" sz="1400"/>
              <a:t> ja </a:t>
            </a:r>
            <a:r>
              <a:rPr lang="en-US" sz="1400" err="1"/>
              <a:t>küttepuude</a:t>
            </a:r>
            <a:r>
              <a:rPr lang="en-US" sz="1400"/>
              <a:t> </a:t>
            </a:r>
            <a:r>
              <a:rPr lang="en-US" sz="1400" err="1"/>
              <a:t>tarbimine</a:t>
            </a:r>
            <a:r>
              <a:rPr lang="en-US" sz="1400"/>
              <a:t> </a:t>
            </a:r>
            <a:r>
              <a:rPr lang="en-US" sz="1400" err="1"/>
              <a:t>oli</a:t>
            </a:r>
            <a:r>
              <a:rPr lang="en-US" sz="1400"/>
              <a:t> </a:t>
            </a:r>
            <a:r>
              <a:rPr lang="en-US" sz="1400" err="1"/>
              <a:t>vastavalt</a:t>
            </a:r>
            <a:r>
              <a:rPr lang="en-US" sz="1400"/>
              <a:t> 53 ja 80 GWh. </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Maakond</a:t>
            </a:r>
            <a:r>
              <a:rPr lang="en-US" sz="1400"/>
              <a:t> </a:t>
            </a:r>
            <a:r>
              <a:rPr lang="en-US" sz="1400" err="1"/>
              <a:t>tarbis</a:t>
            </a:r>
            <a:r>
              <a:rPr lang="en-US" sz="1400"/>
              <a:t> 2019. </a:t>
            </a:r>
            <a:r>
              <a:rPr lang="en-US" sz="1400" err="1"/>
              <a:t>aastal</a:t>
            </a:r>
            <a:r>
              <a:rPr lang="en-US" sz="1400"/>
              <a:t> </a:t>
            </a:r>
            <a:r>
              <a:rPr lang="en-US" sz="1400" err="1"/>
              <a:t>ainult</a:t>
            </a:r>
            <a:r>
              <a:rPr lang="en-US" sz="1400"/>
              <a:t> 37 GWh </a:t>
            </a:r>
            <a:r>
              <a:rPr lang="en-US" sz="1400" err="1"/>
              <a:t>maagaasi</a:t>
            </a:r>
            <a:r>
              <a:rPr lang="en-US" sz="1400"/>
              <a:t>. </a:t>
            </a:r>
            <a:endParaRPr lang="et-EE" sz="1400"/>
          </a:p>
        </p:txBody>
      </p:sp>
      <p:sp>
        <p:nvSpPr>
          <p:cNvPr id="10" name="TextBox 9">
            <a:extLst>
              <a:ext uri="{FF2B5EF4-FFF2-40B4-BE49-F238E27FC236}">
                <a16:creationId xmlns:a16="http://schemas.microsoft.com/office/drawing/2014/main" id="{299487B5-9F61-71C1-00F8-F05721559C6F}"/>
              </a:ext>
            </a:extLst>
          </p:cNvPr>
          <p:cNvSpPr txBox="1"/>
          <p:nvPr/>
        </p:nvSpPr>
        <p:spPr>
          <a:xfrm>
            <a:off x="3460376" y="1312155"/>
            <a:ext cx="7724222" cy="338554"/>
          </a:xfrm>
          <a:prstGeom prst="rect">
            <a:avLst/>
          </a:prstGeom>
          <a:noFill/>
        </p:spPr>
        <p:txBody>
          <a:bodyPr wrap="square" rtlCol="0">
            <a:spAutoFit/>
          </a:bodyPr>
          <a:lstStyle/>
          <a:p>
            <a:r>
              <a:rPr lang="fi-FI" sz="1600" b="1" err="1">
                <a:latin typeface="+mj-lt"/>
                <a:cs typeface="Arial" panose="020B0604020202020204" pitchFamily="34" charset="0"/>
              </a:rPr>
              <a:t>Jõgeva</a:t>
            </a:r>
            <a:r>
              <a:rPr lang="fi-FI" sz="1600" b="1">
                <a:latin typeface="+mj-lt"/>
                <a:cs typeface="Arial" panose="020B0604020202020204" pitchFamily="34" charset="0"/>
              </a:rPr>
              <a:t> maakonna energia/ </a:t>
            </a:r>
            <a:r>
              <a:rPr lang="fi-FI" sz="1600" b="1" err="1">
                <a:latin typeface="+mj-lt"/>
                <a:cs typeface="Arial" panose="020B0604020202020204" pitchFamily="34" charset="0"/>
              </a:rPr>
              <a:t>kütuste</a:t>
            </a:r>
            <a:r>
              <a:rPr lang="fi-FI" sz="1600" b="1">
                <a:latin typeface="+mj-lt"/>
                <a:cs typeface="Arial" panose="020B0604020202020204" pitchFamily="34" charset="0"/>
              </a:rPr>
              <a:t> </a:t>
            </a:r>
            <a:r>
              <a:rPr lang="fi-FI" sz="1600" b="1" err="1">
                <a:latin typeface="+mj-lt"/>
                <a:cs typeface="Arial" panose="020B0604020202020204" pitchFamily="34" charset="0"/>
              </a:rPr>
              <a:t>tarbimine</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2017-2019</a:t>
            </a:r>
            <a:endParaRPr lang="et-EE" sz="1600" b="1">
              <a:latin typeface="+mj-lt"/>
              <a:cs typeface="Arial" panose="020B0604020202020204" pitchFamily="34" charset="0"/>
            </a:endParaRPr>
          </a:p>
        </p:txBody>
      </p:sp>
      <p:sp>
        <p:nvSpPr>
          <p:cNvPr id="3" name="Slaidinumbri kohatäide 3">
            <a:extLst>
              <a:ext uri="{FF2B5EF4-FFF2-40B4-BE49-F238E27FC236}">
                <a16:creationId xmlns:a16="http://schemas.microsoft.com/office/drawing/2014/main" id="{D7C09203-0E77-EF40-B2B3-4D1B4B605D2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108</a:t>
            </a:fld>
            <a:endParaRPr lang="et-EE">
              <a:solidFill>
                <a:prstClr val="black"/>
              </a:solidFill>
              <a:latin typeface="Calibri"/>
            </a:endParaRPr>
          </a:p>
        </p:txBody>
      </p:sp>
      <p:sp>
        <p:nvSpPr>
          <p:cNvPr id="2" name="TextBox 1">
            <a:extLst>
              <a:ext uri="{FF2B5EF4-FFF2-40B4-BE49-F238E27FC236}">
                <a16:creationId xmlns:a16="http://schemas.microsoft.com/office/drawing/2014/main" id="{25BBABAB-154C-DD5E-79FD-FC6A0FF5E186}"/>
              </a:ext>
            </a:extLst>
          </p:cNvPr>
          <p:cNvSpPr txBox="1"/>
          <p:nvPr/>
        </p:nvSpPr>
        <p:spPr>
          <a:xfrm>
            <a:off x="159906" y="6537300"/>
            <a:ext cx="2923953" cy="215444"/>
          </a:xfrm>
          <a:prstGeom prst="rect">
            <a:avLst/>
          </a:prstGeom>
          <a:noFill/>
        </p:spPr>
        <p:txBody>
          <a:bodyPr wrap="square" rtlCol="0">
            <a:spAutoFit/>
          </a:bodyPr>
          <a:lstStyle/>
          <a:p>
            <a:r>
              <a:rPr lang="et-EE" sz="800"/>
              <a:t>Allikas:</a:t>
            </a:r>
            <a:r>
              <a:rPr lang="en-US" sz="800"/>
              <a:t> Jõgeva </a:t>
            </a:r>
            <a:r>
              <a:rPr lang="en-US" sz="800" err="1"/>
              <a:t>maakonna</a:t>
            </a:r>
            <a:r>
              <a:rPr lang="en-US" sz="800"/>
              <a:t> </a:t>
            </a:r>
            <a:r>
              <a:rPr lang="en-US" sz="800" err="1"/>
              <a:t>energia</a:t>
            </a:r>
            <a:r>
              <a:rPr lang="en-US" sz="800"/>
              <a:t>- ja </a:t>
            </a:r>
            <a:r>
              <a:rPr lang="en-US" sz="800" err="1"/>
              <a:t>kliimakava</a:t>
            </a:r>
            <a:r>
              <a:rPr lang="en-US" sz="800"/>
              <a:t> 2022</a:t>
            </a:r>
            <a:endParaRPr lang="et-EE" sz="800"/>
          </a:p>
        </p:txBody>
      </p:sp>
    </p:spTree>
    <p:extLst>
      <p:ext uri="{BB962C8B-B14F-4D97-AF65-F5344CB8AC3E}">
        <p14:creationId xmlns:p14="http://schemas.microsoft.com/office/powerpoint/2010/main" val="1654644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3A3E79-B931-F072-743C-F6412909C613}"/>
              </a:ext>
            </a:extLst>
          </p:cNvPr>
          <p:cNvSpPr txBox="1"/>
          <p:nvPr/>
        </p:nvSpPr>
        <p:spPr>
          <a:xfrm>
            <a:off x="532661" y="1197429"/>
            <a:ext cx="4625266" cy="4706222"/>
          </a:xfrm>
          <a:prstGeom prst="rect">
            <a:avLst/>
          </a:prstGeom>
          <a:solidFill>
            <a:srgbClr val="E0E3EC"/>
          </a:solidFill>
        </p:spPr>
        <p:txBody>
          <a:bodyPr wrap="square" rtlCol="0">
            <a:spAutoFit/>
          </a:bodyPr>
          <a:lstStyle/>
          <a:p>
            <a:endParaRPr lang="et-EE"/>
          </a:p>
        </p:txBody>
      </p:sp>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8" name="Sisu kohatäide 2">
            <a:extLst>
              <a:ext uri="{FF2B5EF4-FFF2-40B4-BE49-F238E27FC236}">
                <a16:creationId xmlns:a16="http://schemas.microsoft.com/office/drawing/2014/main" id="{674E028A-1F30-5741-3198-8A55897625D1}"/>
              </a:ext>
            </a:extLst>
          </p:cNvPr>
          <p:cNvSpPr txBox="1">
            <a:spLocks/>
          </p:cNvSpPr>
          <p:nvPr/>
        </p:nvSpPr>
        <p:spPr>
          <a:xfrm>
            <a:off x="67353" y="6399032"/>
            <a:ext cx="6150430"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fi-FI" sz="800">
                <a:solidFill>
                  <a:srgbClr val="202124"/>
                </a:solidFill>
                <a:latin typeface="Google Sans"/>
              </a:rPr>
              <a:t>Jõgeva maakonna majanduse ja ettevõtluskeskkonna arendamise võimaluste uuring</a:t>
            </a:r>
            <a:r>
              <a:rPr lang="et-EE" sz="800">
                <a:solidFill>
                  <a:srgbClr val="202124"/>
                </a:solidFill>
                <a:latin typeface="Google Sans"/>
              </a:rPr>
              <a:t> 2022 </a:t>
            </a:r>
            <a:r>
              <a:rPr lang="et-EE" sz="800" b="0" i="0">
                <a:solidFill>
                  <a:srgbClr val="202124"/>
                </a:solidFill>
                <a:effectLst/>
                <a:latin typeface="Google Sans"/>
              </a:rPr>
              <a:t>(lk 40)</a:t>
            </a:r>
            <a:endParaRPr lang="en-US" sz="800"/>
          </a:p>
          <a:p>
            <a:pPr marL="0" indent="0">
              <a:buClr>
                <a:srgbClr val="FB821E"/>
              </a:buClr>
              <a:buNone/>
            </a:pPr>
            <a:r>
              <a:rPr lang="en-US" sz="800">
                <a:hlinkClick r:id="rId3"/>
              </a:rPr>
              <a:t>https://jaek.ee/wp-content/uploads/2022/03/Lopparuanne_Civitta.pdf?x17269</a:t>
            </a:r>
            <a:r>
              <a:rPr lang="et-EE" sz="800"/>
              <a:t> </a:t>
            </a:r>
            <a:endParaRPr lang="en-US" sz="800">
              <a:solidFill>
                <a:srgbClr val="FF0000"/>
              </a:solidFill>
            </a:endParaRPr>
          </a:p>
        </p:txBody>
      </p:sp>
      <p:sp>
        <p:nvSpPr>
          <p:cNvPr id="2" name="TextBox 1">
            <a:extLst>
              <a:ext uri="{FF2B5EF4-FFF2-40B4-BE49-F238E27FC236}">
                <a16:creationId xmlns:a16="http://schemas.microsoft.com/office/drawing/2014/main" id="{EA7C42B1-0603-E0B1-2C84-AA5C0162EE33}"/>
              </a:ext>
            </a:extLst>
          </p:cNvPr>
          <p:cNvSpPr txBox="1"/>
          <p:nvPr/>
        </p:nvSpPr>
        <p:spPr>
          <a:xfrm>
            <a:off x="5353235" y="1294863"/>
            <a:ext cx="6306105" cy="4985980"/>
          </a:xfrm>
          <a:prstGeom prst="rect">
            <a:avLst/>
          </a:prstGeom>
          <a:noFill/>
        </p:spPr>
        <p:txBody>
          <a:bodyPr wrap="square" rtlCol="0">
            <a:spAutoFit/>
          </a:bodyPr>
          <a:lstStyle/>
          <a:p>
            <a:r>
              <a:rPr lang="et-EE" b="1"/>
              <a:t>Peamised kitsaskohad</a:t>
            </a:r>
          </a:p>
          <a:p>
            <a:pPr marL="342900" indent="-342900" algn="just">
              <a:buAutoNum type="arabicPeriod"/>
            </a:pPr>
            <a:r>
              <a:rPr lang="et-EE" sz="1500"/>
              <a:t>Piirkonnas on probleeme elektrivarustuskindlusega, mistõttu peavad ettevõtted nägema vaeva, et tagada suure tootmise puhul vajalik stabiilne elektrivarustus. </a:t>
            </a:r>
          </a:p>
          <a:p>
            <a:pPr marL="342900" indent="-342900" algn="just">
              <a:buAutoNum type="arabicPeriod"/>
            </a:pPr>
            <a:r>
              <a:rPr lang="et-EE" sz="1500"/>
              <a:t>Igal pool ei ole head ja kiiret internetiühendust, mis võimaldaks efektiivselt tööd teha. </a:t>
            </a:r>
          </a:p>
          <a:p>
            <a:pPr marL="342900" indent="-342900" algn="just">
              <a:buAutoNum type="arabicPeriod"/>
            </a:pPr>
            <a:r>
              <a:rPr lang="et-EE" sz="1500"/>
              <a:t>Probleemid transpordivõimalustega – väiksema asustusega piirkondadesse ei käi regulaarselt ühistransporti ning bussigraafikud ei ühildu tavapäraste tööaegadega, mistõttu puudub inimestel võimalus ühistranspordiga tööl käia. </a:t>
            </a:r>
          </a:p>
          <a:p>
            <a:pPr marL="342900" indent="-342900" algn="just">
              <a:buAutoNum type="arabicPeriod"/>
            </a:pPr>
            <a:r>
              <a:rPr lang="et-EE" sz="1500"/>
              <a:t>Selleks et kaasata tööjõudu väljastpoolt maakonda, puuduvad sobivad üüripinnad. </a:t>
            </a:r>
          </a:p>
          <a:p>
            <a:pPr marL="342900" indent="-342900" algn="just">
              <a:buAutoNum type="arabicPeriod"/>
            </a:pPr>
            <a:r>
              <a:rPr lang="et-EE" sz="1500"/>
              <a:t>Mõningates valdkondades on probleemiks pideva klientuuri puudumine. Näiteks sõltub Peipsi-äärne piirkond suuresti turistidest, keda on väljaspool suveaega raske piirkonda meelitada, samas kui suvel tipphooajal (või jõulude ajal) ületab nõudlus tunduvalt pakkumist. </a:t>
            </a:r>
          </a:p>
          <a:p>
            <a:pPr marL="342900" indent="-342900" algn="just">
              <a:buAutoNum type="arabicPeriod"/>
            </a:pPr>
            <a:r>
              <a:rPr lang="et-EE" sz="1500"/>
              <a:t>Tugistruktuuride puudus poodide (nt ehituspoodide) näol, kust vajadusel kiiresti materjale hankida. </a:t>
            </a:r>
          </a:p>
          <a:p>
            <a:pPr marL="342900" indent="-342900" algn="just">
              <a:buAutoNum type="arabicPeriod"/>
            </a:pPr>
            <a:r>
              <a:rPr lang="et-EE" sz="1500"/>
              <a:t>Noorte ettevõtjate piirkonda meelitamine on raske, arvatakse, et suurim takistus on meelelahutuse ja abiteenuste puudumine, mistõttu ei ole piirkond elamiseks atraktiivne ning eelistatakse ettevõtete loomist mujale.</a:t>
            </a:r>
          </a:p>
        </p:txBody>
      </p:sp>
      <p:sp>
        <p:nvSpPr>
          <p:cNvPr id="4" name="TextBox 3">
            <a:extLst>
              <a:ext uri="{FF2B5EF4-FFF2-40B4-BE49-F238E27FC236}">
                <a16:creationId xmlns:a16="http://schemas.microsoft.com/office/drawing/2014/main" id="{4221E23B-A4D5-D611-378D-4900EBA0F2D8}"/>
              </a:ext>
            </a:extLst>
          </p:cNvPr>
          <p:cNvSpPr txBox="1"/>
          <p:nvPr/>
        </p:nvSpPr>
        <p:spPr>
          <a:xfrm>
            <a:off x="643944" y="1294862"/>
            <a:ext cx="4363062" cy="2908489"/>
          </a:xfrm>
          <a:prstGeom prst="rect">
            <a:avLst/>
          </a:prstGeom>
          <a:noFill/>
        </p:spPr>
        <p:txBody>
          <a:bodyPr wrap="square" rtlCol="0">
            <a:spAutoFit/>
          </a:bodyPr>
          <a:lstStyle/>
          <a:p>
            <a:r>
              <a:rPr lang="et-EE" b="1"/>
              <a:t>Peamised eelised</a:t>
            </a:r>
          </a:p>
          <a:p>
            <a:pPr marL="342900" indent="-342900" algn="just">
              <a:buAutoNum type="arabicPeriod"/>
            </a:pPr>
            <a:r>
              <a:rPr lang="et-EE" sz="1500"/>
              <a:t>Jõgevamaa on hea piirkond tegutsemaks põllumajandussektoris ja töötlevas tööstuses. Kohapeal on olemas selleks vajalik tooraine ja infrastruktuur, mistõttu on administratiivsed kulud (nt transpordile) väiksemad.</a:t>
            </a:r>
          </a:p>
          <a:p>
            <a:pPr marL="342900" indent="-342900" algn="just">
              <a:buAutoNum type="arabicPeriod"/>
            </a:pPr>
            <a:r>
              <a:rPr lang="et-EE" sz="1500"/>
              <a:t>Väikese koha eelised – kõik tunnevad kõiki ja on teiste tegevusest teadlik, mistõttu on teada nii inimeste taust kui võimalikud koostöövõimalused. </a:t>
            </a:r>
          </a:p>
          <a:p>
            <a:pPr marL="342900" indent="-342900" algn="just">
              <a:buAutoNum type="arabicPeriod"/>
            </a:pPr>
            <a:r>
              <a:rPr lang="et-EE" sz="1500"/>
              <a:t>Sõltuvalt tegutsemisvaldkonnast toodi välja konkurentsi puudumist.</a:t>
            </a:r>
          </a:p>
        </p:txBody>
      </p:sp>
      <p:sp>
        <p:nvSpPr>
          <p:cNvPr id="3" name="Pealkiri 1">
            <a:extLst>
              <a:ext uri="{FF2B5EF4-FFF2-40B4-BE49-F238E27FC236}">
                <a16:creationId xmlns:a16="http://schemas.microsoft.com/office/drawing/2014/main" id="{A99185AD-78BC-7310-83FD-9D0AD1551437}"/>
              </a:ext>
            </a:extLst>
          </p:cNvPr>
          <p:cNvSpPr txBox="1">
            <a:spLocks/>
          </p:cNvSpPr>
          <p:nvPr/>
        </p:nvSpPr>
        <p:spPr>
          <a:xfrm>
            <a:off x="643943" y="102267"/>
            <a:ext cx="9838999" cy="1372023"/>
          </a:xfrm>
          <a:prstGeom prst="rect">
            <a:avLst/>
          </a:prstGeom>
        </p:spPr>
        <p:txBody>
          <a:bodyPr vert="horz" lIns="91440" tIns="45720" rIns="91440" bIns="45720" rtlCol="0" anchor="ctr">
            <a:no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90000"/>
              </a:lnSpc>
            </a:pPr>
            <a:r>
              <a:rPr lang="en-US" err="1"/>
              <a:t>Intervjuud</a:t>
            </a:r>
            <a:r>
              <a:rPr lang="en-US"/>
              <a:t> </a:t>
            </a:r>
            <a:r>
              <a:rPr lang="en-US" err="1"/>
              <a:t>piirkonna</a:t>
            </a:r>
            <a:r>
              <a:rPr lang="en-US"/>
              <a:t> </a:t>
            </a:r>
            <a:r>
              <a:rPr lang="en-US" err="1"/>
              <a:t>ettevõtjatega</a:t>
            </a:r>
            <a:endParaRPr lang="et-EE"/>
          </a:p>
        </p:txBody>
      </p:sp>
      <p:sp>
        <p:nvSpPr>
          <p:cNvPr id="7" name="Slaidinumbri kohatäide 3">
            <a:extLst>
              <a:ext uri="{FF2B5EF4-FFF2-40B4-BE49-F238E27FC236}">
                <a16:creationId xmlns:a16="http://schemas.microsoft.com/office/drawing/2014/main" id="{74166155-2F5B-D596-1734-807BFF51167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109</a:t>
            </a:fld>
            <a:endParaRPr lang="et-EE">
              <a:solidFill>
                <a:prstClr val="black"/>
              </a:solidFill>
              <a:latin typeface="Calibri"/>
            </a:endParaRPr>
          </a:p>
        </p:txBody>
      </p:sp>
    </p:spTree>
    <p:extLst>
      <p:ext uri="{BB962C8B-B14F-4D97-AF65-F5344CB8AC3E}">
        <p14:creationId xmlns:p14="http://schemas.microsoft.com/office/powerpoint/2010/main" val="2608401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73771D-C3AF-1FBE-3838-782516812933}"/>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5E4E6439-BB6A-E08B-BD60-1A542F4D12B3}"/>
              </a:ext>
            </a:extLst>
          </p:cNvPr>
          <p:cNvSpPr>
            <a:spLocks noGrp="1"/>
          </p:cNvSpPr>
          <p:nvPr>
            <p:ph type="title"/>
          </p:nvPr>
        </p:nvSpPr>
        <p:spPr>
          <a:xfrm>
            <a:off x="998594" y="3936385"/>
            <a:ext cx="10363200" cy="1362075"/>
          </a:xfrm>
        </p:spPr>
        <p:txBody>
          <a:bodyPr>
            <a:normAutofit fontScale="90000"/>
          </a:bodyPr>
          <a:lstStyle/>
          <a:p>
            <a:r>
              <a:rPr lang="et-EE"/>
              <a:t>Jõgevamaa koostöökoja toimimine, koostöö ja JÄTKUSUUTLIKKUS</a:t>
            </a:r>
            <a:endParaRPr lang="et-EE" sz="4400"/>
          </a:p>
        </p:txBody>
      </p:sp>
    </p:spTree>
    <p:extLst>
      <p:ext uri="{BB962C8B-B14F-4D97-AF65-F5344CB8AC3E}">
        <p14:creationId xmlns:p14="http://schemas.microsoft.com/office/powerpoint/2010/main" val="41307398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alkiri 5">
            <a:extLst>
              <a:ext uri="{FF2B5EF4-FFF2-40B4-BE49-F238E27FC236}">
                <a16:creationId xmlns:a16="http://schemas.microsoft.com/office/drawing/2014/main" id="{02D8C706-F95D-AEE4-BE97-FE3504DFBD96}"/>
              </a:ext>
            </a:extLst>
          </p:cNvPr>
          <p:cNvSpPr>
            <a:spLocks noGrp="1"/>
          </p:cNvSpPr>
          <p:nvPr>
            <p:ph type="title"/>
          </p:nvPr>
        </p:nvSpPr>
        <p:spPr/>
        <p:txBody>
          <a:bodyPr>
            <a:normAutofit/>
          </a:bodyPr>
          <a:lstStyle/>
          <a:p>
            <a:r>
              <a:rPr lang="en-US" sz="4400" err="1"/>
              <a:t>Haridus</a:t>
            </a:r>
            <a:r>
              <a:rPr lang="en-US" sz="4400"/>
              <a:t> ja </a:t>
            </a:r>
            <a:r>
              <a:rPr lang="en-US" sz="4400" err="1"/>
              <a:t>noorsootöÖ</a:t>
            </a:r>
            <a:endParaRPr lang="en-US" sz="4400"/>
          </a:p>
        </p:txBody>
      </p:sp>
    </p:spTree>
    <p:extLst>
      <p:ext uri="{BB962C8B-B14F-4D97-AF65-F5344CB8AC3E}">
        <p14:creationId xmlns:p14="http://schemas.microsoft.com/office/powerpoint/2010/main" val="33428157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2EC63640-134F-6A68-5BBC-B21D852F1A86}"/>
              </a:ext>
            </a:extLst>
          </p:cNvPr>
          <p:cNvPicPr>
            <a:picLocks noChangeAspect="1"/>
          </p:cNvPicPr>
          <p:nvPr/>
        </p:nvPicPr>
        <p:blipFill>
          <a:blip r:embed="rId3"/>
          <a:stretch>
            <a:fillRect/>
          </a:stretch>
        </p:blipFill>
        <p:spPr>
          <a:xfrm>
            <a:off x="4731416" y="1798636"/>
            <a:ext cx="6020640" cy="4772691"/>
          </a:xfrm>
          <a:prstGeom prst="rect">
            <a:avLst/>
          </a:prstGeom>
        </p:spPr>
      </p:pic>
      <p:sp>
        <p:nvSpPr>
          <p:cNvPr id="8" name="Pealkiri 1">
            <a:extLst>
              <a:ext uri="{FF2B5EF4-FFF2-40B4-BE49-F238E27FC236}">
                <a16:creationId xmlns:a16="http://schemas.microsoft.com/office/drawing/2014/main" id="{BF22ECB5-FA4E-BA5F-F165-EACB9EFF16AC}"/>
              </a:ext>
            </a:extLst>
          </p:cNvPr>
          <p:cNvSpPr>
            <a:spLocks noGrp="1"/>
          </p:cNvSpPr>
          <p:nvPr>
            <p:ph type="title"/>
          </p:nvPr>
        </p:nvSpPr>
        <p:spPr>
          <a:xfrm>
            <a:off x="643943" y="102267"/>
            <a:ext cx="10319892" cy="1268667"/>
          </a:xfrm>
        </p:spPr>
        <p:txBody>
          <a:bodyPr>
            <a:noAutofit/>
          </a:bodyPr>
          <a:lstStyle/>
          <a:p>
            <a:pPr>
              <a:lnSpc>
                <a:spcPct val="90000"/>
              </a:lnSpc>
            </a:pPr>
            <a:r>
              <a:rPr lang="et-EE"/>
              <a:t>Jõgeva maakonnas on kõrgharitud inimeste osakaal madal, Eesti lõikes tagantpoolt kolmandal kohal</a:t>
            </a:r>
          </a:p>
        </p:txBody>
      </p:sp>
      <p:sp>
        <p:nvSpPr>
          <p:cNvPr id="12" name="TextBox 11">
            <a:extLst>
              <a:ext uri="{FF2B5EF4-FFF2-40B4-BE49-F238E27FC236}">
                <a16:creationId xmlns:a16="http://schemas.microsoft.com/office/drawing/2014/main" id="{16E60AEC-ECBC-B883-EFA8-6F8671AF369D}"/>
              </a:ext>
            </a:extLst>
          </p:cNvPr>
          <p:cNvSpPr txBox="1"/>
          <p:nvPr/>
        </p:nvSpPr>
        <p:spPr>
          <a:xfrm>
            <a:off x="4894706" y="1460082"/>
            <a:ext cx="5915278" cy="338554"/>
          </a:xfrm>
          <a:prstGeom prst="rect">
            <a:avLst/>
          </a:prstGeom>
          <a:noFill/>
        </p:spPr>
        <p:txBody>
          <a:bodyPr wrap="square" rtlCol="0">
            <a:spAutoFit/>
          </a:bodyPr>
          <a:lstStyle/>
          <a:p>
            <a:r>
              <a:rPr lang="et-EE" sz="1600" b="1">
                <a:latin typeface="+mj-lt"/>
                <a:cs typeface="Arial" panose="020B0604020202020204" pitchFamily="34" charset="0"/>
              </a:rPr>
              <a:t>Kõrgharidusega inimeste osakaal maakonnas</a:t>
            </a:r>
            <a:r>
              <a:rPr lang="en-US" sz="1600" b="1">
                <a:latin typeface="+mj-lt"/>
                <a:cs typeface="Arial" panose="020B0604020202020204" pitchFamily="34" charset="0"/>
              </a:rPr>
              <a:t> </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 2018-2021</a:t>
            </a:r>
            <a:endParaRPr lang="et-EE" sz="1600" b="1">
              <a:latin typeface="+mj-lt"/>
              <a:cs typeface="Arial" panose="020B0604020202020204" pitchFamily="34" charset="0"/>
            </a:endParaRPr>
          </a:p>
        </p:txBody>
      </p:sp>
      <p:sp>
        <p:nvSpPr>
          <p:cNvPr id="17" name="AutoShape 15">
            <a:extLst>
              <a:ext uri="{FF2B5EF4-FFF2-40B4-BE49-F238E27FC236}">
                <a16:creationId xmlns:a16="http://schemas.microsoft.com/office/drawing/2014/main" id="{5DD02390-8892-7EA1-8F30-18D29EA44BF7}"/>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4" name="Pilt 3">
            <a:extLst>
              <a:ext uri="{FF2B5EF4-FFF2-40B4-BE49-F238E27FC236}">
                <a16:creationId xmlns:a16="http://schemas.microsoft.com/office/drawing/2014/main" id="{57FABD7B-7EEA-2E21-658D-4CD09E2D4F0B}"/>
              </a:ext>
            </a:extLst>
          </p:cNvPr>
          <p:cNvPicPr>
            <a:picLocks noChangeAspect="1"/>
          </p:cNvPicPr>
          <p:nvPr/>
        </p:nvPicPr>
        <p:blipFill>
          <a:blip r:embed="rId4"/>
          <a:stretch>
            <a:fillRect/>
          </a:stretch>
        </p:blipFill>
        <p:spPr>
          <a:xfrm>
            <a:off x="10863227" y="1798636"/>
            <a:ext cx="1105054" cy="4001058"/>
          </a:xfrm>
          <a:prstGeom prst="rect">
            <a:avLst/>
          </a:prstGeom>
        </p:spPr>
      </p:pic>
      <p:sp>
        <p:nvSpPr>
          <p:cNvPr id="22" name="Sisu kohatäide 2">
            <a:extLst>
              <a:ext uri="{FF2B5EF4-FFF2-40B4-BE49-F238E27FC236}">
                <a16:creationId xmlns:a16="http://schemas.microsoft.com/office/drawing/2014/main" id="{7D477881-7920-6EDC-5640-F444919A85CB}"/>
              </a:ext>
            </a:extLst>
          </p:cNvPr>
          <p:cNvSpPr txBox="1">
            <a:spLocks/>
          </p:cNvSpPr>
          <p:nvPr/>
        </p:nvSpPr>
        <p:spPr>
          <a:xfrm>
            <a:off x="609601" y="3652990"/>
            <a:ext cx="4010644" cy="2579430"/>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 </a:t>
            </a:r>
            <a:r>
              <a:rPr lang="en-US" sz="1400" err="1"/>
              <a:t>maakonna</a:t>
            </a:r>
            <a:r>
              <a:rPr lang="en-US" sz="1400"/>
              <a:t> </a:t>
            </a:r>
            <a:r>
              <a:rPr lang="en-US" sz="1400" err="1"/>
              <a:t>kõrgharitud</a:t>
            </a:r>
            <a:r>
              <a:rPr lang="en-US" sz="1400"/>
              <a:t> </a:t>
            </a:r>
            <a:r>
              <a:rPr lang="en-US" sz="1400" err="1"/>
              <a:t>inimeste</a:t>
            </a:r>
            <a:r>
              <a:rPr lang="en-US" sz="1400"/>
              <a:t> </a:t>
            </a:r>
            <a:r>
              <a:rPr lang="en-US" sz="1400" err="1"/>
              <a:t>osakaal</a:t>
            </a:r>
            <a:r>
              <a:rPr lang="en-US" sz="1400"/>
              <a:t> on </a:t>
            </a:r>
            <a:r>
              <a:rPr lang="en-US" sz="1400" err="1"/>
              <a:t>püsinud</a:t>
            </a:r>
            <a:r>
              <a:rPr lang="en-US" sz="1400"/>
              <a:t> </a:t>
            </a:r>
            <a:r>
              <a:rPr lang="en-US" sz="1400" err="1"/>
              <a:t>samal</a:t>
            </a:r>
            <a:r>
              <a:rPr lang="en-US" sz="1400"/>
              <a:t> </a:t>
            </a:r>
            <a:r>
              <a:rPr lang="en-US" sz="1400" err="1"/>
              <a:t>tasamel</a:t>
            </a:r>
            <a:r>
              <a:rPr lang="en-US" sz="1400"/>
              <a:t> (ca 15%). </a:t>
            </a:r>
          </a:p>
          <a:p>
            <a:pPr marL="274320" indent="-274320" algn="just">
              <a:buClr>
                <a:srgbClr val="FB821E"/>
              </a:buClr>
              <a:buFont typeface="Wingdings" panose="05000000000000000000" pitchFamily="2" charset="2"/>
              <a:buChar char="ü"/>
            </a:pPr>
            <a:r>
              <a:rPr lang="en-US" sz="1400" err="1"/>
              <a:t>Võrreldes</a:t>
            </a:r>
            <a:r>
              <a:rPr lang="en-US" sz="1400"/>
              <a:t> </a:t>
            </a:r>
            <a:r>
              <a:rPr lang="en-US" sz="1400" err="1"/>
              <a:t>teiste</a:t>
            </a:r>
            <a:r>
              <a:rPr lang="en-US" sz="1400"/>
              <a:t> </a:t>
            </a:r>
            <a:r>
              <a:rPr lang="en-US" sz="1400" err="1"/>
              <a:t>maakondadega</a:t>
            </a:r>
            <a:r>
              <a:rPr lang="en-US" sz="1400"/>
              <a:t>, on </a:t>
            </a:r>
            <a:r>
              <a:rPr lang="en-US" sz="1400" err="1"/>
              <a:t>kõrgharitute</a:t>
            </a:r>
            <a:r>
              <a:rPr lang="en-US" sz="1400"/>
              <a:t> </a:t>
            </a:r>
            <a:r>
              <a:rPr lang="en-US" sz="1400" err="1"/>
              <a:t>osakaal</a:t>
            </a:r>
            <a:r>
              <a:rPr lang="en-US" sz="1400"/>
              <a:t> </a:t>
            </a:r>
            <a:r>
              <a:rPr lang="en-US" sz="1400" err="1"/>
              <a:t>madalam</a:t>
            </a:r>
            <a:r>
              <a:rPr lang="en-US" sz="1400"/>
              <a:t> </a:t>
            </a:r>
            <a:r>
              <a:rPr lang="en-US" sz="1400" err="1"/>
              <a:t>vaid</a:t>
            </a:r>
            <a:r>
              <a:rPr lang="en-US" sz="1400"/>
              <a:t> </a:t>
            </a:r>
            <a:r>
              <a:rPr lang="en-US" sz="1400" err="1"/>
              <a:t>Valga</a:t>
            </a:r>
            <a:r>
              <a:rPr lang="en-US" sz="1400"/>
              <a:t> ja </a:t>
            </a:r>
            <a:r>
              <a:rPr lang="en-US" sz="1400" err="1"/>
              <a:t>Järva</a:t>
            </a:r>
            <a:r>
              <a:rPr lang="en-US" sz="1400"/>
              <a:t> </a:t>
            </a:r>
            <a:r>
              <a:rPr lang="en-US" sz="1400" err="1"/>
              <a:t>maakonnas</a:t>
            </a:r>
            <a:r>
              <a:rPr lang="en-US" sz="1400"/>
              <a:t>. </a:t>
            </a:r>
          </a:p>
          <a:p>
            <a:pPr marL="274320" indent="-274320" algn="just">
              <a:buClr>
                <a:srgbClr val="FB821E"/>
              </a:buClr>
              <a:buFont typeface="Wingdings" panose="05000000000000000000" pitchFamily="2" charset="2"/>
              <a:buChar char="ü"/>
            </a:pPr>
            <a:r>
              <a:rPr lang="en-US" sz="1400"/>
              <a:t>2021. </a:t>
            </a:r>
            <a:r>
              <a:rPr lang="en-US" sz="1400" err="1"/>
              <a:t>aastal</a:t>
            </a:r>
            <a:r>
              <a:rPr lang="en-US" sz="1400"/>
              <a:t> </a:t>
            </a:r>
            <a:r>
              <a:rPr lang="en-US" sz="1400" err="1"/>
              <a:t>oli</a:t>
            </a:r>
            <a:r>
              <a:rPr lang="en-US" sz="1400"/>
              <a:t> Jõgeva</a:t>
            </a:r>
            <a:r>
              <a:rPr lang="et-EE" sz="1400"/>
              <a:t> </a:t>
            </a:r>
            <a:r>
              <a:rPr lang="en-US" sz="1400" err="1"/>
              <a:t>maakonnas</a:t>
            </a:r>
            <a:r>
              <a:rPr lang="en-US" sz="1400"/>
              <a:t>: </a:t>
            </a:r>
          </a:p>
          <a:p>
            <a:pPr marL="533386" lvl="1" indent="0" algn="just">
              <a:buClr>
                <a:srgbClr val="FB821E"/>
              </a:buClr>
              <a:buNone/>
            </a:pPr>
            <a:r>
              <a:rPr lang="en-US" sz="1200"/>
              <a:t>1</a:t>
            </a:r>
            <a:r>
              <a:rPr lang="et-EE" sz="1200"/>
              <a:t>429</a:t>
            </a:r>
            <a:r>
              <a:rPr lang="en-US" sz="1200"/>
              <a:t> </a:t>
            </a:r>
            <a:r>
              <a:rPr lang="en-US" sz="1200" err="1"/>
              <a:t>bakalaureuse</a:t>
            </a:r>
            <a:r>
              <a:rPr lang="en-US" sz="1200"/>
              <a:t> </a:t>
            </a:r>
            <a:r>
              <a:rPr lang="en-US" sz="1200" err="1"/>
              <a:t>või</a:t>
            </a:r>
            <a:r>
              <a:rPr lang="en-US" sz="1200"/>
              <a:t> </a:t>
            </a:r>
            <a:r>
              <a:rPr lang="en-US" sz="1200" err="1"/>
              <a:t>rakenduskõrgharidusega</a:t>
            </a:r>
            <a:r>
              <a:rPr lang="en-US" sz="1200"/>
              <a:t> </a:t>
            </a:r>
            <a:r>
              <a:rPr lang="en-US" sz="1200" err="1"/>
              <a:t>elanikku</a:t>
            </a:r>
            <a:endParaRPr lang="en-US" sz="1200"/>
          </a:p>
          <a:p>
            <a:pPr marL="533386" lvl="1" indent="0" algn="just">
              <a:buClr>
                <a:srgbClr val="FB821E"/>
              </a:buClr>
              <a:buNone/>
            </a:pPr>
            <a:r>
              <a:rPr lang="en-US" sz="1200"/>
              <a:t>26</a:t>
            </a:r>
            <a:r>
              <a:rPr lang="et-EE" sz="1200"/>
              <a:t>68</a:t>
            </a:r>
            <a:r>
              <a:rPr lang="en-US" sz="1200"/>
              <a:t> </a:t>
            </a:r>
            <a:r>
              <a:rPr lang="en-US" sz="1200" err="1"/>
              <a:t>magistri</a:t>
            </a:r>
            <a:r>
              <a:rPr lang="en-US" sz="1200"/>
              <a:t> </a:t>
            </a:r>
            <a:r>
              <a:rPr lang="en-US" sz="1200" err="1"/>
              <a:t>haridusega</a:t>
            </a:r>
            <a:r>
              <a:rPr lang="en-US" sz="1200"/>
              <a:t> </a:t>
            </a:r>
            <a:r>
              <a:rPr lang="en-US" sz="1200" err="1"/>
              <a:t>elanikku</a:t>
            </a:r>
            <a:endParaRPr lang="en-US" sz="1200"/>
          </a:p>
          <a:p>
            <a:pPr marL="533386" lvl="1" indent="0" algn="just">
              <a:buClr>
                <a:srgbClr val="FB821E"/>
              </a:buClr>
              <a:buNone/>
            </a:pPr>
            <a:r>
              <a:rPr lang="et-EE" sz="1200"/>
              <a:t>7</a:t>
            </a:r>
            <a:r>
              <a:rPr lang="en-US" sz="1200"/>
              <a:t>3 </a:t>
            </a:r>
            <a:r>
              <a:rPr lang="en-US" sz="1200" err="1"/>
              <a:t>doktori</a:t>
            </a:r>
            <a:r>
              <a:rPr lang="en-US" sz="1200"/>
              <a:t> </a:t>
            </a:r>
            <a:r>
              <a:rPr lang="en-US" sz="1200" err="1"/>
              <a:t>haridusega</a:t>
            </a:r>
            <a:r>
              <a:rPr lang="en-US" sz="1200"/>
              <a:t> </a:t>
            </a:r>
            <a:r>
              <a:rPr lang="en-US" sz="1200" err="1"/>
              <a:t>elanikku</a:t>
            </a:r>
            <a:endParaRPr lang="en-US" sz="1200"/>
          </a:p>
          <a:p>
            <a:pPr marL="274320" indent="-274320" algn="just">
              <a:buClr>
                <a:srgbClr val="FB821E"/>
              </a:buClr>
              <a:buFont typeface="Wingdings" panose="05000000000000000000" pitchFamily="2" charset="2"/>
              <a:buChar char="ü"/>
            </a:pPr>
            <a:r>
              <a:rPr lang="en-US" sz="1400" err="1"/>
              <a:t>Antud</a:t>
            </a:r>
            <a:r>
              <a:rPr lang="en-US" sz="1400"/>
              <a:t> </a:t>
            </a:r>
            <a:r>
              <a:rPr lang="en-US" sz="1400" err="1"/>
              <a:t>perioodil</a:t>
            </a:r>
            <a:r>
              <a:rPr lang="en-US" sz="1400"/>
              <a:t> on </a:t>
            </a:r>
            <a:r>
              <a:rPr lang="en-US" sz="1400" err="1"/>
              <a:t>vähenenud</a:t>
            </a:r>
            <a:r>
              <a:rPr lang="en-US" sz="1400"/>
              <a:t> </a:t>
            </a:r>
            <a:r>
              <a:rPr lang="en-US" sz="1400" err="1"/>
              <a:t>magistri</a:t>
            </a:r>
            <a:r>
              <a:rPr lang="en-US" sz="1400"/>
              <a:t> ja </a:t>
            </a:r>
            <a:r>
              <a:rPr lang="en-US" sz="1400" err="1"/>
              <a:t>doktori</a:t>
            </a:r>
            <a:r>
              <a:rPr lang="en-US" sz="1400"/>
              <a:t> </a:t>
            </a:r>
            <a:r>
              <a:rPr lang="en-US" sz="1400" err="1"/>
              <a:t>haridustasemega</a:t>
            </a:r>
            <a:r>
              <a:rPr lang="en-US" sz="1400"/>
              <a:t> </a:t>
            </a:r>
            <a:r>
              <a:rPr lang="en-US" sz="1400" err="1"/>
              <a:t>elanike</a:t>
            </a:r>
            <a:r>
              <a:rPr lang="en-US" sz="1400"/>
              <a:t> </a:t>
            </a:r>
            <a:r>
              <a:rPr lang="en-US" sz="1400" err="1"/>
              <a:t>arv</a:t>
            </a:r>
            <a:r>
              <a:rPr lang="en-US" sz="1400"/>
              <a:t>.</a:t>
            </a:r>
          </a:p>
        </p:txBody>
      </p:sp>
      <p:sp>
        <p:nvSpPr>
          <p:cNvPr id="23" name="Rounded Rectangle 14">
            <a:extLst>
              <a:ext uri="{FF2B5EF4-FFF2-40B4-BE49-F238E27FC236}">
                <a16:creationId xmlns:a16="http://schemas.microsoft.com/office/drawing/2014/main" id="{32D97862-F7C8-1DB4-D13C-78134212403F}"/>
              </a:ext>
            </a:extLst>
          </p:cNvPr>
          <p:cNvSpPr/>
          <p:nvPr/>
        </p:nvSpPr>
        <p:spPr bwMode="auto">
          <a:xfrm>
            <a:off x="10182225" y="5324476"/>
            <a:ext cx="590550" cy="819150"/>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Rounded Rectangle 14">
            <a:extLst>
              <a:ext uri="{FF2B5EF4-FFF2-40B4-BE49-F238E27FC236}">
                <a16:creationId xmlns:a16="http://schemas.microsoft.com/office/drawing/2014/main" id="{9866A522-56DD-D05C-BAFD-4AE0F441E95C}"/>
              </a:ext>
            </a:extLst>
          </p:cNvPr>
          <p:cNvSpPr/>
          <p:nvPr/>
        </p:nvSpPr>
        <p:spPr bwMode="auto">
          <a:xfrm>
            <a:off x="10858505" y="5059364"/>
            <a:ext cx="962019" cy="740329"/>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extBox 1">
            <a:extLst>
              <a:ext uri="{FF2B5EF4-FFF2-40B4-BE49-F238E27FC236}">
                <a16:creationId xmlns:a16="http://schemas.microsoft.com/office/drawing/2014/main" id="{0EDF1B26-6602-2922-A075-E923653AAE02}"/>
              </a:ext>
            </a:extLst>
          </p:cNvPr>
          <p:cNvSpPr txBox="1"/>
          <p:nvPr/>
        </p:nvSpPr>
        <p:spPr>
          <a:xfrm>
            <a:off x="186431" y="6438170"/>
            <a:ext cx="8389856" cy="338554"/>
          </a:xfrm>
          <a:prstGeom prst="rect">
            <a:avLst/>
          </a:prstGeom>
          <a:noFill/>
        </p:spPr>
        <p:txBody>
          <a:bodyPr wrap="square" rtlCol="0">
            <a:spAutoFit/>
          </a:bodyPr>
          <a:lstStyle/>
          <a:p>
            <a:r>
              <a:rPr lang="et-EE" sz="800"/>
              <a:t>Allikas: Statistikaamet</a:t>
            </a:r>
            <a:r>
              <a:rPr lang="en-US" sz="800"/>
              <a:t>,</a:t>
            </a:r>
            <a:r>
              <a:rPr lang="et-EE" sz="800"/>
              <a:t> HeiVäli analüüs</a:t>
            </a:r>
          </a:p>
          <a:p>
            <a:r>
              <a:rPr lang="et-EE" sz="800"/>
              <a:t>Viide algandmetele: </a:t>
            </a:r>
            <a:r>
              <a:rPr lang="et-EE" sz="800">
                <a:hlinkClick r:id="rId5"/>
              </a:rPr>
              <a:t>https://andmed.stat.ee/et/stat/rahvastik__rahvastikunaitajad-ja-koosseis__rahvaarv-ja-rahvastiku-koosseis/RV0231U</a:t>
            </a:r>
            <a:r>
              <a:rPr lang="et-EE" sz="800"/>
              <a:t> </a:t>
            </a:r>
          </a:p>
        </p:txBody>
      </p:sp>
      <p:graphicFrame>
        <p:nvGraphicFramePr>
          <p:cNvPr id="3" name="Tabel 6">
            <a:extLst>
              <a:ext uri="{FF2B5EF4-FFF2-40B4-BE49-F238E27FC236}">
                <a16:creationId xmlns:a16="http://schemas.microsoft.com/office/drawing/2014/main" id="{05488298-204D-904E-1639-A825EE10CC62}"/>
              </a:ext>
            </a:extLst>
          </p:cNvPr>
          <p:cNvGraphicFramePr>
            <a:graphicFrameLocks noGrp="1"/>
          </p:cNvGraphicFramePr>
          <p:nvPr/>
        </p:nvGraphicFramePr>
        <p:xfrm>
          <a:off x="609601" y="1983880"/>
          <a:ext cx="3988129" cy="1258316"/>
        </p:xfrm>
        <a:graphic>
          <a:graphicData uri="http://schemas.openxmlformats.org/drawingml/2006/table">
            <a:tbl>
              <a:tblPr firstRow="1" bandRow="1">
                <a:tableStyleId>{5C22544A-7EE6-4342-B048-85BDC9FD1C3A}</a:tableStyleId>
              </a:tblPr>
              <a:tblGrid>
                <a:gridCol w="1015768">
                  <a:extLst>
                    <a:ext uri="{9D8B030D-6E8A-4147-A177-3AD203B41FA5}">
                      <a16:colId xmlns:a16="http://schemas.microsoft.com/office/drawing/2014/main" val="3964046395"/>
                    </a:ext>
                  </a:extLst>
                </a:gridCol>
                <a:gridCol w="208280">
                  <a:extLst>
                    <a:ext uri="{9D8B030D-6E8A-4147-A177-3AD203B41FA5}">
                      <a16:colId xmlns:a16="http://schemas.microsoft.com/office/drawing/2014/main" val="2623902320"/>
                    </a:ext>
                  </a:extLst>
                </a:gridCol>
                <a:gridCol w="528955">
                  <a:extLst>
                    <a:ext uri="{9D8B030D-6E8A-4147-A177-3AD203B41FA5}">
                      <a16:colId xmlns:a16="http://schemas.microsoft.com/office/drawing/2014/main" val="2503030205"/>
                    </a:ext>
                  </a:extLst>
                </a:gridCol>
                <a:gridCol w="208280">
                  <a:extLst>
                    <a:ext uri="{9D8B030D-6E8A-4147-A177-3AD203B41FA5}">
                      <a16:colId xmlns:a16="http://schemas.microsoft.com/office/drawing/2014/main" val="3303260698"/>
                    </a:ext>
                  </a:extLst>
                </a:gridCol>
                <a:gridCol w="533326">
                  <a:extLst>
                    <a:ext uri="{9D8B030D-6E8A-4147-A177-3AD203B41FA5}">
                      <a16:colId xmlns:a16="http://schemas.microsoft.com/office/drawing/2014/main" val="2378710926"/>
                    </a:ext>
                  </a:extLst>
                </a:gridCol>
                <a:gridCol w="217805">
                  <a:extLst>
                    <a:ext uri="{9D8B030D-6E8A-4147-A177-3AD203B41FA5}">
                      <a16:colId xmlns:a16="http://schemas.microsoft.com/office/drawing/2014/main" val="1367396428"/>
                    </a:ext>
                  </a:extLst>
                </a:gridCol>
                <a:gridCol w="528955">
                  <a:extLst>
                    <a:ext uri="{9D8B030D-6E8A-4147-A177-3AD203B41FA5}">
                      <a16:colId xmlns:a16="http://schemas.microsoft.com/office/drawing/2014/main" val="635636450"/>
                    </a:ext>
                  </a:extLst>
                </a:gridCol>
                <a:gridCol w="217805">
                  <a:extLst>
                    <a:ext uri="{9D8B030D-6E8A-4147-A177-3AD203B41FA5}">
                      <a16:colId xmlns:a16="http://schemas.microsoft.com/office/drawing/2014/main" val="1797599523"/>
                    </a:ext>
                  </a:extLst>
                </a:gridCol>
                <a:gridCol w="528955">
                  <a:extLst>
                    <a:ext uri="{9D8B030D-6E8A-4147-A177-3AD203B41FA5}">
                      <a16:colId xmlns:a16="http://schemas.microsoft.com/office/drawing/2014/main" val="1211857574"/>
                    </a:ext>
                  </a:extLst>
                </a:gridCol>
              </a:tblGrid>
              <a:tr h="0">
                <a:tc>
                  <a:txBody>
                    <a:bodyPr/>
                    <a:lstStyle/>
                    <a:p>
                      <a:pPr algn="ctr">
                        <a:lnSpc>
                          <a:spcPct val="80000"/>
                        </a:lnSpc>
                      </a:pPr>
                      <a:r>
                        <a:rPr lang="et-EE" sz="1200" b="1">
                          <a:solidFill>
                            <a:schemeClr val="tx1"/>
                          </a:solidFill>
                        </a:rPr>
                        <a:t>Haridustase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b="1">
                          <a:solidFill>
                            <a:schemeClr val="tx1"/>
                          </a:solidFill>
                        </a:rPr>
                        <a:t>2018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b="1">
                          <a:solidFill>
                            <a:schemeClr val="tx1"/>
                          </a:solidFill>
                        </a:rPr>
                        <a:t>2019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b="1">
                          <a:solidFill>
                            <a:schemeClr val="tx1"/>
                          </a:solidFill>
                        </a:rPr>
                        <a:t>2020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b="1">
                          <a:solidFill>
                            <a:schemeClr val="tx1"/>
                          </a:solidFill>
                        </a:rPr>
                        <a:t>2021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2009605944"/>
                  </a:ext>
                </a:extLst>
              </a:tr>
              <a:tr h="0">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200" b="0">
                          <a:solidFill>
                            <a:schemeClr val="tx1"/>
                          </a:solidFill>
                        </a:rPr>
                        <a:t>Bakalaureus + rakendus-kõrgharidus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1469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1427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1399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1429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68196887"/>
                  </a:ext>
                </a:extLst>
              </a:tr>
              <a:tr h="0">
                <a:tc>
                  <a:txBody>
                    <a:bodyPr/>
                    <a:lstStyle/>
                    <a:p>
                      <a:pPr algn="ctr">
                        <a:lnSpc>
                          <a:spcPct val="80000"/>
                        </a:lnSpc>
                      </a:pPr>
                      <a:r>
                        <a:rPr lang="et-EE" sz="1200" b="0"/>
                        <a:t>Magister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2797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2736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2714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2668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2077701465"/>
                  </a:ext>
                </a:extLst>
              </a:tr>
              <a:tr h="0">
                <a:tc>
                  <a:txBody>
                    <a:bodyPr/>
                    <a:lstStyle/>
                    <a:p>
                      <a:pPr algn="ctr">
                        <a:lnSpc>
                          <a:spcPct val="80000"/>
                        </a:lnSpc>
                      </a:pPr>
                      <a:r>
                        <a:rPr lang="et-EE" sz="1200" b="0"/>
                        <a:t>Doktor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77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74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t-EE" sz="1200"/>
                        <a:t>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2636841666"/>
                  </a:ext>
                </a:extLst>
              </a:tr>
            </a:tbl>
          </a:graphicData>
        </a:graphic>
      </p:graphicFrame>
      <p:sp>
        <p:nvSpPr>
          <p:cNvPr id="5" name="TextBox 4">
            <a:extLst>
              <a:ext uri="{FF2B5EF4-FFF2-40B4-BE49-F238E27FC236}">
                <a16:creationId xmlns:a16="http://schemas.microsoft.com/office/drawing/2014/main" id="{D6ACB1E9-4D3E-BEA7-C2D2-6997BEBEDE9B}"/>
              </a:ext>
            </a:extLst>
          </p:cNvPr>
          <p:cNvSpPr txBox="1"/>
          <p:nvPr/>
        </p:nvSpPr>
        <p:spPr>
          <a:xfrm>
            <a:off x="609601" y="1457579"/>
            <a:ext cx="3905282" cy="338554"/>
          </a:xfrm>
          <a:prstGeom prst="rect">
            <a:avLst/>
          </a:prstGeom>
          <a:noFill/>
        </p:spPr>
        <p:txBody>
          <a:bodyPr wrap="square" rtlCol="0">
            <a:spAutoFit/>
          </a:bodyPr>
          <a:lstStyle/>
          <a:p>
            <a:r>
              <a:rPr lang="et-EE" sz="1600" b="1">
                <a:latin typeface="+mj-lt"/>
                <a:cs typeface="Arial" panose="020B0604020202020204" pitchFamily="34" charset="0"/>
              </a:rPr>
              <a:t>Kõrgharidusega inimeste arv maakonnas</a:t>
            </a:r>
          </a:p>
        </p:txBody>
      </p:sp>
      <p:sp>
        <p:nvSpPr>
          <p:cNvPr id="9" name="Slaidinumbri kohatäide 3">
            <a:extLst>
              <a:ext uri="{FF2B5EF4-FFF2-40B4-BE49-F238E27FC236}">
                <a16:creationId xmlns:a16="http://schemas.microsoft.com/office/drawing/2014/main" id="{27A009DD-F743-A572-41B2-86A38006098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111</a:t>
            </a:fld>
            <a:endParaRPr lang="et-EE">
              <a:solidFill>
                <a:prstClr val="black"/>
              </a:solidFill>
              <a:latin typeface="Calibri"/>
            </a:endParaRPr>
          </a:p>
        </p:txBody>
      </p:sp>
    </p:spTree>
    <p:extLst>
      <p:ext uri="{BB962C8B-B14F-4D97-AF65-F5344CB8AC3E}">
        <p14:creationId xmlns:p14="http://schemas.microsoft.com/office/powerpoint/2010/main" val="11586989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FE4F4B-E253-A785-880D-17DE0CB5DBF0}"/>
              </a:ext>
            </a:extLst>
          </p:cNvPr>
          <p:cNvPicPr>
            <a:picLocks noChangeAspect="1"/>
          </p:cNvPicPr>
          <p:nvPr/>
        </p:nvPicPr>
        <p:blipFill>
          <a:blip r:embed="rId2"/>
          <a:stretch>
            <a:fillRect/>
          </a:stretch>
        </p:blipFill>
        <p:spPr>
          <a:xfrm>
            <a:off x="9069199" y="2124262"/>
            <a:ext cx="2960510" cy="1792602"/>
          </a:xfrm>
          <a:prstGeom prst="rect">
            <a:avLst/>
          </a:prstGeom>
        </p:spPr>
      </p:pic>
      <p:sp>
        <p:nvSpPr>
          <p:cNvPr id="10" name="Sisu kohatäide 2">
            <a:extLst>
              <a:ext uri="{FF2B5EF4-FFF2-40B4-BE49-F238E27FC236}">
                <a16:creationId xmlns:a16="http://schemas.microsoft.com/office/drawing/2014/main" id="{1BCC5373-6B3B-4B3C-8907-46A6FA1582D4}"/>
              </a:ext>
            </a:extLst>
          </p:cNvPr>
          <p:cNvSpPr>
            <a:spLocks noGrp="1"/>
          </p:cNvSpPr>
          <p:nvPr/>
        </p:nvSpPr>
        <p:spPr>
          <a:xfrm>
            <a:off x="609599" y="1665086"/>
            <a:ext cx="7652331" cy="459176"/>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t-EE" sz="1600" b="1" i="0" u="none" strike="noStrike" kern="1200" cap="none" spc="0" normalizeH="0" baseline="0" noProof="0">
                <a:ln>
                  <a:noFill/>
                </a:ln>
                <a:solidFill>
                  <a:prstClr val="black"/>
                </a:solidFill>
                <a:effectLst/>
                <a:uLnTx/>
                <a:uFillTx/>
                <a:latin typeface="Calibri"/>
                <a:ea typeface="+mn-ea"/>
                <a:cs typeface="+mn-cs"/>
              </a:rPr>
              <a:t>K</a:t>
            </a:r>
            <a:r>
              <a:rPr kumimoji="0" lang="en-US" sz="1600" b="1" i="0" u="none" strike="noStrike" kern="1200" cap="none" spc="0" normalizeH="0" baseline="0" noProof="0" err="1">
                <a:ln>
                  <a:noFill/>
                </a:ln>
                <a:solidFill>
                  <a:prstClr val="black"/>
                </a:solidFill>
                <a:effectLst/>
                <a:uLnTx/>
                <a:uFillTx/>
                <a:latin typeface="Calibri"/>
                <a:ea typeface="+mn-ea"/>
                <a:cs typeface="+mn-cs"/>
              </a:rPr>
              <a:t>oond</a:t>
            </a:r>
            <a:r>
              <a:rPr kumimoji="0" lang="et-EE" sz="1600" b="1" i="0" u="none" strike="noStrike" kern="1200" cap="none" spc="0" normalizeH="0" baseline="0" noProof="0">
                <a:ln>
                  <a:noFill/>
                </a:ln>
                <a:solidFill>
                  <a:prstClr val="black"/>
                </a:solidFill>
                <a:effectLst/>
                <a:uLnTx/>
                <a:uFillTx/>
                <a:latin typeface="Calibri"/>
                <a:ea typeface="+mn-ea"/>
                <a:cs typeface="+mn-cs"/>
              </a:rPr>
              <a:t>hinnangud teemadele kohalike omavalitsuste alusel</a:t>
            </a:r>
          </a:p>
        </p:txBody>
      </p:sp>
      <p:sp>
        <p:nvSpPr>
          <p:cNvPr id="6" name="TextBox 5">
            <a:extLst>
              <a:ext uri="{FF2B5EF4-FFF2-40B4-BE49-F238E27FC236}">
                <a16:creationId xmlns:a16="http://schemas.microsoft.com/office/drawing/2014/main" id="{97BC27BF-5C19-2485-DA0F-E7EC5955DBE6}"/>
              </a:ext>
            </a:extLst>
          </p:cNvPr>
          <p:cNvSpPr txBox="1"/>
          <p:nvPr/>
        </p:nvSpPr>
        <p:spPr>
          <a:xfrm>
            <a:off x="395207" y="3968209"/>
            <a:ext cx="2133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a:ln>
                  <a:noFill/>
                </a:ln>
                <a:solidFill>
                  <a:prstClr val="black"/>
                </a:solidFill>
                <a:effectLst/>
                <a:uLnTx/>
                <a:uFillTx/>
                <a:latin typeface="Calibri"/>
                <a:ea typeface="+mn-ea"/>
                <a:cs typeface="+mn-cs"/>
              </a:rPr>
              <a:t>Jõgeva vald</a:t>
            </a:r>
          </a:p>
        </p:txBody>
      </p:sp>
      <p:sp>
        <p:nvSpPr>
          <p:cNvPr id="17" name="TextBox 16">
            <a:extLst>
              <a:ext uri="{FF2B5EF4-FFF2-40B4-BE49-F238E27FC236}">
                <a16:creationId xmlns:a16="http://schemas.microsoft.com/office/drawing/2014/main" id="{474B8579-53AF-8B2D-A9E9-465532C2FF29}"/>
              </a:ext>
            </a:extLst>
          </p:cNvPr>
          <p:cNvSpPr txBox="1"/>
          <p:nvPr/>
        </p:nvSpPr>
        <p:spPr>
          <a:xfrm>
            <a:off x="3245578" y="3968209"/>
            <a:ext cx="2133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a:ln>
                  <a:noFill/>
                </a:ln>
                <a:solidFill>
                  <a:prstClr val="black"/>
                </a:solidFill>
                <a:effectLst/>
                <a:uLnTx/>
                <a:uFillTx/>
                <a:latin typeface="Calibri"/>
                <a:ea typeface="+mn-ea"/>
                <a:cs typeface="+mn-cs"/>
              </a:rPr>
              <a:t>Mustvee vald</a:t>
            </a:r>
          </a:p>
        </p:txBody>
      </p:sp>
      <p:sp>
        <p:nvSpPr>
          <p:cNvPr id="24" name="TextBox 23">
            <a:extLst>
              <a:ext uri="{FF2B5EF4-FFF2-40B4-BE49-F238E27FC236}">
                <a16:creationId xmlns:a16="http://schemas.microsoft.com/office/drawing/2014/main" id="{C5B244FE-E92F-85A7-1089-D8787E4AD512}"/>
              </a:ext>
            </a:extLst>
          </p:cNvPr>
          <p:cNvSpPr txBox="1"/>
          <p:nvPr/>
        </p:nvSpPr>
        <p:spPr>
          <a:xfrm>
            <a:off x="6036051" y="3968209"/>
            <a:ext cx="2133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a:ln>
                  <a:noFill/>
                </a:ln>
                <a:solidFill>
                  <a:prstClr val="black"/>
                </a:solidFill>
                <a:effectLst/>
                <a:uLnTx/>
                <a:uFillTx/>
                <a:latin typeface="Calibri"/>
                <a:ea typeface="+mn-ea"/>
                <a:cs typeface="+mn-cs"/>
              </a:rPr>
              <a:t>Põltsamaa vald</a:t>
            </a:r>
          </a:p>
        </p:txBody>
      </p:sp>
      <p:sp>
        <p:nvSpPr>
          <p:cNvPr id="19" name="AutoShape 15">
            <a:extLst>
              <a:ext uri="{FF2B5EF4-FFF2-40B4-BE49-F238E27FC236}">
                <a16:creationId xmlns:a16="http://schemas.microsoft.com/office/drawing/2014/main" id="{26E404B7-8A2C-DDF8-E68D-318C1804DD06}"/>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Pealkiri 23">
            <a:extLst>
              <a:ext uri="{FF2B5EF4-FFF2-40B4-BE49-F238E27FC236}">
                <a16:creationId xmlns:a16="http://schemas.microsoft.com/office/drawing/2014/main" id="{B4E56876-2968-6F42-B748-1AF35CC699FC}"/>
              </a:ext>
            </a:extLst>
          </p:cNvPr>
          <p:cNvSpPr txBox="1">
            <a:spLocks/>
          </p:cNvSpPr>
          <p:nvPr/>
        </p:nvSpPr>
        <p:spPr>
          <a:xfrm>
            <a:off x="609599" y="153986"/>
            <a:ext cx="8990710"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t-EE" sz="3600" b="0" i="0" u="none" strike="noStrike" kern="1200" cap="none" spc="0" normalizeH="0" baseline="0" noProof="0">
                <a:ln>
                  <a:noFill/>
                </a:ln>
                <a:solidFill>
                  <a:srgbClr val="010163"/>
                </a:solidFill>
                <a:effectLst/>
                <a:uLnTx/>
                <a:uFillTx/>
                <a:latin typeface="Calibri"/>
                <a:ea typeface="+mj-ea"/>
                <a:cs typeface="+mj-cs"/>
              </a:rPr>
              <a:t>Meie tegevuspiirkonna noored hindavad kõige madalamalt võimaluste piisavust</a:t>
            </a:r>
          </a:p>
        </p:txBody>
      </p:sp>
      <p:sp>
        <p:nvSpPr>
          <p:cNvPr id="21" name="TextBox 20">
            <a:extLst>
              <a:ext uri="{FF2B5EF4-FFF2-40B4-BE49-F238E27FC236}">
                <a16:creationId xmlns:a16="http://schemas.microsoft.com/office/drawing/2014/main" id="{8B9C03B5-9BDA-AA92-545F-86A448F7C711}"/>
              </a:ext>
            </a:extLst>
          </p:cNvPr>
          <p:cNvSpPr txBox="1"/>
          <p:nvPr/>
        </p:nvSpPr>
        <p:spPr>
          <a:xfrm>
            <a:off x="161713" y="6461714"/>
            <a:ext cx="53694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800" b="0" i="0" u="none" strike="noStrike" kern="1200" cap="none" spc="0" normalizeH="0" baseline="0" noProof="0">
                <a:ln>
                  <a:noFill/>
                </a:ln>
                <a:solidFill>
                  <a:prstClr val="black"/>
                </a:solidFill>
                <a:effectLst/>
                <a:uLnTx/>
                <a:uFillTx/>
                <a:latin typeface="Calibri"/>
                <a:ea typeface="+mn-ea"/>
                <a:cs typeface="+mn-cs"/>
              </a:rPr>
              <a:t>Allikas: Noorsootöös osalevate noorte rahulolu noorsootööga 2020. HeiVäli analüüs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800" b="0" i="0" u="none" strike="noStrike" kern="1200" cap="none" spc="0" normalizeH="0" baseline="0" noProof="0">
                <a:ln>
                  <a:noFill/>
                </a:ln>
                <a:solidFill>
                  <a:prstClr val="black"/>
                </a:solidFill>
                <a:effectLst/>
                <a:uLnTx/>
                <a:uFillTx/>
                <a:latin typeface="Calibri"/>
                <a:ea typeface="+mn-ea"/>
                <a:cs typeface="+mn-cs"/>
                <a:hlinkClick r:id="rId3"/>
              </a:rPr>
              <a:t>https://www.hm.ee/sites/default/files/noorsootoo_tegevuste_rahulolu_2020_lopparuanne.pdf</a:t>
            </a:r>
            <a:r>
              <a:rPr kumimoji="0" lang="et-EE" sz="800" b="0" i="0" u="none" strike="noStrike" kern="1200" cap="none" spc="0" normalizeH="0" baseline="0" noProof="0">
                <a:ln>
                  <a:noFill/>
                </a:ln>
                <a:solidFill>
                  <a:prstClr val="black"/>
                </a:solidFill>
                <a:effectLst/>
                <a:uLnTx/>
                <a:uFillTx/>
                <a:latin typeface="Calibri"/>
                <a:ea typeface="+mn-ea"/>
                <a:cs typeface="+mn-cs"/>
              </a:rPr>
              <a:t> </a:t>
            </a:r>
          </a:p>
        </p:txBody>
      </p:sp>
      <p:sp>
        <p:nvSpPr>
          <p:cNvPr id="22" name="Sisu kohatäide 2">
            <a:extLst>
              <a:ext uri="{FF2B5EF4-FFF2-40B4-BE49-F238E27FC236}">
                <a16:creationId xmlns:a16="http://schemas.microsoft.com/office/drawing/2014/main" id="{7B08989C-BE5A-2E2C-1C6F-6501F14D5820}"/>
              </a:ext>
            </a:extLst>
          </p:cNvPr>
          <p:cNvSpPr txBox="1">
            <a:spLocks/>
          </p:cNvSpPr>
          <p:nvPr/>
        </p:nvSpPr>
        <p:spPr>
          <a:xfrm>
            <a:off x="609599" y="4654257"/>
            <a:ext cx="11206580" cy="153256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marR="0" lvl="0" indent="-274320" algn="just" defTabSz="1219170" rtl="0" eaLnBrk="1" fontAlgn="auto" latinLnBrk="0" hangingPunct="1">
              <a:lnSpc>
                <a:spcPct val="100000"/>
              </a:lnSpc>
              <a:spcBef>
                <a:spcPct val="20000"/>
              </a:spcBef>
              <a:spcAft>
                <a:spcPts val="0"/>
              </a:spcAft>
              <a:buClr>
                <a:srgbClr val="FB821E"/>
              </a:buClr>
              <a:buSzTx/>
              <a:buFont typeface="Wingdings" panose="05000000000000000000" pitchFamily="2" charset="2"/>
              <a:buChar char="ü"/>
              <a:tabLst/>
              <a:defRPr/>
            </a:pPr>
            <a:r>
              <a:rPr kumimoji="0" lang="et-EE" sz="1400" b="0" i="0" u="none" strike="noStrike" kern="1200" cap="none" spc="0" normalizeH="0" baseline="0" noProof="0">
                <a:ln>
                  <a:noFill/>
                </a:ln>
                <a:solidFill>
                  <a:prstClr val="black"/>
                </a:solidFill>
                <a:effectLst/>
                <a:uLnTx/>
                <a:uFillTx/>
                <a:latin typeface="Calibri"/>
                <a:ea typeface="+mn-ea"/>
                <a:cs typeface="+mn-cs"/>
              </a:rPr>
              <a:t>Joonisel on välja toodud vastajate rahuloluhinnangute aritmeetilised keskmised üldiste teemade puhul.</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t-EE" sz="1400" b="0" i="0" u="none" strike="noStrike" kern="1200" cap="none" spc="0" normalizeH="0" baseline="0" noProof="0">
                <a:ln>
                  <a:noFill/>
                </a:ln>
                <a:solidFill>
                  <a:prstClr val="black"/>
                </a:solidFill>
                <a:effectLst/>
                <a:uLnTx/>
                <a:uFillTx/>
                <a:latin typeface="Calibri"/>
                <a:ea typeface="+mn-ea"/>
                <a:cs typeface="+mn-cs"/>
              </a:rPr>
              <a:t>Meie tegevuspiirkonna noored hindavad kõige madalamalt võimaluste piisavust</a:t>
            </a:r>
            <a:r>
              <a:rPr kumimoji="0" lang="en-US" sz="1400" b="0" i="0" u="none" strike="noStrike" kern="1200" cap="none" spc="0" normalizeH="0" baseline="0" noProof="0">
                <a:ln>
                  <a:noFill/>
                </a:ln>
                <a:solidFill>
                  <a:prstClr val="black"/>
                </a:solidFill>
                <a:effectLst/>
                <a:uLnTx/>
                <a:uFillTx/>
                <a:latin typeface="Calibri"/>
                <a:ea typeface="+mn-ea"/>
                <a:cs typeface="+mn-cs"/>
              </a:rPr>
              <a:t>.</a:t>
            </a:r>
            <a:endParaRPr kumimoji="0" lang="et-EE" sz="1400" b="0" i="0" u="none" strike="noStrike" kern="1200" cap="none" spc="0" normalizeH="0" baseline="0" noProof="0">
              <a:ln>
                <a:noFill/>
              </a:ln>
              <a:solidFill>
                <a:prstClr val="black"/>
              </a:solidFill>
              <a:effectLst/>
              <a:uLnTx/>
              <a:uFillTx/>
              <a:latin typeface="Calibri"/>
              <a:ea typeface="+mn-ea"/>
              <a:cs typeface="+mn-cs"/>
            </a:endParaRPr>
          </a:p>
          <a:p>
            <a:pPr marL="274320" marR="0" lvl="0" indent="-274320" algn="just" defTabSz="1219170" rtl="0" eaLnBrk="1" fontAlgn="auto" latinLnBrk="0" hangingPunct="1">
              <a:lnSpc>
                <a:spcPct val="100000"/>
              </a:lnSpc>
              <a:spcBef>
                <a:spcPct val="20000"/>
              </a:spcBef>
              <a:spcAft>
                <a:spcPts val="0"/>
              </a:spcAft>
              <a:buClr>
                <a:srgbClr val="FB821E"/>
              </a:buClr>
              <a:buSzTx/>
              <a:buFont typeface="Wingdings" panose="05000000000000000000" pitchFamily="2" charset="2"/>
              <a:buChar char="ü"/>
              <a:tabLst/>
              <a:defRPr/>
            </a:pPr>
            <a:r>
              <a:rPr kumimoji="0" lang="et-EE" sz="1400" b="0" i="0" u="none" strike="noStrike" kern="1200" cap="none" spc="0" normalizeH="0" baseline="0" noProof="0">
                <a:ln>
                  <a:noFill/>
                </a:ln>
                <a:solidFill>
                  <a:prstClr val="black"/>
                </a:solidFill>
                <a:effectLst/>
                <a:uLnTx/>
                <a:uFillTx/>
                <a:latin typeface="Calibri"/>
                <a:ea typeface="+mn-ea"/>
                <a:cs typeface="+mn-cs"/>
              </a:rPr>
              <a:t>Võimaluste piisavuse küsimus: Kas sinu kodukohas on sulle piisavalt huvipakkuvaid võimalusi vaba aja veetmiseks?</a:t>
            </a:r>
            <a:endParaRPr kumimoji="0" lang="en-US" sz="1400" b="0" i="0" u="none" strike="noStrike" kern="1200" cap="none" spc="0" normalizeH="0" baseline="0" noProof="0">
              <a:ln>
                <a:noFill/>
              </a:ln>
              <a:solidFill>
                <a:prstClr val="black"/>
              </a:solidFill>
              <a:effectLst/>
              <a:uLnTx/>
              <a:uFillTx/>
              <a:latin typeface="Calibri"/>
              <a:ea typeface="+mn-ea"/>
              <a:cs typeface="+mn-cs"/>
            </a:endParaRPr>
          </a:p>
          <a:p>
            <a:pPr marL="274320" indent="-274320" algn="just">
              <a:buClr>
                <a:srgbClr val="FB821E"/>
              </a:buClr>
              <a:buFont typeface="Wingdings" panose="05000000000000000000" pitchFamily="2" charset="2"/>
              <a:buChar char="ü"/>
            </a:pPr>
            <a:r>
              <a:rPr kumimoji="0" lang="en-US" sz="1400" b="0" i="0" u="none" strike="noStrike" kern="1200" cap="none" spc="0" normalizeH="0" baseline="0" noProof="0" err="1">
                <a:ln>
                  <a:noFill/>
                </a:ln>
                <a:solidFill>
                  <a:prstClr val="black"/>
                </a:solidFill>
                <a:effectLst/>
                <a:uLnTx/>
                <a:uFillTx/>
                <a:latin typeface="Calibri"/>
                <a:ea typeface="+mn-ea"/>
                <a:cs typeface="+mn-cs"/>
              </a:rPr>
              <a:t>Kõige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kõrgemalt</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hinnatakse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Noorsootöö</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tegevuste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teemasid</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Peipsiääre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valla</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noored</a:t>
            </a:r>
            <a:r>
              <a:rPr kumimoji="0" lang="en-US" sz="1400" b="0" i="0" u="none" strike="noStrike" kern="1200" cap="none" spc="0" normalizeH="0" baseline="0" noProof="0">
                <a:ln>
                  <a:noFill/>
                </a:ln>
                <a:solidFill>
                  <a:prstClr val="black"/>
                </a:solidFill>
                <a:effectLst/>
                <a:uLnTx/>
                <a:uFillTx/>
                <a:latin typeface="Calibri"/>
                <a:ea typeface="+mn-ea"/>
                <a:cs typeface="+mn-cs"/>
              </a:rPr>
              <a:t> on </a:t>
            </a:r>
            <a:r>
              <a:rPr kumimoji="0" lang="en-US" sz="1400" b="0" i="0" u="none" strike="noStrike" kern="1200" cap="none" spc="0" normalizeH="0" baseline="0" noProof="0" err="1">
                <a:ln>
                  <a:noFill/>
                </a:ln>
                <a:solidFill>
                  <a:prstClr val="black"/>
                </a:solidFill>
                <a:effectLst/>
                <a:uLnTx/>
                <a:uFillTx/>
                <a:latin typeface="Calibri"/>
                <a:ea typeface="+mn-ea"/>
                <a:cs typeface="+mn-cs"/>
              </a:rPr>
              <a:t>Noorsootöö</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tegevuste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teemale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andnud</a:t>
            </a:r>
            <a:r>
              <a:rPr kumimoji="0" lang="en-US" sz="1400" b="0" i="0" u="none" strike="noStrike" kern="1200" cap="none" spc="0" normalizeH="0" baseline="0" noProof="0">
                <a:ln>
                  <a:noFill/>
                </a:ln>
                <a:solidFill>
                  <a:prstClr val="black"/>
                </a:solidFill>
                <a:effectLst/>
                <a:uLnTx/>
                <a:uFillTx/>
                <a:latin typeface="Calibri"/>
                <a:ea typeface="+mn-ea"/>
                <a:cs typeface="+mn-cs"/>
              </a:rPr>
              <a:t> 88 </a:t>
            </a:r>
            <a:r>
              <a:rPr kumimoji="0" lang="en-US" sz="1400" b="0" i="0" u="none" strike="noStrike" kern="1200" cap="none" spc="0" normalizeH="0" baseline="0" noProof="0" err="1">
                <a:ln>
                  <a:noFill/>
                </a:ln>
                <a:solidFill>
                  <a:prstClr val="black"/>
                </a:solidFill>
                <a:effectLst/>
                <a:uLnTx/>
                <a:uFillTx/>
                <a:latin typeface="Calibri"/>
                <a:ea typeface="+mn-ea"/>
                <a:cs typeface="+mn-cs"/>
              </a:rPr>
              <a:t>punti</a:t>
            </a:r>
            <a:r>
              <a:rPr kumimoji="0" lang="en-US" sz="1400" b="0" i="0" u="none" strike="noStrike" kern="1200" cap="none" spc="0" normalizeH="0" baseline="0" noProof="0">
                <a:ln>
                  <a:noFill/>
                </a:ln>
                <a:solidFill>
                  <a:prstClr val="black"/>
                </a:solidFill>
                <a:effectLst/>
                <a:uLnTx/>
                <a:uFillTx/>
                <a:latin typeface="Calibri"/>
                <a:ea typeface="+mn-ea"/>
                <a:cs typeface="+mn-cs"/>
              </a:rPr>
              <a:t> 100-st, Põltsamaa </a:t>
            </a:r>
            <a:r>
              <a:rPr kumimoji="0" lang="en-US" sz="1400" b="0" i="0" u="none" strike="noStrike" kern="1200" cap="none" spc="0" normalizeH="0" baseline="0" noProof="0" err="1">
                <a:ln>
                  <a:noFill/>
                </a:ln>
                <a:solidFill>
                  <a:prstClr val="black"/>
                </a:solidFill>
                <a:effectLst/>
                <a:uLnTx/>
                <a:uFillTx/>
                <a:latin typeface="Calibri"/>
                <a:ea typeface="+mn-ea"/>
                <a:cs typeface="+mn-cs"/>
              </a:rPr>
              <a:t>valla</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noored</a:t>
            </a:r>
            <a:r>
              <a:rPr kumimoji="0" lang="en-US" sz="1400" b="0" i="0" u="none" strike="noStrike" kern="1200" cap="none" spc="0" normalizeH="0" baseline="0" noProof="0">
                <a:ln>
                  <a:noFill/>
                </a:ln>
                <a:solidFill>
                  <a:prstClr val="black"/>
                </a:solidFill>
                <a:effectLst/>
                <a:uLnTx/>
                <a:uFillTx/>
                <a:latin typeface="Calibri"/>
                <a:ea typeface="+mn-ea"/>
                <a:cs typeface="+mn-cs"/>
              </a:rPr>
              <a:t> 84 </a:t>
            </a:r>
            <a:r>
              <a:rPr kumimoji="0" lang="en-US" sz="1400" b="0" i="0" u="none" strike="noStrike" kern="1200" cap="none" spc="0" normalizeH="0" baseline="0" noProof="0" err="1">
                <a:ln>
                  <a:noFill/>
                </a:ln>
                <a:solidFill>
                  <a:prstClr val="black"/>
                </a:solidFill>
                <a:effectLst/>
                <a:uLnTx/>
                <a:uFillTx/>
                <a:latin typeface="Calibri"/>
                <a:ea typeface="+mn-ea"/>
                <a:cs typeface="+mn-cs"/>
              </a:rPr>
              <a:t>punkti</a:t>
            </a:r>
            <a:r>
              <a:rPr kumimoji="0" lang="en-US" sz="1400" b="0" i="0" u="none" strike="noStrike" kern="1200" cap="none" spc="0" normalizeH="0" baseline="0" noProof="0">
                <a:ln>
                  <a:noFill/>
                </a:ln>
                <a:solidFill>
                  <a:prstClr val="black"/>
                </a:solidFill>
                <a:effectLst/>
                <a:uLnTx/>
                <a:uFillTx/>
                <a:latin typeface="Calibri"/>
                <a:ea typeface="+mn-ea"/>
                <a:cs typeface="+mn-cs"/>
              </a:rPr>
              <a:t>, Jõgeva </a:t>
            </a:r>
            <a:r>
              <a:rPr kumimoji="0" lang="en-US" sz="1400" b="0" i="0" u="none" strike="noStrike" kern="1200" cap="none" spc="0" normalizeH="0" baseline="0" noProof="0" err="1">
                <a:ln>
                  <a:noFill/>
                </a:ln>
                <a:solidFill>
                  <a:prstClr val="black"/>
                </a:solidFill>
                <a:effectLst/>
                <a:uLnTx/>
                <a:uFillTx/>
                <a:latin typeface="Calibri"/>
                <a:ea typeface="+mn-ea"/>
                <a:cs typeface="+mn-cs"/>
              </a:rPr>
              <a:t>valla</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noored</a:t>
            </a:r>
            <a:r>
              <a:rPr kumimoji="0" lang="en-US" sz="1400" b="0" i="0" u="none" strike="noStrike" kern="1200" cap="none" spc="0" normalizeH="0" baseline="0" noProof="0">
                <a:ln>
                  <a:noFill/>
                </a:ln>
                <a:solidFill>
                  <a:prstClr val="black"/>
                </a:solidFill>
                <a:effectLst/>
                <a:uLnTx/>
                <a:uFillTx/>
                <a:latin typeface="Calibri"/>
                <a:ea typeface="+mn-ea"/>
                <a:cs typeface="+mn-cs"/>
              </a:rPr>
              <a:t> 80 </a:t>
            </a:r>
            <a:r>
              <a:rPr kumimoji="0" lang="en-US" sz="1400" b="0" i="0" u="none" strike="noStrike" kern="1200" cap="none" spc="0" normalizeH="0" baseline="0" noProof="0" err="1">
                <a:ln>
                  <a:noFill/>
                </a:ln>
                <a:solidFill>
                  <a:prstClr val="black"/>
                </a:solidFill>
                <a:effectLst/>
                <a:uLnTx/>
                <a:uFillTx/>
                <a:latin typeface="Calibri"/>
                <a:ea typeface="+mn-ea"/>
                <a:cs typeface="+mn-cs"/>
              </a:rPr>
              <a:t>punkti</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ning</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Mustvee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valla</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noored</a:t>
            </a:r>
            <a:r>
              <a:rPr kumimoji="0" lang="en-US" sz="1400" b="0" i="0" u="none" strike="noStrike" kern="1200" cap="none" spc="0" normalizeH="0" baseline="0" noProof="0">
                <a:ln>
                  <a:noFill/>
                </a:ln>
                <a:solidFill>
                  <a:prstClr val="black"/>
                </a:solidFill>
                <a:effectLst/>
                <a:uLnTx/>
                <a:uFillTx/>
                <a:latin typeface="Calibri"/>
                <a:ea typeface="+mn-ea"/>
                <a:cs typeface="+mn-cs"/>
              </a:rPr>
              <a:t> 73 </a:t>
            </a:r>
            <a:r>
              <a:rPr kumimoji="0" lang="en-US" sz="1400" b="0" i="0" u="none" strike="noStrike" kern="1200" cap="none" spc="0" normalizeH="0" baseline="0" noProof="0" err="1">
                <a:ln>
                  <a:noFill/>
                </a:ln>
                <a:solidFill>
                  <a:prstClr val="black"/>
                </a:solidFill>
                <a:effectLst/>
                <a:uLnTx/>
                <a:uFillTx/>
                <a:latin typeface="Calibri"/>
                <a:ea typeface="+mn-ea"/>
                <a:cs typeface="+mn-cs"/>
              </a:rPr>
              <a:t>punkti</a:t>
            </a:r>
            <a:r>
              <a:rPr kumimoji="0" lang="en-US" sz="1400" b="0" i="0" u="none" strike="noStrike" kern="1200" cap="none" spc="0" normalizeH="0" baseline="0" noProof="0">
                <a:ln>
                  <a:noFill/>
                </a:ln>
                <a:solidFill>
                  <a:prstClr val="black"/>
                </a:solidFill>
                <a:effectLst/>
                <a:uLnTx/>
                <a:uFillTx/>
                <a:latin typeface="Calibri"/>
                <a:ea typeface="+mn-ea"/>
                <a:cs typeface="+mn-cs"/>
              </a:rPr>
              <a:t>.</a:t>
            </a:r>
          </a:p>
          <a:p>
            <a:pPr marL="274320" marR="0" lvl="0" indent="-274320" algn="just" defTabSz="1219170" rtl="0" eaLnBrk="1" fontAlgn="auto" latinLnBrk="0" hangingPunct="1">
              <a:lnSpc>
                <a:spcPct val="100000"/>
              </a:lnSpc>
              <a:spcBef>
                <a:spcPct val="20000"/>
              </a:spcBef>
              <a:spcAft>
                <a:spcPts val="0"/>
              </a:spcAft>
              <a:buClr>
                <a:srgbClr val="FB821E"/>
              </a:buClr>
              <a:buSzTx/>
              <a:buFont typeface="Wingdings" panose="05000000000000000000" pitchFamily="2" charset="2"/>
              <a:buChar char="ü"/>
              <a:tabLst/>
              <a:defRPr/>
            </a:pPr>
            <a:r>
              <a:rPr kumimoji="0" lang="en-US" sz="1400" b="0" i="0" u="none" strike="noStrike" kern="1200" cap="none" spc="0" normalizeH="0" baseline="0" noProof="0" err="1">
                <a:ln>
                  <a:noFill/>
                </a:ln>
                <a:solidFill>
                  <a:prstClr val="black"/>
                </a:solidFill>
                <a:effectLst/>
                <a:uLnTx/>
                <a:uFillTx/>
                <a:latin typeface="Calibri"/>
                <a:ea typeface="+mn-ea"/>
                <a:cs typeface="+mn-cs"/>
              </a:rPr>
              <a:t>Kõikide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teemade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lõikes</a:t>
            </a:r>
            <a:r>
              <a:rPr kumimoji="0" lang="en-US" sz="1400" b="0" i="0" u="none" strike="noStrike" kern="1200" cap="none" spc="0" normalizeH="0" baseline="0" noProof="0">
                <a:ln>
                  <a:noFill/>
                </a:ln>
                <a:solidFill>
                  <a:prstClr val="black"/>
                </a:solidFill>
                <a:effectLst/>
                <a:uLnTx/>
                <a:uFillTx/>
                <a:latin typeface="Calibri"/>
                <a:ea typeface="+mn-ea"/>
                <a:cs typeface="+mn-cs"/>
              </a:rPr>
              <a:t> on </a:t>
            </a:r>
            <a:r>
              <a:rPr kumimoji="0" lang="en-US" sz="1400" b="0" i="0" u="none" strike="noStrike" kern="1200" cap="none" spc="0" normalizeH="0" baseline="0" noProof="0" err="1">
                <a:ln>
                  <a:noFill/>
                </a:ln>
                <a:solidFill>
                  <a:prstClr val="black"/>
                </a:solidFill>
                <a:effectLst/>
                <a:uLnTx/>
                <a:uFillTx/>
                <a:latin typeface="Calibri"/>
                <a:ea typeface="+mn-ea"/>
                <a:cs typeface="+mn-cs"/>
              </a:rPr>
              <a:t>kõige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rohkem</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rahul</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Peipsiääre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valla</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noored</a:t>
            </a:r>
            <a:r>
              <a:rPr kumimoji="0" lang="en-US" sz="1400" b="0" i="0" u="none" strike="noStrike" kern="1200" cap="none" spc="0" normalizeH="0" baseline="0" noProof="0">
                <a:ln>
                  <a:noFill/>
                </a:ln>
                <a:solidFill>
                  <a:prstClr val="black"/>
                </a:solidFill>
                <a:effectLst/>
                <a:uLnTx/>
                <a:uFillTx/>
                <a:latin typeface="Calibri"/>
                <a:ea typeface="+mn-ea"/>
                <a:cs typeface="+mn-cs"/>
              </a:rPr>
              <a:t> ja </a:t>
            </a:r>
            <a:r>
              <a:rPr kumimoji="0" lang="en-US" sz="1400" b="0" i="0" u="none" strike="noStrike" kern="1200" cap="none" spc="0" normalizeH="0" baseline="0" noProof="0" err="1">
                <a:ln>
                  <a:noFill/>
                </a:ln>
                <a:solidFill>
                  <a:prstClr val="black"/>
                </a:solidFill>
                <a:effectLst/>
                <a:uLnTx/>
                <a:uFillTx/>
                <a:latin typeface="Calibri"/>
                <a:ea typeface="+mn-ea"/>
                <a:cs typeface="+mn-cs"/>
              </a:rPr>
              <a:t>kõige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vähem</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rahul</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Mustvee</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valla</a:t>
            </a:r>
            <a:r>
              <a:rPr kumimoji="0" lang="en-US" sz="1400" b="0"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err="1">
                <a:ln>
                  <a:noFill/>
                </a:ln>
                <a:solidFill>
                  <a:prstClr val="black"/>
                </a:solidFill>
                <a:effectLst/>
                <a:uLnTx/>
                <a:uFillTx/>
                <a:latin typeface="Calibri"/>
                <a:ea typeface="+mn-ea"/>
                <a:cs typeface="+mn-cs"/>
              </a:rPr>
              <a:t>noored</a:t>
            </a:r>
            <a:r>
              <a:rPr kumimoji="0" lang="en-US" sz="1400" b="0" i="0" u="none" strike="noStrike" kern="1200" cap="none" spc="0" normalizeH="0" baseline="0" noProof="0">
                <a:ln>
                  <a:noFill/>
                </a:ln>
                <a:solidFill>
                  <a:prstClr val="black"/>
                </a:solidFill>
                <a:effectLst/>
                <a:uLnTx/>
                <a:uFillTx/>
                <a:latin typeface="Calibri"/>
                <a:ea typeface="+mn-ea"/>
                <a:cs typeface="+mn-cs"/>
              </a:rPr>
              <a:t>.</a:t>
            </a:r>
            <a:endParaRPr kumimoji="0" lang="et-EE" sz="1400" b="0" i="0" u="none" strike="noStrike" kern="1200" cap="none" spc="0" normalizeH="0" baseline="0" noProof="0">
              <a:ln>
                <a:noFill/>
              </a:ln>
              <a:solidFill>
                <a:prstClr val="black"/>
              </a:solidFill>
              <a:effectLst/>
              <a:uLnTx/>
              <a:uFillTx/>
              <a:latin typeface="Calibri"/>
              <a:ea typeface="+mn-ea"/>
              <a:cs typeface="+mn-cs"/>
            </a:endParaRPr>
          </a:p>
        </p:txBody>
      </p:sp>
      <p:sp>
        <p:nvSpPr>
          <p:cNvPr id="3" name="Slaidinumbri kohatäide 3">
            <a:extLst>
              <a:ext uri="{FF2B5EF4-FFF2-40B4-BE49-F238E27FC236}">
                <a16:creationId xmlns:a16="http://schemas.microsoft.com/office/drawing/2014/main" id="{CFA9F4F9-5ED8-049E-41CD-739435DDB816}"/>
              </a:ext>
            </a:extLst>
          </p:cNvPr>
          <p:cNvSpPr>
            <a:spLocks noGrp="1"/>
          </p:cNvSpPr>
          <p:nvPr>
            <p:ph type="sldNum" sz="quarter" idx="12"/>
          </p:nvPr>
        </p:nvSpPr>
        <p:spPr>
          <a:xfrm>
            <a:off x="10706662" y="6630991"/>
            <a:ext cx="1485338" cy="227009"/>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6F15528-21DE-4FAA-801E-634DDDAF4B2B}"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112</a:t>
            </a:fld>
            <a:endParaRPr kumimoji="0" lang="et-EE"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9217CFC3-4BDC-5A15-5C97-466FF29392EC}"/>
              </a:ext>
            </a:extLst>
          </p:cNvPr>
          <p:cNvSpPr txBox="1"/>
          <p:nvPr/>
        </p:nvSpPr>
        <p:spPr>
          <a:xfrm>
            <a:off x="9033142" y="3968209"/>
            <a:ext cx="2133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a:ea typeface="+mn-ea"/>
                <a:cs typeface="+mn-cs"/>
              </a:rPr>
              <a:t>Peipsiääre</a:t>
            </a:r>
            <a:r>
              <a:rPr kumimoji="0" lang="et-EE" sz="1600" b="0" i="0" u="none" strike="noStrike" kern="1200" cap="none" spc="0" normalizeH="0" baseline="0" noProof="0">
                <a:ln>
                  <a:noFill/>
                </a:ln>
                <a:solidFill>
                  <a:prstClr val="black"/>
                </a:solidFill>
                <a:effectLst/>
                <a:uLnTx/>
                <a:uFillTx/>
                <a:latin typeface="Calibri"/>
                <a:ea typeface="+mn-ea"/>
                <a:cs typeface="+mn-cs"/>
              </a:rPr>
              <a:t> vald</a:t>
            </a:r>
          </a:p>
        </p:txBody>
      </p:sp>
      <p:pic>
        <p:nvPicPr>
          <p:cNvPr id="13" name="Picture 12">
            <a:extLst>
              <a:ext uri="{FF2B5EF4-FFF2-40B4-BE49-F238E27FC236}">
                <a16:creationId xmlns:a16="http://schemas.microsoft.com/office/drawing/2014/main" id="{68A893C0-6B10-2318-0756-E8B79CEA8A18}"/>
              </a:ext>
            </a:extLst>
          </p:cNvPr>
          <p:cNvPicPr>
            <a:picLocks noChangeAspect="1"/>
          </p:cNvPicPr>
          <p:nvPr/>
        </p:nvPicPr>
        <p:blipFill>
          <a:blip r:embed="rId4"/>
          <a:stretch>
            <a:fillRect/>
          </a:stretch>
        </p:blipFill>
        <p:spPr>
          <a:xfrm>
            <a:off x="6097475" y="2207562"/>
            <a:ext cx="2935667" cy="1714717"/>
          </a:xfrm>
          <a:prstGeom prst="rect">
            <a:avLst/>
          </a:prstGeom>
        </p:spPr>
      </p:pic>
      <p:pic>
        <p:nvPicPr>
          <p:cNvPr id="23" name="Picture 22">
            <a:extLst>
              <a:ext uri="{FF2B5EF4-FFF2-40B4-BE49-F238E27FC236}">
                <a16:creationId xmlns:a16="http://schemas.microsoft.com/office/drawing/2014/main" id="{F5AA051F-4A6C-D7E8-845D-7399E3A943DF}"/>
              </a:ext>
            </a:extLst>
          </p:cNvPr>
          <p:cNvPicPr>
            <a:picLocks noChangeAspect="1"/>
          </p:cNvPicPr>
          <p:nvPr/>
        </p:nvPicPr>
        <p:blipFill rotWithShape="1">
          <a:blip r:embed="rId5"/>
          <a:srcRect r="608"/>
          <a:stretch/>
        </p:blipFill>
        <p:spPr>
          <a:xfrm>
            <a:off x="3132297" y="2186951"/>
            <a:ext cx="2956900" cy="1727118"/>
          </a:xfrm>
          <a:prstGeom prst="rect">
            <a:avLst/>
          </a:prstGeom>
        </p:spPr>
      </p:pic>
      <p:pic>
        <p:nvPicPr>
          <p:cNvPr id="26" name="Picture 25">
            <a:extLst>
              <a:ext uri="{FF2B5EF4-FFF2-40B4-BE49-F238E27FC236}">
                <a16:creationId xmlns:a16="http://schemas.microsoft.com/office/drawing/2014/main" id="{7ABF1DEA-DB07-5D54-0822-529F176421B4}"/>
              </a:ext>
            </a:extLst>
          </p:cNvPr>
          <p:cNvPicPr>
            <a:picLocks noChangeAspect="1"/>
          </p:cNvPicPr>
          <p:nvPr/>
        </p:nvPicPr>
        <p:blipFill>
          <a:blip r:embed="rId6"/>
          <a:stretch>
            <a:fillRect/>
          </a:stretch>
        </p:blipFill>
        <p:spPr>
          <a:xfrm>
            <a:off x="161713" y="2191396"/>
            <a:ext cx="2935666" cy="1731061"/>
          </a:xfrm>
          <a:prstGeom prst="rect">
            <a:avLst/>
          </a:prstGeom>
        </p:spPr>
      </p:pic>
      <p:sp>
        <p:nvSpPr>
          <p:cNvPr id="18" name="Rounded Rectangle 14">
            <a:extLst>
              <a:ext uri="{FF2B5EF4-FFF2-40B4-BE49-F238E27FC236}">
                <a16:creationId xmlns:a16="http://schemas.microsoft.com/office/drawing/2014/main" id="{CE32E0DB-BFEC-3DCA-0C06-7C9C77B6F530}"/>
              </a:ext>
            </a:extLst>
          </p:cNvPr>
          <p:cNvSpPr/>
          <p:nvPr/>
        </p:nvSpPr>
        <p:spPr bwMode="auto">
          <a:xfrm>
            <a:off x="153991" y="2714944"/>
            <a:ext cx="11875717" cy="265814"/>
          </a:xfrm>
          <a:prstGeom prst="roundRect">
            <a:avLst/>
          </a:prstGeom>
          <a:noFill/>
          <a:ln w="19050" cap="flat" cmpd="sng" algn="ctr">
            <a:solidFill>
              <a:srgbClr val="FB842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176937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0C9C79A-38CB-13FA-9F4C-E6E310754F2B}"/>
              </a:ext>
            </a:extLst>
          </p:cNvPr>
          <p:cNvSpPr>
            <a:spLocks noGrp="1"/>
          </p:cNvSpPr>
          <p:nvPr>
            <p:ph type="title"/>
          </p:nvPr>
        </p:nvSpPr>
        <p:spPr/>
        <p:txBody>
          <a:bodyPr vert="horz" lIns="91440" tIns="45720" rIns="91440" bIns="45720" rtlCol="0" anchor="t">
            <a:noAutofit/>
          </a:bodyPr>
          <a:lstStyle/>
          <a:p>
            <a:r>
              <a:rPr lang="en-US" sz="4400" err="1"/>
              <a:t>Turismisektor</a:t>
            </a:r>
            <a:r>
              <a:rPr lang="en-US" sz="4400"/>
              <a:t> ja </a:t>
            </a:r>
            <a:r>
              <a:rPr lang="en-US" sz="4400" err="1"/>
              <a:t>vaba</a:t>
            </a:r>
            <a:r>
              <a:rPr lang="en-US" sz="4400"/>
              <a:t> </a:t>
            </a:r>
            <a:r>
              <a:rPr lang="en-US" sz="4400" err="1"/>
              <a:t>aja</a:t>
            </a:r>
            <a:r>
              <a:rPr lang="en-US" sz="4400"/>
              <a:t> </a:t>
            </a:r>
            <a:r>
              <a:rPr lang="en-US" sz="4400" err="1"/>
              <a:t>veetmis</a:t>
            </a:r>
            <a:r>
              <a:rPr lang="et-EE" sz="4400"/>
              <a:t>E </a:t>
            </a:r>
            <a:r>
              <a:rPr lang="en-US" sz="4400" err="1"/>
              <a:t>võimalusED</a:t>
            </a:r>
            <a:endParaRPr lang="en-US" sz="4400"/>
          </a:p>
        </p:txBody>
      </p:sp>
    </p:spTree>
    <p:extLst>
      <p:ext uri="{BB962C8B-B14F-4D97-AF65-F5344CB8AC3E}">
        <p14:creationId xmlns:p14="http://schemas.microsoft.com/office/powerpoint/2010/main" val="8440731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FB34F705-3DE0-DBD1-4D6C-1EB2935E9EB3}"/>
              </a:ext>
            </a:extLst>
          </p:cNvPr>
          <p:cNvPicPr>
            <a:picLocks noChangeAspect="1"/>
          </p:cNvPicPr>
          <p:nvPr/>
        </p:nvPicPr>
        <p:blipFill rotWithShape="1">
          <a:blip r:embed="rId3"/>
          <a:srcRect b="5493"/>
          <a:stretch/>
        </p:blipFill>
        <p:spPr>
          <a:xfrm>
            <a:off x="3800181" y="949514"/>
            <a:ext cx="7747591" cy="5824461"/>
          </a:xfrm>
          <a:prstGeom prst="rect">
            <a:avLst/>
          </a:prstGeom>
        </p:spPr>
      </p:pic>
      <p:pic>
        <p:nvPicPr>
          <p:cNvPr id="2052" name="Picture 4">
            <a:extLst>
              <a:ext uri="{FF2B5EF4-FFF2-40B4-BE49-F238E27FC236}">
                <a16:creationId xmlns:a16="http://schemas.microsoft.com/office/drawing/2014/main" id="{A49D9802-60BB-A34F-93C9-25B37164E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7333" y="4691331"/>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FE0D04C-FEE7-948E-A3E2-57BF36A4002E}"/>
              </a:ext>
            </a:extLst>
          </p:cNvPr>
          <p:cNvSpPr txBox="1"/>
          <p:nvPr/>
        </p:nvSpPr>
        <p:spPr>
          <a:xfrm>
            <a:off x="8366506" y="4682617"/>
            <a:ext cx="2949845" cy="252826"/>
          </a:xfrm>
          <a:prstGeom prst="rect">
            <a:avLst/>
          </a:prstGeom>
          <a:noFill/>
        </p:spPr>
        <p:txBody>
          <a:bodyPr wrap="square" rtlCol="0">
            <a:spAutoFit/>
          </a:bodyPr>
          <a:lstStyle/>
          <a:p>
            <a:pPr>
              <a:lnSpc>
                <a:spcPct val="70000"/>
              </a:lnSpc>
            </a:pPr>
            <a:r>
              <a:rPr lang="et-EE" sz="1400" b="1" err="1">
                <a:solidFill>
                  <a:srgbClr val="002060"/>
                </a:solidFill>
              </a:rPr>
              <a:t>Vudila</a:t>
            </a:r>
            <a:r>
              <a:rPr lang="et-EE" sz="1400" b="1">
                <a:solidFill>
                  <a:srgbClr val="002060"/>
                </a:solidFill>
              </a:rPr>
              <a:t> Mängumaa (26 200)</a:t>
            </a:r>
          </a:p>
        </p:txBody>
      </p:sp>
      <p:pic>
        <p:nvPicPr>
          <p:cNvPr id="17" name="Picture 4">
            <a:extLst>
              <a:ext uri="{FF2B5EF4-FFF2-40B4-BE49-F238E27FC236}">
                <a16:creationId xmlns:a16="http://schemas.microsoft.com/office/drawing/2014/main" id="{3AEC4EF0-D05B-A338-BD05-E22DFAD3A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0037" y="5308666"/>
            <a:ext cx="195309" cy="26595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E1DF1D9-C78D-6616-DA5A-87646EAD7E26}"/>
              </a:ext>
            </a:extLst>
          </p:cNvPr>
          <p:cNvSpPr txBox="1"/>
          <p:nvPr/>
        </p:nvSpPr>
        <p:spPr>
          <a:xfrm>
            <a:off x="8346192" y="5313538"/>
            <a:ext cx="2664687" cy="252826"/>
          </a:xfrm>
          <a:prstGeom prst="rect">
            <a:avLst/>
          </a:prstGeom>
          <a:noFill/>
        </p:spPr>
        <p:txBody>
          <a:bodyPr wrap="square" rtlCol="0">
            <a:spAutoFit/>
          </a:bodyPr>
          <a:lstStyle/>
          <a:p>
            <a:pPr>
              <a:lnSpc>
                <a:spcPct val="70000"/>
              </a:lnSpc>
            </a:pPr>
            <a:r>
              <a:rPr lang="et-EE" sz="1400" b="1">
                <a:solidFill>
                  <a:srgbClr val="002060"/>
                </a:solidFill>
              </a:rPr>
              <a:t>Jääaja Keskus (47 000)</a:t>
            </a:r>
          </a:p>
        </p:txBody>
      </p:sp>
      <p:pic>
        <p:nvPicPr>
          <p:cNvPr id="19" name="Picture 4">
            <a:extLst>
              <a:ext uri="{FF2B5EF4-FFF2-40B4-BE49-F238E27FC236}">
                <a16:creationId xmlns:a16="http://schemas.microsoft.com/office/drawing/2014/main" id="{66B7A950-811C-16B1-E9C8-8334D6B7D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153" y="4929404"/>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E186DC0-AE2B-F030-F9AD-AFEB47640752}"/>
              </a:ext>
            </a:extLst>
          </p:cNvPr>
          <p:cNvSpPr txBox="1"/>
          <p:nvPr/>
        </p:nvSpPr>
        <p:spPr>
          <a:xfrm>
            <a:off x="8451956" y="4940953"/>
            <a:ext cx="2973567" cy="252826"/>
          </a:xfrm>
          <a:prstGeom prst="rect">
            <a:avLst/>
          </a:prstGeom>
          <a:noFill/>
        </p:spPr>
        <p:txBody>
          <a:bodyPr wrap="square" rtlCol="0">
            <a:spAutoFit/>
          </a:bodyPr>
          <a:lstStyle/>
          <a:p>
            <a:pPr>
              <a:lnSpc>
                <a:spcPct val="70000"/>
              </a:lnSpc>
            </a:pPr>
            <a:r>
              <a:rPr lang="et-EE" sz="1400" b="1">
                <a:solidFill>
                  <a:srgbClr val="002060"/>
                </a:solidFill>
              </a:rPr>
              <a:t>Elistvere loomapark (52 300)</a:t>
            </a:r>
          </a:p>
        </p:txBody>
      </p:sp>
      <p:pic>
        <p:nvPicPr>
          <p:cNvPr id="24" name="Picture 4">
            <a:extLst>
              <a:ext uri="{FF2B5EF4-FFF2-40B4-BE49-F238E27FC236}">
                <a16:creationId xmlns:a16="http://schemas.microsoft.com/office/drawing/2014/main" id="{D3D20EFD-85C7-52B7-DE2B-C51DA2DDB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608" y="3925445"/>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1CBDF6B-4B44-F910-5687-5AB435F7DB83}"/>
              </a:ext>
            </a:extLst>
          </p:cNvPr>
          <p:cNvSpPr txBox="1"/>
          <p:nvPr/>
        </p:nvSpPr>
        <p:spPr>
          <a:xfrm>
            <a:off x="7907663" y="3926855"/>
            <a:ext cx="2949845" cy="554447"/>
          </a:xfrm>
          <a:prstGeom prst="rect">
            <a:avLst/>
          </a:prstGeom>
          <a:noFill/>
        </p:spPr>
        <p:txBody>
          <a:bodyPr wrap="square" rtlCol="0">
            <a:spAutoFit/>
          </a:bodyPr>
          <a:lstStyle/>
          <a:p>
            <a:pPr>
              <a:lnSpc>
                <a:spcPct val="70000"/>
              </a:lnSpc>
            </a:pPr>
            <a:r>
              <a:rPr lang="et-EE" sz="1400" b="1">
                <a:solidFill>
                  <a:srgbClr val="002060"/>
                </a:solidFill>
              </a:rPr>
              <a:t>Palamuse O. Lutsu </a:t>
            </a:r>
          </a:p>
          <a:p>
            <a:pPr>
              <a:lnSpc>
                <a:spcPct val="70000"/>
              </a:lnSpc>
            </a:pPr>
            <a:r>
              <a:rPr lang="et-EE" sz="1400" b="1">
                <a:solidFill>
                  <a:srgbClr val="002060"/>
                </a:solidFill>
              </a:rPr>
              <a:t>Kihelkonnakoolimuuseum </a:t>
            </a:r>
          </a:p>
          <a:p>
            <a:pPr>
              <a:lnSpc>
                <a:spcPct val="70000"/>
              </a:lnSpc>
            </a:pPr>
            <a:r>
              <a:rPr lang="et-EE" sz="1400" b="1">
                <a:solidFill>
                  <a:srgbClr val="002060"/>
                </a:solidFill>
              </a:rPr>
              <a:t> (11 693)</a:t>
            </a:r>
          </a:p>
        </p:txBody>
      </p:sp>
      <p:pic>
        <p:nvPicPr>
          <p:cNvPr id="26" name="Picture 4">
            <a:extLst>
              <a:ext uri="{FF2B5EF4-FFF2-40B4-BE49-F238E27FC236}">
                <a16:creationId xmlns:a16="http://schemas.microsoft.com/office/drawing/2014/main" id="{BA720A76-D662-0D11-E213-AA9B49608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6022" y="3646733"/>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D9A1485-626A-BB23-1CE0-B76E8A306A98}"/>
              </a:ext>
            </a:extLst>
          </p:cNvPr>
          <p:cNvSpPr txBox="1"/>
          <p:nvPr/>
        </p:nvSpPr>
        <p:spPr>
          <a:xfrm>
            <a:off x="9714462" y="3415063"/>
            <a:ext cx="2335099" cy="554447"/>
          </a:xfrm>
          <a:prstGeom prst="rect">
            <a:avLst/>
          </a:prstGeom>
          <a:noFill/>
        </p:spPr>
        <p:txBody>
          <a:bodyPr wrap="square" rtlCol="0">
            <a:spAutoFit/>
          </a:bodyPr>
          <a:lstStyle/>
          <a:p>
            <a:pPr>
              <a:lnSpc>
                <a:spcPct val="70000"/>
              </a:lnSpc>
            </a:pPr>
            <a:r>
              <a:rPr lang="en-US" sz="1400" b="1" err="1">
                <a:solidFill>
                  <a:srgbClr val="002060"/>
                </a:solidFill>
              </a:rPr>
              <a:t>Kalevipoja</a:t>
            </a:r>
            <a:r>
              <a:rPr lang="et-EE" sz="1400" b="1">
                <a:solidFill>
                  <a:srgbClr val="002060"/>
                </a:solidFill>
              </a:rPr>
              <a:t> </a:t>
            </a:r>
            <a:r>
              <a:rPr lang="en-US" sz="1400" b="1" err="1">
                <a:solidFill>
                  <a:srgbClr val="002060"/>
                </a:solidFill>
              </a:rPr>
              <a:t>muuse</a:t>
            </a:r>
            <a:r>
              <a:rPr lang="et-EE" sz="1400" b="1">
                <a:solidFill>
                  <a:srgbClr val="002060"/>
                </a:solidFill>
              </a:rPr>
              <a:t>u</a:t>
            </a:r>
            <a:r>
              <a:rPr lang="en-US" sz="1400" b="1">
                <a:solidFill>
                  <a:srgbClr val="002060"/>
                </a:solidFill>
              </a:rPr>
              <a:t>m</a:t>
            </a:r>
            <a:r>
              <a:rPr lang="et-EE" sz="1400" b="1">
                <a:solidFill>
                  <a:srgbClr val="002060"/>
                </a:solidFill>
              </a:rPr>
              <a:t> (7121), seikluspark (1094) ja </a:t>
            </a:r>
          </a:p>
          <a:p>
            <a:pPr>
              <a:lnSpc>
                <a:spcPct val="70000"/>
              </a:lnSpc>
            </a:pPr>
            <a:r>
              <a:rPr lang="et-EE" sz="1400" b="1">
                <a:solidFill>
                  <a:srgbClr val="002060"/>
                </a:solidFill>
              </a:rPr>
              <a:t>Koja õu (8569)</a:t>
            </a:r>
          </a:p>
        </p:txBody>
      </p:sp>
      <p:pic>
        <p:nvPicPr>
          <p:cNvPr id="28" name="Picture 4">
            <a:extLst>
              <a:ext uri="{FF2B5EF4-FFF2-40B4-BE49-F238E27FC236}">
                <a16:creationId xmlns:a16="http://schemas.microsoft.com/office/drawing/2014/main" id="{340196D4-25C7-3A1B-A043-D8A36EAF9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6664" y="3416480"/>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1BDCE53-331F-7D73-270E-50BF1A4421FC}"/>
              </a:ext>
            </a:extLst>
          </p:cNvPr>
          <p:cNvSpPr txBox="1"/>
          <p:nvPr/>
        </p:nvSpPr>
        <p:spPr>
          <a:xfrm>
            <a:off x="7696184" y="3336045"/>
            <a:ext cx="2014501" cy="554447"/>
          </a:xfrm>
          <a:prstGeom prst="rect">
            <a:avLst/>
          </a:prstGeom>
          <a:noFill/>
        </p:spPr>
        <p:txBody>
          <a:bodyPr wrap="square" rtlCol="0">
            <a:spAutoFit/>
          </a:bodyPr>
          <a:lstStyle/>
          <a:p>
            <a:pPr>
              <a:lnSpc>
                <a:spcPct val="70000"/>
              </a:lnSpc>
            </a:pPr>
            <a:r>
              <a:rPr lang="et-EE" sz="1400" b="1">
                <a:solidFill>
                  <a:srgbClr val="002060"/>
                </a:solidFill>
              </a:rPr>
              <a:t>Kuremaa laste ja noorte </a:t>
            </a:r>
            <a:r>
              <a:rPr lang="en-US" sz="1400" b="1" err="1">
                <a:solidFill>
                  <a:srgbClr val="002060"/>
                </a:solidFill>
              </a:rPr>
              <a:t>treeninglaagrid</a:t>
            </a:r>
            <a:r>
              <a:rPr lang="et-EE" sz="1400" b="1">
                <a:solidFill>
                  <a:srgbClr val="002060"/>
                </a:solidFill>
              </a:rPr>
              <a:t>,</a:t>
            </a:r>
          </a:p>
          <a:p>
            <a:pPr>
              <a:lnSpc>
                <a:spcPct val="70000"/>
              </a:lnSpc>
            </a:pPr>
            <a:r>
              <a:rPr lang="et-EE" sz="1400" b="1">
                <a:solidFill>
                  <a:srgbClr val="002060"/>
                </a:solidFill>
              </a:rPr>
              <a:t>Kuremaa rand</a:t>
            </a:r>
          </a:p>
        </p:txBody>
      </p:sp>
      <p:pic>
        <p:nvPicPr>
          <p:cNvPr id="30" name="Picture 4">
            <a:extLst>
              <a:ext uri="{FF2B5EF4-FFF2-40B4-BE49-F238E27FC236}">
                <a16:creationId xmlns:a16="http://schemas.microsoft.com/office/drawing/2014/main" id="{9A64026B-46E9-46DD-09DF-B5CC3A4BD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736" y="4561167"/>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BA81E2B-54F8-996E-5332-79F9560829FB}"/>
              </a:ext>
            </a:extLst>
          </p:cNvPr>
          <p:cNvSpPr txBox="1"/>
          <p:nvPr/>
        </p:nvSpPr>
        <p:spPr>
          <a:xfrm>
            <a:off x="5180244" y="4595819"/>
            <a:ext cx="1642482" cy="252826"/>
          </a:xfrm>
          <a:prstGeom prst="rect">
            <a:avLst/>
          </a:prstGeom>
          <a:noFill/>
        </p:spPr>
        <p:txBody>
          <a:bodyPr wrap="square" rtlCol="0">
            <a:spAutoFit/>
          </a:bodyPr>
          <a:lstStyle/>
          <a:p>
            <a:pPr>
              <a:lnSpc>
                <a:spcPct val="70000"/>
              </a:lnSpc>
            </a:pPr>
            <a:r>
              <a:rPr lang="et-EE" sz="1400" b="1" err="1">
                <a:solidFill>
                  <a:srgbClr val="002060"/>
                </a:solidFill>
              </a:rPr>
              <a:t>WPark</a:t>
            </a:r>
            <a:r>
              <a:rPr lang="et-EE" sz="1400" b="1">
                <a:solidFill>
                  <a:srgbClr val="002060"/>
                </a:solidFill>
              </a:rPr>
              <a:t> (22 000)</a:t>
            </a:r>
          </a:p>
        </p:txBody>
      </p:sp>
      <p:pic>
        <p:nvPicPr>
          <p:cNvPr id="34" name="Picture 4">
            <a:extLst>
              <a:ext uri="{FF2B5EF4-FFF2-40B4-BE49-F238E27FC236}">
                <a16:creationId xmlns:a16="http://schemas.microsoft.com/office/drawing/2014/main" id="{4A72AC34-C0B0-7795-A750-26DB868B9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713" y="3485409"/>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19FC6E9-3787-EBE6-EEDF-16ADEE9114A5}"/>
              </a:ext>
            </a:extLst>
          </p:cNvPr>
          <p:cNvSpPr txBox="1"/>
          <p:nvPr/>
        </p:nvSpPr>
        <p:spPr>
          <a:xfrm>
            <a:off x="5410252" y="3476154"/>
            <a:ext cx="2213086" cy="252826"/>
          </a:xfrm>
          <a:prstGeom prst="rect">
            <a:avLst/>
          </a:prstGeom>
          <a:noFill/>
        </p:spPr>
        <p:txBody>
          <a:bodyPr wrap="square" rtlCol="0">
            <a:spAutoFit/>
          </a:bodyPr>
          <a:lstStyle/>
          <a:p>
            <a:pPr>
              <a:lnSpc>
                <a:spcPct val="70000"/>
              </a:lnSpc>
            </a:pPr>
            <a:r>
              <a:rPr lang="et-EE" sz="1400" b="1">
                <a:solidFill>
                  <a:srgbClr val="002060"/>
                </a:solidFill>
              </a:rPr>
              <a:t>Maisilabürint (1973)</a:t>
            </a:r>
          </a:p>
        </p:txBody>
      </p:sp>
      <p:pic>
        <p:nvPicPr>
          <p:cNvPr id="36" name="Picture 4">
            <a:extLst>
              <a:ext uri="{FF2B5EF4-FFF2-40B4-BE49-F238E27FC236}">
                <a16:creationId xmlns:a16="http://schemas.microsoft.com/office/drawing/2014/main" id="{027F7A0B-29FB-C919-8D22-A45C05E36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00" y="4370331"/>
            <a:ext cx="195309" cy="26595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F5837DF-50FA-25CB-BB1F-56CF48E8771C}"/>
              </a:ext>
            </a:extLst>
          </p:cNvPr>
          <p:cNvSpPr txBox="1"/>
          <p:nvPr/>
        </p:nvSpPr>
        <p:spPr>
          <a:xfrm>
            <a:off x="4902160" y="4340985"/>
            <a:ext cx="3089781" cy="252826"/>
          </a:xfrm>
          <a:prstGeom prst="rect">
            <a:avLst/>
          </a:prstGeom>
          <a:noFill/>
        </p:spPr>
        <p:txBody>
          <a:bodyPr wrap="square" rtlCol="0">
            <a:spAutoFit/>
          </a:bodyPr>
          <a:lstStyle/>
          <a:p>
            <a:pPr>
              <a:lnSpc>
                <a:spcPct val="70000"/>
              </a:lnSpc>
            </a:pPr>
            <a:r>
              <a:rPr lang="et-EE" sz="1400" b="1">
                <a:solidFill>
                  <a:srgbClr val="002060"/>
                </a:solidFill>
              </a:rPr>
              <a:t>Kuningamäe kardirada (4600)</a:t>
            </a:r>
          </a:p>
        </p:txBody>
      </p:sp>
      <p:pic>
        <p:nvPicPr>
          <p:cNvPr id="38" name="Picture 4">
            <a:extLst>
              <a:ext uri="{FF2B5EF4-FFF2-40B4-BE49-F238E27FC236}">
                <a16:creationId xmlns:a16="http://schemas.microsoft.com/office/drawing/2014/main" id="{0D31A366-6D73-D142-9071-822B9F326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773" y="2488276"/>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C7FD3D9-09E7-6A01-54F3-CFCE8C753159}"/>
              </a:ext>
            </a:extLst>
          </p:cNvPr>
          <p:cNvSpPr txBox="1"/>
          <p:nvPr/>
        </p:nvSpPr>
        <p:spPr>
          <a:xfrm>
            <a:off x="6155548" y="2480835"/>
            <a:ext cx="2458322" cy="252826"/>
          </a:xfrm>
          <a:prstGeom prst="rect">
            <a:avLst/>
          </a:prstGeom>
          <a:noFill/>
        </p:spPr>
        <p:txBody>
          <a:bodyPr wrap="square" rtlCol="0">
            <a:spAutoFit/>
          </a:bodyPr>
          <a:lstStyle/>
          <a:p>
            <a:pPr>
              <a:lnSpc>
                <a:spcPct val="70000"/>
              </a:lnSpc>
            </a:pPr>
            <a:r>
              <a:rPr lang="et-EE" sz="1400" b="1">
                <a:solidFill>
                  <a:srgbClr val="002060"/>
                </a:solidFill>
              </a:rPr>
              <a:t>Endla matkarada (5000)</a:t>
            </a:r>
          </a:p>
        </p:txBody>
      </p:sp>
      <p:pic>
        <p:nvPicPr>
          <p:cNvPr id="41" name="Picture 4">
            <a:extLst>
              <a:ext uri="{FF2B5EF4-FFF2-40B4-BE49-F238E27FC236}">
                <a16:creationId xmlns:a16="http://schemas.microsoft.com/office/drawing/2014/main" id="{F76433C6-991C-252C-C000-2288A6EB2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398" y="1169437"/>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8C0BFA6-E93D-AB22-6598-57FB78230FB4}"/>
              </a:ext>
            </a:extLst>
          </p:cNvPr>
          <p:cNvSpPr txBox="1"/>
          <p:nvPr/>
        </p:nvSpPr>
        <p:spPr>
          <a:xfrm>
            <a:off x="9097155" y="1120127"/>
            <a:ext cx="2807426" cy="403637"/>
          </a:xfrm>
          <a:prstGeom prst="rect">
            <a:avLst/>
          </a:prstGeom>
          <a:noFill/>
        </p:spPr>
        <p:txBody>
          <a:bodyPr wrap="square" rtlCol="0">
            <a:spAutoFit/>
          </a:bodyPr>
          <a:lstStyle/>
          <a:p>
            <a:pPr>
              <a:lnSpc>
                <a:spcPct val="70000"/>
              </a:lnSpc>
            </a:pPr>
            <a:r>
              <a:rPr lang="et-EE" sz="1400" b="1">
                <a:solidFill>
                  <a:srgbClr val="002060"/>
                </a:solidFill>
              </a:rPr>
              <a:t>Avinurme Puiduait (20 000) ja muuseumirong (1021)</a:t>
            </a:r>
          </a:p>
        </p:txBody>
      </p:sp>
      <p:cxnSp>
        <p:nvCxnSpPr>
          <p:cNvPr id="4" name="Sirgkonnektor 3">
            <a:extLst>
              <a:ext uri="{FF2B5EF4-FFF2-40B4-BE49-F238E27FC236}">
                <a16:creationId xmlns:a16="http://schemas.microsoft.com/office/drawing/2014/main" id="{249FFB35-0BBF-F8FF-EA9F-70B914867F02}"/>
              </a:ext>
            </a:extLst>
          </p:cNvPr>
          <p:cNvCxnSpPr>
            <a:cxnSpLocks/>
            <a:stCxn id="26" idx="3"/>
            <a:endCxn id="27" idx="1"/>
          </p:cNvCxnSpPr>
          <p:nvPr/>
        </p:nvCxnSpPr>
        <p:spPr>
          <a:xfrm flipV="1">
            <a:off x="9360646" y="3692287"/>
            <a:ext cx="353816" cy="86957"/>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sp>
        <p:nvSpPr>
          <p:cNvPr id="43" name="Sisu kohatäide 2">
            <a:extLst>
              <a:ext uri="{FF2B5EF4-FFF2-40B4-BE49-F238E27FC236}">
                <a16:creationId xmlns:a16="http://schemas.microsoft.com/office/drawing/2014/main" id="{8CC4E8EE-A4CA-D29E-677F-C48924686C09}"/>
              </a:ext>
            </a:extLst>
          </p:cNvPr>
          <p:cNvSpPr txBox="1">
            <a:spLocks/>
          </p:cNvSpPr>
          <p:nvPr/>
        </p:nvSpPr>
        <p:spPr>
          <a:xfrm>
            <a:off x="400417" y="1296986"/>
            <a:ext cx="3336537" cy="510376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9705" indent="-456565" algn="just">
              <a:buClr>
                <a:srgbClr val="FB821E"/>
              </a:buClr>
              <a:buFont typeface="Wingdings" panose="05000000000000000000" pitchFamily="2" charset="2"/>
              <a:buChar char="ü"/>
            </a:pPr>
            <a:r>
              <a:rPr lang="et-EE" sz="1400" dirty="0"/>
              <a:t>Meie tegevuspiirkonnas koos Tartu põhjaosaga leidub kümmekond erinevat vaba aja veetmise võimalust nii noortele kui ka peredele.</a:t>
            </a:r>
          </a:p>
          <a:p>
            <a:pPr marL="179705" indent="-456565" algn="just">
              <a:buClr>
                <a:srgbClr val="FB821E"/>
              </a:buClr>
              <a:buFont typeface="Wingdings" panose="05000000000000000000" pitchFamily="2" charset="2"/>
              <a:buChar char="ü"/>
            </a:pPr>
            <a:endParaRPr lang="et-EE" sz="1400" dirty="0"/>
          </a:p>
          <a:p>
            <a:pPr marL="179705" indent="-456565" algn="just">
              <a:buClr>
                <a:srgbClr val="FB821E"/>
              </a:buClr>
              <a:buFont typeface="Wingdings" panose="05000000000000000000" pitchFamily="2" charset="2"/>
              <a:buChar char="ü"/>
            </a:pPr>
            <a:r>
              <a:rPr lang="et-EE" sz="1400" dirty="0"/>
              <a:t>Joonisel on sulgudes märgitud turismiteenuse külastajate arv aastas (2021).</a:t>
            </a:r>
          </a:p>
          <a:p>
            <a:pPr marL="179705" indent="-456565" algn="just">
              <a:buClr>
                <a:srgbClr val="FB821E"/>
              </a:buClr>
              <a:buFont typeface="Wingdings" panose="05000000000000000000" pitchFamily="2" charset="2"/>
              <a:buChar char="ü"/>
            </a:pPr>
            <a:endParaRPr lang="et-EE" sz="1400" dirty="0"/>
          </a:p>
          <a:p>
            <a:pPr marL="179705" indent="-456565" algn="just">
              <a:buClr>
                <a:srgbClr val="FB821E"/>
              </a:buClr>
              <a:buFont typeface="Wingdings" panose="05000000000000000000" pitchFamily="2" charset="2"/>
              <a:buChar char="ü"/>
            </a:pPr>
            <a:r>
              <a:rPr lang="et-EE" sz="1400" dirty="0"/>
              <a:t>Kui külastajaid</a:t>
            </a:r>
            <a:r>
              <a:rPr lang="en-US" sz="1400" dirty="0"/>
              <a:t> </a:t>
            </a:r>
            <a:r>
              <a:rPr lang="en-US" sz="1400" dirty="0" err="1"/>
              <a:t>tegevuspiirkonnas</a:t>
            </a:r>
            <a:r>
              <a:rPr lang="et-EE" sz="1400" dirty="0"/>
              <a:t> on ca 130 000 inimest ja keskmine piletihind on </a:t>
            </a:r>
            <a:r>
              <a:rPr lang="en-US" sz="1400" dirty="0"/>
              <a:t>5</a:t>
            </a:r>
            <a:r>
              <a:rPr lang="et-EE" sz="1400" dirty="0"/>
              <a:t> </a:t>
            </a:r>
            <a:r>
              <a:rPr lang="en-US" sz="1400" dirty="0"/>
              <a:t>€</a:t>
            </a:r>
            <a:r>
              <a:rPr lang="et-EE" sz="1400" dirty="0"/>
              <a:t>, toob see aastas piirkonda 650 000 € piletitulu. </a:t>
            </a:r>
          </a:p>
          <a:p>
            <a:pPr marL="179705" indent="-456565" algn="just">
              <a:buClr>
                <a:srgbClr val="FB821E"/>
              </a:buClr>
              <a:buFont typeface="Wingdings" panose="05000000000000000000" pitchFamily="2" charset="2"/>
              <a:buChar char="ü"/>
            </a:pPr>
            <a:endParaRPr lang="et-EE" sz="1400" dirty="0"/>
          </a:p>
          <a:p>
            <a:pPr marL="179705" indent="-456565" algn="just">
              <a:buClr>
                <a:srgbClr val="FB821E"/>
              </a:buClr>
              <a:buFont typeface="Wingdings" panose="05000000000000000000" pitchFamily="2" charset="2"/>
              <a:buChar char="ü"/>
            </a:pPr>
            <a:r>
              <a:rPr lang="en-US" sz="1400" dirty="0"/>
              <a:t>Teise </a:t>
            </a:r>
            <a:r>
              <a:rPr lang="et-EE" sz="1400" dirty="0"/>
              <a:t>sama suure osa</a:t>
            </a:r>
            <a:r>
              <a:rPr lang="en-US" sz="1400" dirty="0"/>
              <a:t> </a:t>
            </a:r>
            <a:r>
              <a:rPr lang="en-US" sz="1400" dirty="0" err="1"/>
              <a:t>annavad</a:t>
            </a:r>
            <a:r>
              <a:rPr lang="et-EE" sz="1400" dirty="0"/>
              <a:t> juurde tegevuspiirkonna vahetus läheduses asuvad</a:t>
            </a:r>
            <a:r>
              <a:rPr lang="en-US" sz="1400" dirty="0"/>
              <a:t> </a:t>
            </a:r>
            <a:r>
              <a:rPr lang="en-US" sz="1400" dirty="0" err="1"/>
              <a:t>Vudila</a:t>
            </a:r>
            <a:r>
              <a:rPr lang="en-US" sz="1400" dirty="0"/>
              <a:t>, </a:t>
            </a:r>
            <a:r>
              <a:rPr lang="en-US" sz="1400" dirty="0" err="1"/>
              <a:t>Elistvere</a:t>
            </a:r>
            <a:r>
              <a:rPr lang="en-US" sz="1400" dirty="0"/>
              <a:t> ja </a:t>
            </a:r>
            <a:r>
              <a:rPr lang="en-US" sz="1400" dirty="0" err="1"/>
              <a:t>Jääaja</a:t>
            </a:r>
            <a:r>
              <a:rPr lang="en-US" sz="1400" dirty="0"/>
              <a:t> </a:t>
            </a:r>
            <a:r>
              <a:rPr lang="en-US" sz="1400" dirty="0" err="1"/>
              <a:t>Keskus</a:t>
            </a:r>
            <a:r>
              <a:rPr lang="et-EE" sz="1400" dirty="0"/>
              <a:t>e külastajad.</a:t>
            </a:r>
          </a:p>
          <a:p>
            <a:pPr marL="179705" indent="-456565" algn="just">
              <a:buClr>
                <a:srgbClr val="FB821E"/>
              </a:buClr>
              <a:buFont typeface="Wingdings" panose="05000000000000000000" pitchFamily="2" charset="2"/>
              <a:buChar char="ü"/>
            </a:pPr>
            <a:endParaRPr lang="et-EE" sz="1400" dirty="0"/>
          </a:p>
          <a:p>
            <a:pPr marL="0" indent="0" algn="just">
              <a:buClr>
                <a:srgbClr val="FB821E"/>
              </a:buClr>
              <a:buNone/>
            </a:pPr>
            <a:r>
              <a:rPr lang="et-EE" sz="1400" i="1" dirty="0"/>
              <a:t>Külastajate arvud on saadud e</a:t>
            </a:r>
            <a:r>
              <a:rPr lang="en-US" sz="1400" i="1" dirty="0" err="1"/>
              <a:t>kspertide</a:t>
            </a:r>
            <a:r>
              <a:rPr lang="en-US" sz="1400" i="1" dirty="0"/>
              <a:t> </a:t>
            </a:r>
            <a:r>
              <a:rPr lang="en-US" sz="1400" i="1" dirty="0" err="1"/>
              <a:t>hinnang</a:t>
            </a:r>
            <a:r>
              <a:rPr lang="et-EE" sz="1400" i="1" dirty="0" err="1"/>
              <a:t>ul</a:t>
            </a:r>
            <a:r>
              <a:rPr lang="en-US" sz="1400" i="1" dirty="0"/>
              <a:t> Saka </a:t>
            </a:r>
            <a:r>
              <a:rPr lang="en-US" sz="1400" i="1" dirty="0" err="1"/>
              <a:t>mõisas</a:t>
            </a:r>
            <a:r>
              <a:rPr lang="en-US" sz="1400" i="1" dirty="0"/>
              <a:t> </a:t>
            </a:r>
            <a:r>
              <a:rPr lang="et-EE" sz="1400" i="1" dirty="0"/>
              <a:t>maakonna maine kujundamise seminaril </a:t>
            </a:r>
            <a:r>
              <a:rPr lang="en-US" sz="1400" i="1" dirty="0"/>
              <a:t>30.06.2022</a:t>
            </a:r>
            <a:r>
              <a:rPr lang="et-EE" sz="1400" i="1" dirty="0"/>
              <a:t>.</a:t>
            </a:r>
            <a:endParaRPr lang="en-US" sz="1400" dirty="0"/>
          </a:p>
          <a:p>
            <a:pPr marL="179705" indent="-456565">
              <a:buClr>
                <a:srgbClr val="FB821E"/>
              </a:buClr>
              <a:buFont typeface="Wingdings" panose="05000000000000000000" pitchFamily="2" charset="2"/>
              <a:buChar char="ü"/>
            </a:pPr>
            <a:endParaRPr lang="en-US" sz="1400" dirty="0"/>
          </a:p>
          <a:p>
            <a:pPr marL="179705" indent="-456565">
              <a:buClr>
                <a:srgbClr val="FB821E"/>
              </a:buClr>
              <a:buFont typeface="Wingdings" panose="05000000000000000000" pitchFamily="2" charset="2"/>
              <a:buChar char="ü"/>
            </a:pPr>
            <a:endParaRPr lang="et-EE" sz="1400" dirty="0"/>
          </a:p>
          <a:p>
            <a:pPr marL="0" indent="0">
              <a:buClr>
                <a:srgbClr val="FB821E"/>
              </a:buClr>
              <a:buNone/>
            </a:pPr>
            <a:endParaRPr lang="en-US" sz="1400" dirty="0"/>
          </a:p>
        </p:txBody>
      </p:sp>
      <p:sp>
        <p:nvSpPr>
          <p:cNvPr id="44" name="TextBox 43">
            <a:extLst>
              <a:ext uri="{FF2B5EF4-FFF2-40B4-BE49-F238E27FC236}">
                <a16:creationId xmlns:a16="http://schemas.microsoft.com/office/drawing/2014/main" id="{DE075C87-A85B-60A6-262F-6574F4790FF3}"/>
              </a:ext>
            </a:extLst>
          </p:cNvPr>
          <p:cNvSpPr txBox="1"/>
          <p:nvPr/>
        </p:nvSpPr>
        <p:spPr>
          <a:xfrm>
            <a:off x="127297" y="6461714"/>
            <a:ext cx="3028656" cy="338554"/>
          </a:xfrm>
          <a:prstGeom prst="rect">
            <a:avLst/>
          </a:prstGeom>
          <a:noFill/>
        </p:spPr>
        <p:txBody>
          <a:bodyPr wrap="square" rtlCol="0">
            <a:spAutoFit/>
          </a:bodyPr>
          <a:lstStyle/>
          <a:p>
            <a:r>
              <a:rPr lang="et-EE" sz="800"/>
              <a:t>Allikas: Avasta Jõgevamaa</a:t>
            </a:r>
            <a:r>
              <a:rPr lang="en-US" sz="800"/>
              <a:t>,</a:t>
            </a:r>
            <a:r>
              <a:rPr lang="et-EE" sz="800"/>
              <a:t> HeiVäli analüüs</a:t>
            </a:r>
          </a:p>
          <a:p>
            <a:r>
              <a:rPr lang="et-EE" sz="800">
                <a:hlinkClick r:id="rId5"/>
              </a:rPr>
              <a:t>https://visitjogeva.com/</a:t>
            </a:r>
            <a:r>
              <a:rPr lang="et-EE" sz="800"/>
              <a:t> </a:t>
            </a:r>
          </a:p>
        </p:txBody>
      </p:sp>
      <p:sp>
        <p:nvSpPr>
          <p:cNvPr id="45" name="AutoShape 15">
            <a:extLst>
              <a:ext uri="{FF2B5EF4-FFF2-40B4-BE49-F238E27FC236}">
                <a16:creationId xmlns:a16="http://schemas.microsoft.com/office/drawing/2014/main" id="{1E38F1FF-9E07-51C3-1E1D-DB0806F0F20A}"/>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Pealkiri 23">
            <a:extLst>
              <a:ext uri="{FF2B5EF4-FFF2-40B4-BE49-F238E27FC236}">
                <a16:creationId xmlns:a16="http://schemas.microsoft.com/office/drawing/2014/main" id="{30C318AF-7193-C6D4-4CF1-5281DE632A0D}"/>
              </a:ext>
            </a:extLst>
          </p:cNvPr>
          <p:cNvSpPr>
            <a:spLocks noGrp="1"/>
          </p:cNvSpPr>
          <p:nvPr>
            <p:ph type="title"/>
          </p:nvPr>
        </p:nvSpPr>
        <p:spPr>
          <a:xfrm>
            <a:off x="609599" y="153986"/>
            <a:ext cx="10023836" cy="1143000"/>
          </a:xfrm>
          <a:noFill/>
        </p:spPr>
        <p:txBody>
          <a:bodyPr>
            <a:noAutofit/>
          </a:bodyPr>
          <a:lstStyle/>
          <a:p>
            <a:r>
              <a:rPr lang="et-EE">
                <a:highlight>
                  <a:srgbClr val="FFFFFF"/>
                </a:highlight>
              </a:rPr>
              <a:t>Atraktiivsed paigad vaba aja veetmiseks peredele ja noortele</a:t>
            </a:r>
            <a:r>
              <a:rPr lang="en-US">
                <a:highlight>
                  <a:srgbClr val="FFFFFF"/>
                </a:highlight>
              </a:rPr>
              <a:t>.</a:t>
            </a:r>
            <a:endParaRPr lang="et-EE">
              <a:highlight>
                <a:srgbClr val="FFFFFF"/>
              </a:highlight>
            </a:endParaRPr>
          </a:p>
        </p:txBody>
      </p:sp>
      <p:pic>
        <p:nvPicPr>
          <p:cNvPr id="47" name="Picture 4">
            <a:extLst>
              <a:ext uri="{FF2B5EF4-FFF2-40B4-BE49-F238E27FC236}">
                <a16:creationId xmlns:a16="http://schemas.microsoft.com/office/drawing/2014/main" id="{FA000A80-B8E2-11AB-BC9B-9E878E06B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6090" y="2869152"/>
            <a:ext cx="195309" cy="26595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9B4DF5CC-5EE4-B402-C39C-F43EBC360E07}"/>
              </a:ext>
            </a:extLst>
          </p:cNvPr>
          <p:cNvSpPr txBox="1"/>
          <p:nvPr/>
        </p:nvSpPr>
        <p:spPr>
          <a:xfrm>
            <a:off x="9535507" y="2857668"/>
            <a:ext cx="2469006" cy="252826"/>
          </a:xfrm>
          <a:prstGeom prst="rect">
            <a:avLst/>
          </a:prstGeom>
          <a:noFill/>
        </p:spPr>
        <p:txBody>
          <a:bodyPr wrap="square" rtlCol="0">
            <a:spAutoFit/>
          </a:bodyPr>
          <a:lstStyle/>
          <a:p>
            <a:pPr>
              <a:lnSpc>
                <a:spcPct val="70000"/>
              </a:lnSpc>
            </a:pPr>
            <a:r>
              <a:rPr lang="et-EE" sz="1400" b="1">
                <a:solidFill>
                  <a:srgbClr val="002060"/>
                </a:solidFill>
              </a:rPr>
              <a:t>Peipsimaa Muuseum (2818)</a:t>
            </a:r>
          </a:p>
        </p:txBody>
      </p:sp>
      <p:pic>
        <p:nvPicPr>
          <p:cNvPr id="49" name="Picture 4">
            <a:extLst>
              <a:ext uri="{FF2B5EF4-FFF2-40B4-BE49-F238E27FC236}">
                <a16:creationId xmlns:a16="http://schemas.microsoft.com/office/drawing/2014/main" id="{522BC5AE-B1A4-73AF-21FE-C211DD5F8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577" y="3162467"/>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F191ADB5-23AC-D95B-D700-C68115020AD5}"/>
              </a:ext>
            </a:extLst>
          </p:cNvPr>
          <p:cNvSpPr txBox="1"/>
          <p:nvPr/>
        </p:nvSpPr>
        <p:spPr>
          <a:xfrm>
            <a:off x="7022977" y="3128102"/>
            <a:ext cx="3343273" cy="252826"/>
          </a:xfrm>
          <a:prstGeom prst="rect">
            <a:avLst/>
          </a:prstGeom>
          <a:noFill/>
        </p:spPr>
        <p:txBody>
          <a:bodyPr wrap="square" rtlCol="0">
            <a:spAutoFit/>
          </a:bodyPr>
          <a:lstStyle/>
          <a:p>
            <a:pPr>
              <a:lnSpc>
                <a:spcPct val="70000"/>
              </a:lnSpc>
            </a:pPr>
            <a:r>
              <a:rPr lang="et-EE" sz="1400" b="1">
                <a:solidFill>
                  <a:srgbClr val="002060"/>
                </a:solidFill>
              </a:rPr>
              <a:t>Pommiauk Jõgeva Militaarmuuseum</a:t>
            </a:r>
          </a:p>
        </p:txBody>
      </p:sp>
      <p:pic>
        <p:nvPicPr>
          <p:cNvPr id="51" name="Picture 4">
            <a:extLst>
              <a:ext uri="{FF2B5EF4-FFF2-40B4-BE49-F238E27FC236}">
                <a16:creationId xmlns:a16="http://schemas.microsoft.com/office/drawing/2014/main" id="{35EEBA30-EC36-E7B6-9266-7449B9B60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279" y="4104378"/>
            <a:ext cx="195309" cy="265953"/>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43899596-5452-7A89-7647-2D545C88A8CA}"/>
              </a:ext>
            </a:extLst>
          </p:cNvPr>
          <p:cNvSpPr txBox="1"/>
          <p:nvPr/>
        </p:nvSpPr>
        <p:spPr>
          <a:xfrm>
            <a:off x="5125463" y="4096335"/>
            <a:ext cx="3089781" cy="252826"/>
          </a:xfrm>
          <a:prstGeom prst="rect">
            <a:avLst/>
          </a:prstGeom>
          <a:noFill/>
        </p:spPr>
        <p:txBody>
          <a:bodyPr wrap="square" rtlCol="0">
            <a:spAutoFit/>
          </a:bodyPr>
          <a:lstStyle/>
          <a:p>
            <a:pPr>
              <a:lnSpc>
                <a:spcPct val="70000"/>
              </a:lnSpc>
            </a:pPr>
            <a:r>
              <a:rPr lang="et-EE" sz="1400" b="1">
                <a:solidFill>
                  <a:srgbClr val="002060"/>
                </a:solidFill>
              </a:rPr>
              <a:t>Põltsamaa loss</a:t>
            </a:r>
          </a:p>
        </p:txBody>
      </p:sp>
      <p:sp>
        <p:nvSpPr>
          <p:cNvPr id="3" name="Slaidinumbri kohatäide 3">
            <a:extLst>
              <a:ext uri="{FF2B5EF4-FFF2-40B4-BE49-F238E27FC236}">
                <a16:creationId xmlns:a16="http://schemas.microsoft.com/office/drawing/2014/main" id="{0A2BBCA2-03E9-72F7-312F-FB8F51ADEA5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114</a:t>
            </a:fld>
            <a:endParaRPr lang="et-EE">
              <a:solidFill>
                <a:prstClr val="black"/>
              </a:solidFill>
              <a:latin typeface="Calibri"/>
            </a:endParaRPr>
          </a:p>
        </p:txBody>
      </p:sp>
    </p:spTree>
    <p:extLst>
      <p:ext uri="{BB962C8B-B14F-4D97-AF65-F5344CB8AC3E}">
        <p14:creationId xmlns:p14="http://schemas.microsoft.com/office/powerpoint/2010/main" val="9071627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67DAFFA-8FAE-E68E-C859-E4A7A1C9234F}"/>
              </a:ext>
            </a:extLst>
          </p:cNvPr>
          <p:cNvGrpSpPr/>
          <p:nvPr/>
        </p:nvGrpSpPr>
        <p:grpSpPr>
          <a:xfrm>
            <a:off x="3028656" y="864671"/>
            <a:ext cx="8700372" cy="6150491"/>
            <a:chOff x="3028656" y="694985"/>
            <a:chExt cx="8700372" cy="6150491"/>
          </a:xfrm>
        </p:grpSpPr>
        <p:pic>
          <p:nvPicPr>
            <p:cNvPr id="10" name="Pilt 9">
              <a:extLst>
                <a:ext uri="{FF2B5EF4-FFF2-40B4-BE49-F238E27FC236}">
                  <a16:creationId xmlns:a16="http://schemas.microsoft.com/office/drawing/2014/main" id="{FB34F705-3DE0-DBD1-4D6C-1EB2935E9EB3}"/>
                </a:ext>
              </a:extLst>
            </p:cNvPr>
            <p:cNvPicPr>
              <a:picLocks noChangeAspect="1"/>
            </p:cNvPicPr>
            <p:nvPr/>
          </p:nvPicPr>
          <p:blipFill rotWithShape="1">
            <a:blip r:embed="rId3"/>
            <a:srcRect b="15843"/>
            <a:stretch/>
          </p:blipFill>
          <p:spPr>
            <a:xfrm>
              <a:off x="3028656" y="694985"/>
              <a:ext cx="8700372" cy="5824461"/>
            </a:xfrm>
            <a:prstGeom prst="rect">
              <a:avLst/>
            </a:prstGeom>
            <a:ln>
              <a:noFill/>
            </a:ln>
          </p:spPr>
        </p:pic>
        <p:sp>
          <p:nvSpPr>
            <p:cNvPr id="52" name="Vabakuju: kujund 51">
              <a:extLst>
                <a:ext uri="{FF2B5EF4-FFF2-40B4-BE49-F238E27FC236}">
                  <a16:creationId xmlns:a16="http://schemas.microsoft.com/office/drawing/2014/main" id="{7FD34838-98BE-DEDC-EFE2-047789E34C71}"/>
                </a:ext>
              </a:extLst>
            </p:cNvPr>
            <p:cNvSpPr/>
            <p:nvPr/>
          </p:nvSpPr>
          <p:spPr>
            <a:xfrm>
              <a:off x="9344752" y="1042036"/>
              <a:ext cx="1790700" cy="5791200"/>
            </a:xfrm>
            <a:custGeom>
              <a:avLst/>
              <a:gdLst>
                <a:gd name="connsiteX0" fmla="*/ 1714500 w 1790700"/>
                <a:gd name="connsiteY0" fmla="*/ 0 h 5886450"/>
                <a:gd name="connsiteX1" fmla="*/ 1400175 w 1790700"/>
                <a:gd name="connsiteY1" fmla="*/ 57150 h 5886450"/>
                <a:gd name="connsiteX2" fmla="*/ 790575 w 1790700"/>
                <a:gd name="connsiteY2" fmla="*/ 381000 h 5886450"/>
                <a:gd name="connsiteX3" fmla="*/ 323850 w 1790700"/>
                <a:gd name="connsiteY3" fmla="*/ 847725 h 5886450"/>
                <a:gd name="connsiteX4" fmla="*/ 0 w 1790700"/>
                <a:gd name="connsiteY4" fmla="*/ 1447800 h 5886450"/>
                <a:gd name="connsiteX5" fmla="*/ 28575 w 1790700"/>
                <a:gd name="connsiteY5" fmla="*/ 1581150 h 5886450"/>
                <a:gd name="connsiteX6" fmla="*/ 28575 w 1790700"/>
                <a:gd name="connsiteY6" fmla="*/ 1714500 h 5886450"/>
                <a:gd name="connsiteX7" fmla="*/ 133350 w 1790700"/>
                <a:gd name="connsiteY7" fmla="*/ 1914525 h 5886450"/>
                <a:gd name="connsiteX8" fmla="*/ 152400 w 1790700"/>
                <a:gd name="connsiteY8" fmla="*/ 2133600 h 5886450"/>
                <a:gd name="connsiteX9" fmla="*/ 542925 w 1790700"/>
                <a:gd name="connsiteY9" fmla="*/ 2286000 h 5886450"/>
                <a:gd name="connsiteX10" fmla="*/ 904875 w 1790700"/>
                <a:gd name="connsiteY10" fmla="*/ 2600325 h 5886450"/>
                <a:gd name="connsiteX11" fmla="*/ 1162050 w 1790700"/>
                <a:gd name="connsiteY11" fmla="*/ 2962275 h 5886450"/>
                <a:gd name="connsiteX12" fmla="*/ 1333500 w 1790700"/>
                <a:gd name="connsiteY12" fmla="*/ 3552825 h 5886450"/>
                <a:gd name="connsiteX13" fmla="*/ 1476375 w 1790700"/>
                <a:gd name="connsiteY13" fmla="*/ 3924300 h 5886450"/>
                <a:gd name="connsiteX14" fmla="*/ 1543050 w 1790700"/>
                <a:gd name="connsiteY14" fmla="*/ 4229100 h 5886450"/>
                <a:gd name="connsiteX15" fmla="*/ 1590675 w 1790700"/>
                <a:gd name="connsiteY15" fmla="*/ 4524375 h 5886450"/>
                <a:gd name="connsiteX16" fmla="*/ 1685925 w 1790700"/>
                <a:gd name="connsiteY16" fmla="*/ 4953000 h 5886450"/>
                <a:gd name="connsiteX17" fmla="*/ 1743075 w 1790700"/>
                <a:gd name="connsiteY17" fmla="*/ 5162550 h 5886450"/>
                <a:gd name="connsiteX18" fmla="*/ 1790700 w 1790700"/>
                <a:gd name="connsiteY18" fmla="*/ 5486400 h 5886450"/>
                <a:gd name="connsiteX19" fmla="*/ 1743075 w 1790700"/>
                <a:gd name="connsiteY19" fmla="*/ 5886450 h 5886450"/>
                <a:gd name="connsiteX20" fmla="*/ 1762125 w 1790700"/>
                <a:gd name="connsiteY20" fmla="*/ 5838825 h 5886450"/>
                <a:gd name="connsiteX0" fmla="*/ 1714500 w 1790700"/>
                <a:gd name="connsiteY0" fmla="*/ 0 h 5886450"/>
                <a:gd name="connsiteX1" fmla="*/ 1400175 w 1790700"/>
                <a:gd name="connsiteY1" fmla="*/ 57150 h 5886450"/>
                <a:gd name="connsiteX2" fmla="*/ 790575 w 1790700"/>
                <a:gd name="connsiteY2" fmla="*/ 381000 h 5886450"/>
                <a:gd name="connsiteX3" fmla="*/ 323850 w 1790700"/>
                <a:gd name="connsiteY3" fmla="*/ 847725 h 5886450"/>
                <a:gd name="connsiteX4" fmla="*/ 0 w 1790700"/>
                <a:gd name="connsiteY4" fmla="*/ 1447800 h 5886450"/>
                <a:gd name="connsiteX5" fmla="*/ 28575 w 1790700"/>
                <a:gd name="connsiteY5" fmla="*/ 1581150 h 5886450"/>
                <a:gd name="connsiteX6" fmla="*/ 28575 w 1790700"/>
                <a:gd name="connsiteY6" fmla="*/ 1714500 h 5886450"/>
                <a:gd name="connsiteX7" fmla="*/ 133350 w 1790700"/>
                <a:gd name="connsiteY7" fmla="*/ 1914525 h 5886450"/>
                <a:gd name="connsiteX8" fmla="*/ 152400 w 1790700"/>
                <a:gd name="connsiteY8" fmla="*/ 2133600 h 5886450"/>
                <a:gd name="connsiteX9" fmla="*/ 542925 w 1790700"/>
                <a:gd name="connsiteY9" fmla="*/ 2286000 h 5886450"/>
                <a:gd name="connsiteX10" fmla="*/ 904875 w 1790700"/>
                <a:gd name="connsiteY10" fmla="*/ 2600325 h 5886450"/>
                <a:gd name="connsiteX11" fmla="*/ 1162050 w 1790700"/>
                <a:gd name="connsiteY11" fmla="*/ 2962275 h 5886450"/>
                <a:gd name="connsiteX12" fmla="*/ 1333500 w 1790700"/>
                <a:gd name="connsiteY12" fmla="*/ 3552825 h 5886450"/>
                <a:gd name="connsiteX13" fmla="*/ 1476375 w 1790700"/>
                <a:gd name="connsiteY13" fmla="*/ 3924300 h 5886450"/>
                <a:gd name="connsiteX14" fmla="*/ 1543050 w 1790700"/>
                <a:gd name="connsiteY14" fmla="*/ 4229100 h 5886450"/>
                <a:gd name="connsiteX15" fmla="*/ 1590675 w 1790700"/>
                <a:gd name="connsiteY15" fmla="*/ 4524375 h 5886450"/>
                <a:gd name="connsiteX16" fmla="*/ 1685925 w 1790700"/>
                <a:gd name="connsiteY16" fmla="*/ 4953000 h 5886450"/>
                <a:gd name="connsiteX17" fmla="*/ 1743075 w 1790700"/>
                <a:gd name="connsiteY17" fmla="*/ 5162550 h 5886450"/>
                <a:gd name="connsiteX18" fmla="*/ 1790700 w 1790700"/>
                <a:gd name="connsiteY18" fmla="*/ 5486400 h 5886450"/>
                <a:gd name="connsiteX19" fmla="*/ 1743075 w 1790700"/>
                <a:gd name="connsiteY19" fmla="*/ 5886450 h 5886450"/>
                <a:gd name="connsiteX20" fmla="*/ 1790700 w 1790700"/>
                <a:gd name="connsiteY20" fmla="*/ 5705475 h 5886450"/>
                <a:gd name="connsiteX0" fmla="*/ 1714500 w 1790700"/>
                <a:gd name="connsiteY0" fmla="*/ 0 h 5791200"/>
                <a:gd name="connsiteX1" fmla="*/ 1400175 w 1790700"/>
                <a:gd name="connsiteY1" fmla="*/ 57150 h 5791200"/>
                <a:gd name="connsiteX2" fmla="*/ 790575 w 1790700"/>
                <a:gd name="connsiteY2" fmla="*/ 381000 h 5791200"/>
                <a:gd name="connsiteX3" fmla="*/ 323850 w 1790700"/>
                <a:gd name="connsiteY3" fmla="*/ 847725 h 5791200"/>
                <a:gd name="connsiteX4" fmla="*/ 0 w 1790700"/>
                <a:gd name="connsiteY4" fmla="*/ 1447800 h 5791200"/>
                <a:gd name="connsiteX5" fmla="*/ 28575 w 1790700"/>
                <a:gd name="connsiteY5" fmla="*/ 1581150 h 5791200"/>
                <a:gd name="connsiteX6" fmla="*/ 28575 w 1790700"/>
                <a:gd name="connsiteY6" fmla="*/ 1714500 h 5791200"/>
                <a:gd name="connsiteX7" fmla="*/ 133350 w 1790700"/>
                <a:gd name="connsiteY7" fmla="*/ 1914525 h 5791200"/>
                <a:gd name="connsiteX8" fmla="*/ 152400 w 1790700"/>
                <a:gd name="connsiteY8" fmla="*/ 2133600 h 5791200"/>
                <a:gd name="connsiteX9" fmla="*/ 542925 w 1790700"/>
                <a:gd name="connsiteY9" fmla="*/ 2286000 h 5791200"/>
                <a:gd name="connsiteX10" fmla="*/ 904875 w 1790700"/>
                <a:gd name="connsiteY10" fmla="*/ 2600325 h 5791200"/>
                <a:gd name="connsiteX11" fmla="*/ 1162050 w 1790700"/>
                <a:gd name="connsiteY11" fmla="*/ 2962275 h 5791200"/>
                <a:gd name="connsiteX12" fmla="*/ 1333500 w 1790700"/>
                <a:gd name="connsiteY12" fmla="*/ 3552825 h 5791200"/>
                <a:gd name="connsiteX13" fmla="*/ 1476375 w 1790700"/>
                <a:gd name="connsiteY13" fmla="*/ 3924300 h 5791200"/>
                <a:gd name="connsiteX14" fmla="*/ 1543050 w 1790700"/>
                <a:gd name="connsiteY14" fmla="*/ 4229100 h 5791200"/>
                <a:gd name="connsiteX15" fmla="*/ 1590675 w 1790700"/>
                <a:gd name="connsiteY15" fmla="*/ 4524375 h 5791200"/>
                <a:gd name="connsiteX16" fmla="*/ 1685925 w 1790700"/>
                <a:gd name="connsiteY16" fmla="*/ 4953000 h 5791200"/>
                <a:gd name="connsiteX17" fmla="*/ 1743075 w 1790700"/>
                <a:gd name="connsiteY17" fmla="*/ 5162550 h 5791200"/>
                <a:gd name="connsiteX18" fmla="*/ 1790700 w 1790700"/>
                <a:gd name="connsiteY18" fmla="*/ 5486400 h 5791200"/>
                <a:gd name="connsiteX19" fmla="*/ 1743075 w 1790700"/>
                <a:gd name="connsiteY19" fmla="*/ 5791200 h 5791200"/>
                <a:gd name="connsiteX20" fmla="*/ 1790700 w 1790700"/>
                <a:gd name="connsiteY20" fmla="*/ 5705475 h 57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0700" h="5791200">
                  <a:moveTo>
                    <a:pt x="1714500" y="0"/>
                  </a:moveTo>
                  <a:lnTo>
                    <a:pt x="1400175" y="57150"/>
                  </a:lnTo>
                  <a:lnTo>
                    <a:pt x="790575" y="381000"/>
                  </a:lnTo>
                  <a:lnTo>
                    <a:pt x="323850" y="847725"/>
                  </a:lnTo>
                  <a:lnTo>
                    <a:pt x="0" y="1447800"/>
                  </a:lnTo>
                  <a:lnTo>
                    <a:pt x="28575" y="1581150"/>
                  </a:lnTo>
                  <a:lnTo>
                    <a:pt x="28575" y="1714500"/>
                  </a:lnTo>
                  <a:lnTo>
                    <a:pt x="133350" y="1914525"/>
                  </a:lnTo>
                  <a:lnTo>
                    <a:pt x="152400" y="2133600"/>
                  </a:lnTo>
                  <a:lnTo>
                    <a:pt x="542925" y="2286000"/>
                  </a:lnTo>
                  <a:lnTo>
                    <a:pt x="904875" y="2600325"/>
                  </a:lnTo>
                  <a:lnTo>
                    <a:pt x="1162050" y="2962275"/>
                  </a:lnTo>
                  <a:lnTo>
                    <a:pt x="1333500" y="3552825"/>
                  </a:lnTo>
                  <a:lnTo>
                    <a:pt x="1476375" y="3924300"/>
                  </a:lnTo>
                  <a:lnTo>
                    <a:pt x="1543050" y="4229100"/>
                  </a:lnTo>
                  <a:lnTo>
                    <a:pt x="1590675" y="4524375"/>
                  </a:lnTo>
                  <a:lnTo>
                    <a:pt x="1685925" y="4953000"/>
                  </a:lnTo>
                  <a:lnTo>
                    <a:pt x="1743075" y="5162550"/>
                  </a:lnTo>
                  <a:lnTo>
                    <a:pt x="1790700" y="5486400"/>
                  </a:lnTo>
                  <a:lnTo>
                    <a:pt x="1743075" y="5791200"/>
                  </a:lnTo>
                  <a:cubicBezTo>
                    <a:pt x="1749425" y="5775325"/>
                    <a:pt x="1784350" y="5721350"/>
                    <a:pt x="1790700" y="5705475"/>
                  </a:cubicBezTo>
                </a:path>
              </a:pathLst>
            </a:custGeom>
            <a:ln w="57150">
              <a:solidFill>
                <a:srgbClr val="FB842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t-EE"/>
            </a:p>
          </p:txBody>
        </p:sp>
        <p:sp>
          <p:nvSpPr>
            <p:cNvPr id="25" name="TextBox 24">
              <a:extLst>
                <a:ext uri="{FF2B5EF4-FFF2-40B4-BE49-F238E27FC236}">
                  <a16:creationId xmlns:a16="http://schemas.microsoft.com/office/drawing/2014/main" id="{7B83A3AE-7E20-1BD6-6280-DCD1B76FCF88}"/>
                </a:ext>
              </a:extLst>
            </p:cNvPr>
            <p:cNvSpPr txBox="1"/>
            <p:nvPr/>
          </p:nvSpPr>
          <p:spPr>
            <a:xfrm>
              <a:off x="10849699" y="6519527"/>
              <a:ext cx="519636" cy="325949"/>
            </a:xfrm>
            <a:prstGeom prst="rect">
              <a:avLst/>
            </a:prstGeom>
            <a:solidFill>
              <a:schemeClr val="bg1"/>
            </a:solidFill>
          </p:spPr>
          <p:txBody>
            <a:bodyPr wrap="square" rtlCol="0">
              <a:spAutoFit/>
            </a:bodyPr>
            <a:lstStyle/>
            <a:p>
              <a:endParaRPr lang="et-EE"/>
            </a:p>
          </p:txBody>
        </p:sp>
      </p:grpSp>
      <p:sp>
        <p:nvSpPr>
          <p:cNvPr id="11" name="Sisu kohatäide 2">
            <a:extLst>
              <a:ext uri="{FF2B5EF4-FFF2-40B4-BE49-F238E27FC236}">
                <a16:creationId xmlns:a16="http://schemas.microsoft.com/office/drawing/2014/main" id="{FDE28050-AA25-3B17-3422-3D924201DEA1}"/>
              </a:ext>
            </a:extLst>
          </p:cNvPr>
          <p:cNvSpPr txBox="1">
            <a:spLocks/>
          </p:cNvSpPr>
          <p:nvPr/>
        </p:nvSpPr>
        <p:spPr>
          <a:xfrm>
            <a:off x="328307" y="1096820"/>
            <a:ext cx="2620250" cy="536489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9705" indent="-456565" algn="just">
              <a:buClr>
                <a:srgbClr val="FB821E"/>
              </a:buClr>
              <a:buFont typeface="Wingdings" panose="05000000000000000000" pitchFamily="2" charset="2"/>
              <a:buChar char="ü"/>
            </a:pPr>
            <a:r>
              <a:rPr lang="en-US" sz="1400" err="1"/>
              <a:t>Tegevuspiirkonnas</a:t>
            </a:r>
            <a:r>
              <a:rPr lang="en-US" sz="1400"/>
              <a:t> on </a:t>
            </a:r>
            <a:r>
              <a:rPr lang="en-US" sz="1400" err="1"/>
              <a:t>võimalik</a:t>
            </a:r>
            <a:r>
              <a:rPr lang="en-US" sz="1400"/>
              <a:t> </a:t>
            </a:r>
            <a:r>
              <a:rPr lang="en-US" sz="1400" err="1"/>
              <a:t>osaleda</a:t>
            </a:r>
            <a:r>
              <a:rPr lang="en-US" sz="1400"/>
              <a:t> </a:t>
            </a:r>
            <a:r>
              <a:rPr lang="en-US" sz="1400" err="1"/>
              <a:t>rohkem</a:t>
            </a:r>
            <a:r>
              <a:rPr lang="en-US" sz="1400"/>
              <a:t> </a:t>
            </a:r>
            <a:r>
              <a:rPr lang="en-US" sz="1400" err="1"/>
              <a:t>kui</a:t>
            </a:r>
            <a:r>
              <a:rPr lang="en-US" sz="1400"/>
              <a:t> 20 </a:t>
            </a:r>
            <a:r>
              <a:rPr lang="en-US" sz="1400" err="1"/>
              <a:t>erineval</a:t>
            </a:r>
            <a:r>
              <a:rPr lang="en-US" sz="1400"/>
              <a:t> </a:t>
            </a:r>
            <a:r>
              <a:rPr lang="en-US" sz="1400" err="1"/>
              <a:t>üritusel</a:t>
            </a:r>
            <a:r>
              <a:rPr lang="en-US" sz="1400"/>
              <a:t>.</a:t>
            </a:r>
            <a:endParaRPr lang="et-EE" sz="1400"/>
          </a:p>
          <a:p>
            <a:pPr marL="179705" indent="-456565" algn="just">
              <a:buClr>
                <a:srgbClr val="FB821E"/>
              </a:buClr>
              <a:buFont typeface="Wingdings" panose="05000000000000000000" pitchFamily="2" charset="2"/>
              <a:buChar char="ü"/>
            </a:pPr>
            <a:endParaRPr lang="en-US" sz="1400"/>
          </a:p>
          <a:p>
            <a:pPr marL="179705" indent="-456565" algn="just">
              <a:buClr>
                <a:srgbClr val="FB821E"/>
              </a:buClr>
              <a:buFont typeface="Wingdings" panose="05000000000000000000" pitchFamily="2" charset="2"/>
              <a:buChar char="ü"/>
            </a:pPr>
            <a:r>
              <a:rPr lang="en-US" sz="1400"/>
              <a:t> </a:t>
            </a:r>
            <a:r>
              <a:rPr lang="en-US" sz="1400" err="1"/>
              <a:t>Joonisel</a:t>
            </a:r>
            <a:r>
              <a:rPr lang="en-US" sz="1400"/>
              <a:t> on </a:t>
            </a:r>
            <a:r>
              <a:rPr lang="en-US" sz="1400" err="1"/>
              <a:t>sulgudes</a:t>
            </a:r>
            <a:r>
              <a:rPr lang="en-US" sz="1400"/>
              <a:t> </a:t>
            </a:r>
            <a:r>
              <a:rPr lang="en-US" sz="1400" err="1"/>
              <a:t>märgitud</a:t>
            </a:r>
            <a:r>
              <a:rPr lang="en-US" sz="1400"/>
              <a:t> </a:t>
            </a:r>
            <a:r>
              <a:rPr lang="en-US" sz="1400" err="1"/>
              <a:t>ürituse</a:t>
            </a:r>
            <a:r>
              <a:rPr lang="en-US" sz="1400"/>
              <a:t> </a:t>
            </a:r>
            <a:r>
              <a:rPr lang="en-US" sz="1400" err="1"/>
              <a:t>külastajate</a:t>
            </a:r>
            <a:r>
              <a:rPr lang="en-US" sz="1400"/>
              <a:t> </a:t>
            </a:r>
            <a:r>
              <a:rPr lang="en-US" sz="1400" err="1"/>
              <a:t>arv</a:t>
            </a:r>
            <a:r>
              <a:rPr lang="en-US" sz="1400"/>
              <a:t> (2021).</a:t>
            </a:r>
            <a:endParaRPr lang="et-EE" sz="1400"/>
          </a:p>
          <a:p>
            <a:pPr marL="179705" indent="-456565" algn="just">
              <a:buClr>
                <a:srgbClr val="FB821E"/>
              </a:buClr>
              <a:buFont typeface="Wingdings" panose="05000000000000000000" pitchFamily="2" charset="2"/>
              <a:buChar char="ü"/>
            </a:pPr>
            <a:endParaRPr lang="en-US" sz="1400"/>
          </a:p>
          <a:p>
            <a:pPr marL="179705" indent="-456565" algn="just">
              <a:buClr>
                <a:srgbClr val="FB821E"/>
              </a:buClr>
              <a:buFont typeface="Wingdings" panose="05000000000000000000" pitchFamily="2" charset="2"/>
              <a:buChar char="ü"/>
            </a:pPr>
            <a:r>
              <a:rPr lang="en-US" sz="1400" err="1"/>
              <a:t>Oranži</a:t>
            </a:r>
            <a:r>
              <a:rPr lang="en-US" sz="1400"/>
              <a:t> </a:t>
            </a:r>
            <a:r>
              <a:rPr lang="en-US" sz="1400" err="1"/>
              <a:t>joonega</a:t>
            </a:r>
            <a:r>
              <a:rPr lang="en-US" sz="1400"/>
              <a:t> on </a:t>
            </a:r>
            <a:r>
              <a:rPr lang="en-US" sz="1400" err="1"/>
              <a:t>välja</a:t>
            </a:r>
            <a:r>
              <a:rPr lang="en-US" sz="1400"/>
              <a:t> </a:t>
            </a:r>
            <a:r>
              <a:rPr lang="en-US" sz="1400" err="1"/>
              <a:t>toodud</a:t>
            </a:r>
            <a:r>
              <a:rPr lang="en-US" sz="1400"/>
              <a:t> Peipsi </a:t>
            </a:r>
            <a:r>
              <a:rPr lang="en-US" sz="1400" err="1"/>
              <a:t>Toidu</a:t>
            </a:r>
            <a:r>
              <a:rPr lang="en-US" sz="1400"/>
              <a:t> </a:t>
            </a:r>
            <a:r>
              <a:rPr lang="en-US" sz="1400" err="1"/>
              <a:t>Tänava</a:t>
            </a:r>
            <a:r>
              <a:rPr lang="en-US" sz="1400"/>
              <a:t> </a:t>
            </a:r>
            <a:r>
              <a:rPr lang="en-US" sz="1400" err="1"/>
              <a:t>üritus</a:t>
            </a:r>
            <a:r>
              <a:rPr lang="en-US" sz="1400"/>
              <a:t> (</a:t>
            </a:r>
            <a:r>
              <a:rPr lang="en-US" sz="1400" err="1"/>
              <a:t>pikkus</a:t>
            </a:r>
            <a:r>
              <a:rPr lang="en-US" sz="1400"/>
              <a:t> ca 175 km).</a:t>
            </a:r>
            <a:endParaRPr lang="et-EE" sz="1400"/>
          </a:p>
          <a:p>
            <a:pPr marL="179705" indent="-456565" algn="just">
              <a:buClr>
                <a:srgbClr val="FB821E"/>
              </a:buClr>
              <a:buFont typeface="Wingdings" panose="05000000000000000000" pitchFamily="2" charset="2"/>
              <a:buChar char="ü"/>
            </a:pPr>
            <a:endParaRPr lang="et-EE" sz="1400"/>
          </a:p>
          <a:p>
            <a:pPr marL="179705" indent="-456565" algn="just">
              <a:buClr>
                <a:srgbClr val="FB821E"/>
              </a:buClr>
              <a:buFont typeface="Wingdings" panose="05000000000000000000" pitchFamily="2" charset="2"/>
              <a:buChar char="ü"/>
            </a:pPr>
            <a:r>
              <a:rPr lang="et-EE" sz="1400"/>
              <a:t>Kui üritustest võtab osa ca 100 000 inimest ja keskmine piletihind on </a:t>
            </a:r>
            <a:r>
              <a:rPr lang="en-US" sz="1400"/>
              <a:t>5</a:t>
            </a:r>
            <a:r>
              <a:rPr lang="et-EE" sz="1400"/>
              <a:t> </a:t>
            </a:r>
            <a:r>
              <a:rPr lang="en-US" sz="1400"/>
              <a:t>€</a:t>
            </a:r>
            <a:r>
              <a:rPr lang="et-EE" sz="1400"/>
              <a:t>, toob see aastas piirkonda </a:t>
            </a:r>
            <a:r>
              <a:rPr lang="en-US" sz="1400"/>
              <a:t>ca </a:t>
            </a:r>
            <a:r>
              <a:rPr lang="et-EE" sz="1400"/>
              <a:t>500 000 € piletitulu. </a:t>
            </a:r>
          </a:p>
          <a:p>
            <a:pPr marL="179705" indent="-456565" algn="just">
              <a:buClr>
                <a:srgbClr val="FB821E"/>
              </a:buClr>
              <a:buFont typeface="Wingdings" panose="05000000000000000000" pitchFamily="2" charset="2"/>
              <a:buChar char="ü"/>
            </a:pPr>
            <a:endParaRPr lang="et-EE" sz="1400" i="1"/>
          </a:p>
          <a:p>
            <a:pPr marL="0" indent="0" algn="just">
              <a:buClr>
                <a:srgbClr val="FB821E"/>
              </a:buClr>
              <a:buNone/>
            </a:pPr>
            <a:r>
              <a:rPr lang="et-EE" sz="1400" i="1"/>
              <a:t>Külastajate arvud on saadud e</a:t>
            </a:r>
            <a:r>
              <a:rPr lang="en-US" sz="1400" i="1" err="1"/>
              <a:t>kspertide</a:t>
            </a:r>
            <a:r>
              <a:rPr lang="en-US" sz="1400" i="1"/>
              <a:t> </a:t>
            </a:r>
            <a:r>
              <a:rPr lang="en-US" sz="1400" i="1" err="1"/>
              <a:t>hinnang</a:t>
            </a:r>
            <a:r>
              <a:rPr lang="et-EE" sz="1400" i="1"/>
              <a:t>ul</a:t>
            </a:r>
            <a:r>
              <a:rPr lang="en-US" sz="1400" i="1"/>
              <a:t> Saka </a:t>
            </a:r>
            <a:r>
              <a:rPr lang="en-US" sz="1400" i="1" err="1"/>
              <a:t>mõisas</a:t>
            </a:r>
            <a:r>
              <a:rPr lang="en-US" sz="1400" i="1"/>
              <a:t> </a:t>
            </a:r>
            <a:r>
              <a:rPr lang="et-EE" sz="1400" i="1"/>
              <a:t>maakonna maine kujundamise seminaril </a:t>
            </a:r>
            <a:r>
              <a:rPr lang="en-US" sz="1400" i="1"/>
              <a:t>30.06.2022</a:t>
            </a:r>
            <a:r>
              <a:rPr lang="et-EE" sz="1400" i="1"/>
              <a:t>.</a:t>
            </a:r>
            <a:endParaRPr lang="en-US" sz="1400"/>
          </a:p>
          <a:p>
            <a:pPr marL="179705" indent="-456565">
              <a:buClr>
                <a:srgbClr val="FB821E"/>
              </a:buClr>
              <a:buFont typeface="Wingdings" panose="05000000000000000000" pitchFamily="2" charset="2"/>
              <a:buChar char="ü"/>
            </a:pPr>
            <a:endParaRPr lang="en-US" sz="1400"/>
          </a:p>
          <a:p>
            <a:pPr marL="179705" indent="-456565">
              <a:buClr>
                <a:srgbClr val="FB821E"/>
              </a:buClr>
              <a:buFont typeface="Wingdings" panose="05000000000000000000" pitchFamily="2" charset="2"/>
              <a:buChar char="ü"/>
            </a:pPr>
            <a:endParaRPr lang="en-US" sz="1400"/>
          </a:p>
          <a:p>
            <a:pPr marL="0" indent="0">
              <a:buClr>
                <a:srgbClr val="FB821E"/>
              </a:buClr>
              <a:buNone/>
            </a:pPr>
            <a:endParaRPr lang="et-EE" sz="1400"/>
          </a:p>
          <a:p>
            <a:pPr marL="0" indent="0">
              <a:buClr>
                <a:srgbClr val="FB821E"/>
              </a:buClr>
              <a:buNone/>
            </a:pPr>
            <a:endParaRPr lang="en-US" sz="1400"/>
          </a:p>
        </p:txBody>
      </p:sp>
      <p:sp>
        <p:nvSpPr>
          <p:cNvPr id="12" name="TextBox 11">
            <a:extLst>
              <a:ext uri="{FF2B5EF4-FFF2-40B4-BE49-F238E27FC236}">
                <a16:creationId xmlns:a16="http://schemas.microsoft.com/office/drawing/2014/main" id="{5897C462-48A4-28AF-9652-E03E86403C91}"/>
              </a:ext>
            </a:extLst>
          </p:cNvPr>
          <p:cNvSpPr txBox="1"/>
          <p:nvPr/>
        </p:nvSpPr>
        <p:spPr>
          <a:xfrm>
            <a:off x="216450" y="6461714"/>
            <a:ext cx="3028656" cy="338554"/>
          </a:xfrm>
          <a:prstGeom prst="rect">
            <a:avLst/>
          </a:prstGeom>
          <a:noFill/>
        </p:spPr>
        <p:txBody>
          <a:bodyPr wrap="square" rtlCol="0">
            <a:spAutoFit/>
          </a:bodyPr>
          <a:lstStyle/>
          <a:p>
            <a:r>
              <a:rPr lang="et-EE" sz="800"/>
              <a:t>Allikas: Avasta Jõgevamaa, HeiVäli analüüs</a:t>
            </a:r>
          </a:p>
          <a:p>
            <a:r>
              <a:rPr lang="et-EE" sz="800">
                <a:hlinkClick r:id="rId4"/>
              </a:rPr>
              <a:t>https://visitjogeva.com/</a:t>
            </a:r>
            <a:r>
              <a:rPr lang="et-EE" sz="800"/>
              <a:t> </a:t>
            </a:r>
          </a:p>
        </p:txBody>
      </p:sp>
      <p:sp>
        <p:nvSpPr>
          <p:cNvPr id="13" name="AutoShape 15">
            <a:extLst>
              <a:ext uri="{FF2B5EF4-FFF2-40B4-BE49-F238E27FC236}">
                <a16:creationId xmlns:a16="http://schemas.microsoft.com/office/drawing/2014/main" id="{084DBDA2-7A3E-4AAB-0C84-6BBB957EE3BE}"/>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Pealkiri 23">
            <a:extLst>
              <a:ext uri="{FF2B5EF4-FFF2-40B4-BE49-F238E27FC236}">
                <a16:creationId xmlns:a16="http://schemas.microsoft.com/office/drawing/2014/main" id="{C4773360-E08C-8420-6118-8FE053B4D733}"/>
              </a:ext>
            </a:extLst>
          </p:cNvPr>
          <p:cNvSpPr>
            <a:spLocks noGrp="1"/>
          </p:cNvSpPr>
          <p:nvPr>
            <p:ph type="title"/>
          </p:nvPr>
        </p:nvSpPr>
        <p:spPr>
          <a:xfrm>
            <a:off x="609599" y="153986"/>
            <a:ext cx="8963025" cy="1143000"/>
          </a:xfrm>
          <a:noFill/>
        </p:spPr>
        <p:txBody>
          <a:bodyPr>
            <a:normAutofit/>
          </a:bodyPr>
          <a:lstStyle/>
          <a:p>
            <a:r>
              <a:rPr lang="en-US" sz="3600" err="1">
                <a:highlight>
                  <a:srgbClr val="FFFFFF"/>
                </a:highlight>
              </a:rPr>
              <a:t>Atraktiivsed</a:t>
            </a:r>
            <a:r>
              <a:rPr lang="en-US" sz="3600">
                <a:highlight>
                  <a:srgbClr val="FFFFFF"/>
                </a:highlight>
              </a:rPr>
              <a:t> </a:t>
            </a:r>
            <a:r>
              <a:rPr lang="en-US" sz="3600" err="1">
                <a:highlight>
                  <a:srgbClr val="FFFFFF"/>
                </a:highlight>
              </a:rPr>
              <a:t>üritused</a:t>
            </a:r>
            <a:r>
              <a:rPr lang="en-US" sz="3600">
                <a:highlight>
                  <a:srgbClr val="FFFFFF"/>
                </a:highlight>
              </a:rPr>
              <a:t> </a:t>
            </a:r>
            <a:r>
              <a:rPr lang="en-US" sz="3600" err="1">
                <a:highlight>
                  <a:srgbClr val="FFFFFF"/>
                </a:highlight>
              </a:rPr>
              <a:t>vaba</a:t>
            </a:r>
            <a:r>
              <a:rPr lang="en-US" sz="3600">
                <a:highlight>
                  <a:srgbClr val="FFFFFF"/>
                </a:highlight>
              </a:rPr>
              <a:t> </a:t>
            </a:r>
            <a:r>
              <a:rPr lang="en-US" sz="3600" err="1">
                <a:highlight>
                  <a:srgbClr val="FFFFFF"/>
                </a:highlight>
              </a:rPr>
              <a:t>aja</a:t>
            </a:r>
            <a:r>
              <a:rPr lang="en-US" sz="3600">
                <a:highlight>
                  <a:srgbClr val="FFFFFF"/>
                </a:highlight>
              </a:rPr>
              <a:t> </a:t>
            </a:r>
            <a:r>
              <a:rPr lang="en-US" sz="3600" err="1">
                <a:highlight>
                  <a:srgbClr val="FFFFFF"/>
                </a:highlight>
              </a:rPr>
              <a:t>veetmiseks</a:t>
            </a:r>
            <a:endParaRPr lang="et-EE" sz="3600">
              <a:highlight>
                <a:srgbClr val="FFFFFF"/>
              </a:highlight>
            </a:endParaRPr>
          </a:p>
        </p:txBody>
      </p:sp>
      <p:pic>
        <p:nvPicPr>
          <p:cNvPr id="8" name="Picture 4">
            <a:extLst>
              <a:ext uri="{FF2B5EF4-FFF2-40B4-BE49-F238E27FC236}">
                <a16:creationId xmlns:a16="http://schemas.microsoft.com/office/drawing/2014/main" id="{3D0FEF3F-FD72-CBBC-301A-76E2E4BC1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9523" y="4245955"/>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AF69C3-0BD7-792C-6012-85B78470CE09}"/>
              </a:ext>
            </a:extLst>
          </p:cNvPr>
          <p:cNvSpPr txBox="1"/>
          <p:nvPr/>
        </p:nvSpPr>
        <p:spPr>
          <a:xfrm>
            <a:off x="7615915" y="4243760"/>
            <a:ext cx="2937653" cy="646331"/>
          </a:xfrm>
          <a:prstGeom prst="rect">
            <a:avLst/>
          </a:prstGeom>
          <a:noFill/>
        </p:spPr>
        <p:txBody>
          <a:bodyPr wrap="square" rtlCol="0">
            <a:spAutoFit/>
          </a:bodyPr>
          <a:lstStyle/>
          <a:p>
            <a:r>
              <a:rPr lang="en-US" b="1" err="1">
                <a:solidFill>
                  <a:srgbClr val="002060"/>
                </a:solidFill>
              </a:rPr>
              <a:t>Suur</a:t>
            </a:r>
            <a:r>
              <a:rPr lang="en-US" b="1">
                <a:solidFill>
                  <a:srgbClr val="002060"/>
                </a:solidFill>
              </a:rPr>
              <a:t> </a:t>
            </a:r>
            <a:r>
              <a:rPr lang="en-US" b="1" err="1">
                <a:solidFill>
                  <a:srgbClr val="002060"/>
                </a:solidFill>
              </a:rPr>
              <a:t>Paunvere</a:t>
            </a:r>
            <a:r>
              <a:rPr lang="en-US" b="1">
                <a:solidFill>
                  <a:srgbClr val="002060"/>
                </a:solidFill>
              </a:rPr>
              <a:t> </a:t>
            </a:r>
            <a:r>
              <a:rPr lang="en-US" b="1" err="1">
                <a:solidFill>
                  <a:srgbClr val="002060"/>
                </a:solidFill>
              </a:rPr>
              <a:t>väljanäitus</a:t>
            </a:r>
            <a:r>
              <a:rPr lang="en-US" b="1">
                <a:solidFill>
                  <a:srgbClr val="002060"/>
                </a:solidFill>
              </a:rPr>
              <a:t> ja </a:t>
            </a:r>
            <a:r>
              <a:rPr lang="en-US" b="1" err="1">
                <a:solidFill>
                  <a:srgbClr val="002060"/>
                </a:solidFill>
              </a:rPr>
              <a:t>laat</a:t>
            </a:r>
            <a:r>
              <a:rPr lang="en-US" b="1">
                <a:solidFill>
                  <a:srgbClr val="002060"/>
                </a:solidFill>
              </a:rPr>
              <a:t> (25000)</a:t>
            </a:r>
            <a:endParaRPr lang="et-EE" b="1">
              <a:solidFill>
                <a:srgbClr val="002060"/>
              </a:solidFill>
            </a:endParaRPr>
          </a:p>
        </p:txBody>
      </p:sp>
      <p:pic>
        <p:nvPicPr>
          <p:cNvPr id="15" name="Picture 4">
            <a:extLst>
              <a:ext uri="{FF2B5EF4-FFF2-40B4-BE49-F238E27FC236}">
                <a16:creationId xmlns:a16="http://schemas.microsoft.com/office/drawing/2014/main" id="{C9EE8515-2389-CF51-4549-3F7E589B9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3498" y="1114198"/>
            <a:ext cx="194624" cy="2650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2F79C16-89BD-8CCB-27D2-C3236E977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2723" y="4671099"/>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58B424-A160-B3DC-5F8E-5B94AB9DF6C4}"/>
              </a:ext>
            </a:extLst>
          </p:cNvPr>
          <p:cNvSpPr txBox="1"/>
          <p:nvPr/>
        </p:nvSpPr>
        <p:spPr>
          <a:xfrm>
            <a:off x="4492981" y="4603923"/>
            <a:ext cx="2937653" cy="646331"/>
          </a:xfrm>
          <a:prstGeom prst="rect">
            <a:avLst/>
          </a:prstGeom>
          <a:noFill/>
        </p:spPr>
        <p:txBody>
          <a:bodyPr wrap="square" rtlCol="0">
            <a:spAutoFit/>
          </a:bodyPr>
          <a:lstStyle/>
          <a:p>
            <a:r>
              <a:rPr lang="en-US" b="1" err="1">
                <a:solidFill>
                  <a:srgbClr val="002060"/>
                </a:solidFill>
              </a:rPr>
              <a:t>Põltsamaa</a:t>
            </a:r>
            <a:r>
              <a:rPr lang="en-US" b="1">
                <a:solidFill>
                  <a:srgbClr val="002060"/>
                </a:solidFill>
              </a:rPr>
              <a:t> </a:t>
            </a:r>
            <a:r>
              <a:rPr lang="en-US" b="1" err="1">
                <a:solidFill>
                  <a:srgbClr val="002060"/>
                </a:solidFill>
              </a:rPr>
              <a:t>Lossipäev</a:t>
            </a:r>
            <a:r>
              <a:rPr lang="en-US" b="1">
                <a:solidFill>
                  <a:srgbClr val="002060"/>
                </a:solidFill>
              </a:rPr>
              <a:t> (6000),</a:t>
            </a:r>
          </a:p>
          <a:p>
            <a:r>
              <a:rPr lang="en-US" b="1" err="1">
                <a:solidFill>
                  <a:srgbClr val="002060"/>
                </a:solidFill>
              </a:rPr>
              <a:t>Mõisate</a:t>
            </a:r>
            <a:r>
              <a:rPr lang="en-US" b="1">
                <a:solidFill>
                  <a:srgbClr val="002060"/>
                </a:solidFill>
              </a:rPr>
              <a:t> </a:t>
            </a:r>
            <a:r>
              <a:rPr lang="en-US" b="1" err="1">
                <a:solidFill>
                  <a:srgbClr val="002060"/>
                </a:solidFill>
              </a:rPr>
              <a:t>tuur</a:t>
            </a:r>
            <a:endParaRPr lang="et-EE" b="1">
              <a:solidFill>
                <a:srgbClr val="002060"/>
              </a:solidFill>
            </a:endParaRPr>
          </a:p>
        </p:txBody>
      </p:sp>
      <p:pic>
        <p:nvPicPr>
          <p:cNvPr id="18" name="Picture 4">
            <a:extLst>
              <a:ext uri="{FF2B5EF4-FFF2-40B4-BE49-F238E27FC236}">
                <a16:creationId xmlns:a16="http://schemas.microsoft.com/office/drawing/2014/main" id="{3977F371-A2A9-840E-721B-03675E58F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4899" y="3710434"/>
            <a:ext cx="194624" cy="2650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1696E538-F69D-DABC-E7E9-BE9A96B53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1563" y="3626772"/>
            <a:ext cx="194624" cy="2650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A0A5A152-CD95-BE5E-581D-86C61D654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432" y="2888916"/>
            <a:ext cx="194624" cy="2650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F168EF88-FC99-3CF7-8FF3-DF4C3E733A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535" y="3598686"/>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B21E76B3-F4DB-9FA4-0B97-063E4C717AD1}"/>
              </a:ext>
            </a:extLst>
          </p:cNvPr>
          <p:cNvSpPr txBox="1"/>
          <p:nvPr/>
        </p:nvSpPr>
        <p:spPr>
          <a:xfrm>
            <a:off x="5184492" y="2475156"/>
            <a:ext cx="1741711" cy="646331"/>
          </a:xfrm>
          <a:prstGeom prst="rect">
            <a:avLst/>
          </a:prstGeom>
          <a:noFill/>
        </p:spPr>
        <p:txBody>
          <a:bodyPr wrap="square" rtlCol="0">
            <a:spAutoFit/>
          </a:bodyPr>
          <a:lstStyle/>
          <a:p>
            <a:r>
              <a:rPr lang="en-US" b="1" err="1">
                <a:solidFill>
                  <a:srgbClr val="002060"/>
                </a:solidFill>
              </a:rPr>
              <a:t>Linnamäe</a:t>
            </a:r>
            <a:r>
              <a:rPr lang="en-US" b="1">
                <a:solidFill>
                  <a:srgbClr val="002060"/>
                </a:solidFill>
              </a:rPr>
              <a:t> </a:t>
            </a:r>
            <a:r>
              <a:rPr lang="en-US" b="1" err="1">
                <a:solidFill>
                  <a:srgbClr val="002060"/>
                </a:solidFill>
              </a:rPr>
              <a:t>kross</a:t>
            </a:r>
            <a:r>
              <a:rPr lang="en-US" b="1">
                <a:solidFill>
                  <a:srgbClr val="002060"/>
                </a:solidFill>
              </a:rPr>
              <a:t> (1000)</a:t>
            </a:r>
            <a:endParaRPr lang="et-EE" b="1">
              <a:solidFill>
                <a:srgbClr val="002060"/>
              </a:solidFill>
            </a:endParaRPr>
          </a:p>
        </p:txBody>
      </p:sp>
      <p:pic>
        <p:nvPicPr>
          <p:cNvPr id="38" name="Picture 4">
            <a:extLst>
              <a:ext uri="{FF2B5EF4-FFF2-40B4-BE49-F238E27FC236}">
                <a16:creationId xmlns:a16="http://schemas.microsoft.com/office/drawing/2014/main" id="{96397DDE-C878-A651-CC2C-F3FB302482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2723" y="4114668"/>
            <a:ext cx="194624" cy="265021"/>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irgkonnektor 44">
            <a:extLst>
              <a:ext uri="{FF2B5EF4-FFF2-40B4-BE49-F238E27FC236}">
                <a16:creationId xmlns:a16="http://schemas.microsoft.com/office/drawing/2014/main" id="{D4529F39-3E89-662D-0275-3341FE7951F8}"/>
              </a:ext>
            </a:extLst>
          </p:cNvPr>
          <p:cNvCxnSpPr>
            <a:cxnSpLocks/>
          </p:cNvCxnSpPr>
          <p:nvPr/>
        </p:nvCxnSpPr>
        <p:spPr>
          <a:xfrm flipH="1" flipV="1">
            <a:off x="5801795" y="3058403"/>
            <a:ext cx="294205" cy="507132"/>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cxnSp>
        <p:nvCxnSpPr>
          <p:cNvPr id="53" name="Sirgkonnektor 52">
            <a:extLst>
              <a:ext uri="{FF2B5EF4-FFF2-40B4-BE49-F238E27FC236}">
                <a16:creationId xmlns:a16="http://schemas.microsoft.com/office/drawing/2014/main" id="{4E259E6C-3CB9-C82C-FE79-2AE05C32EF9E}"/>
              </a:ext>
            </a:extLst>
          </p:cNvPr>
          <p:cNvCxnSpPr>
            <a:cxnSpLocks/>
          </p:cNvCxnSpPr>
          <p:nvPr/>
        </p:nvCxnSpPr>
        <p:spPr>
          <a:xfrm flipV="1">
            <a:off x="6663556" y="3525028"/>
            <a:ext cx="163314" cy="202950"/>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pic>
        <p:nvPicPr>
          <p:cNvPr id="41" name="Picture 4">
            <a:extLst>
              <a:ext uri="{FF2B5EF4-FFF2-40B4-BE49-F238E27FC236}">
                <a16:creationId xmlns:a16="http://schemas.microsoft.com/office/drawing/2014/main" id="{44C570C8-E96B-92DB-A833-F8F2F7D2DE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5197" y="4734139"/>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42D9071-86F5-5C0E-DEF7-71D48D5A131F}"/>
              </a:ext>
            </a:extLst>
          </p:cNvPr>
          <p:cNvSpPr txBox="1"/>
          <p:nvPr/>
        </p:nvSpPr>
        <p:spPr>
          <a:xfrm>
            <a:off x="4160183" y="5134161"/>
            <a:ext cx="2766020" cy="369332"/>
          </a:xfrm>
          <a:prstGeom prst="rect">
            <a:avLst/>
          </a:prstGeom>
          <a:noFill/>
        </p:spPr>
        <p:txBody>
          <a:bodyPr wrap="square" rtlCol="0">
            <a:spAutoFit/>
          </a:bodyPr>
          <a:lstStyle/>
          <a:p>
            <a:r>
              <a:rPr lang="en-US" b="1" err="1">
                <a:solidFill>
                  <a:srgbClr val="010163"/>
                </a:solidFill>
              </a:rPr>
              <a:t>Kuningmäe</a:t>
            </a:r>
            <a:r>
              <a:rPr lang="en-US" b="1">
                <a:solidFill>
                  <a:srgbClr val="010163"/>
                </a:solidFill>
              </a:rPr>
              <a:t> </a:t>
            </a:r>
            <a:r>
              <a:rPr lang="en-US" b="1" err="1">
                <a:solidFill>
                  <a:srgbClr val="010163"/>
                </a:solidFill>
              </a:rPr>
              <a:t>kardirada</a:t>
            </a:r>
            <a:endParaRPr lang="et-EE" b="1">
              <a:solidFill>
                <a:srgbClr val="010163"/>
              </a:solidFill>
            </a:endParaRPr>
          </a:p>
        </p:txBody>
      </p:sp>
      <p:pic>
        <p:nvPicPr>
          <p:cNvPr id="43" name="Picture 4">
            <a:extLst>
              <a:ext uri="{FF2B5EF4-FFF2-40B4-BE49-F238E27FC236}">
                <a16:creationId xmlns:a16="http://schemas.microsoft.com/office/drawing/2014/main" id="{017560A7-B2A4-C14E-BFEB-F627CA024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2017" y="4301514"/>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8747A7A-790C-4E73-A5D9-800F25E20F82}"/>
              </a:ext>
            </a:extLst>
          </p:cNvPr>
          <p:cNvSpPr txBox="1"/>
          <p:nvPr/>
        </p:nvSpPr>
        <p:spPr>
          <a:xfrm>
            <a:off x="4840099" y="4275378"/>
            <a:ext cx="2360313" cy="369332"/>
          </a:xfrm>
          <a:prstGeom prst="rect">
            <a:avLst/>
          </a:prstGeom>
          <a:noFill/>
        </p:spPr>
        <p:txBody>
          <a:bodyPr wrap="square" rtlCol="0">
            <a:spAutoFit/>
          </a:bodyPr>
          <a:lstStyle/>
          <a:p>
            <a:r>
              <a:rPr lang="en-US" b="1" err="1">
                <a:solidFill>
                  <a:srgbClr val="010163"/>
                </a:solidFill>
              </a:rPr>
              <a:t>Piiroja</a:t>
            </a:r>
            <a:r>
              <a:rPr lang="en-US" b="1">
                <a:solidFill>
                  <a:srgbClr val="010163"/>
                </a:solidFill>
              </a:rPr>
              <a:t> </a:t>
            </a:r>
            <a:r>
              <a:rPr lang="en-US" b="1" err="1">
                <a:solidFill>
                  <a:srgbClr val="010163"/>
                </a:solidFill>
              </a:rPr>
              <a:t>Rallikrossirada</a:t>
            </a:r>
            <a:endParaRPr lang="et-EE" b="1">
              <a:solidFill>
                <a:srgbClr val="010163"/>
              </a:solidFill>
            </a:endParaRPr>
          </a:p>
        </p:txBody>
      </p:sp>
      <p:pic>
        <p:nvPicPr>
          <p:cNvPr id="51" name="Picture 4">
            <a:extLst>
              <a:ext uri="{FF2B5EF4-FFF2-40B4-BE49-F238E27FC236}">
                <a16:creationId xmlns:a16="http://schemas.microsoft.com/office/drawing/2014/main" id="{B1FDF727-04A8-21B4-90F3-D5B58437F8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869" y="1298823"/>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7041C542-EF33-664A-C31C-CB541B566574}"/>
              </a:ext>
            </a:extLst>
          </p:cNvPr>
          <p:cNvSpPr txBox="1"/>
          <p:nvPr/>
        </p:nvSpPr>
        <p:spPr>
          <a:xfrm>
            <a:off x="5554869" y="1222725"/>
            <a:ext cx="2445304" cy="646331"/>
          </a:xfrm>
          <a:prstGeom prst="rect">
            <a:avLst/>
          </a:prstGeom>
          <a:noFill/>
        </p:spPr>
        <p:txBody>
          <a:bodyPr wrap="square" rtlCol="0">
            <a:spAutoFit/>
          </a:bodyPr>
          <a:lstStyle/>
          <a:p>
            <a:r>
              <a:rPr lang="en-US" b="1" err="1">
                <a:solidFill>
                  <a:srgbClr val="010163"/>
                </a:solidFill>
              </a:rPr>
              <a:t>Põltsamaa</a:t>
            </a:r>
            <a:r>
              <a:rPr lang="en-US" b="1">
                <a:solidFill>
                  <a:srgbClr val="010163"/>
                </a:solidFill>
              </a:rPr>
              <a:t> </a:t>
            </a:r>
            <a:r>
              <a:rPr lang="en-US" b="1" err="1">
                <a:solidFill>
                  <a:srgbClr val="010163"/>
                </a:solidFill>
              </a:rPr>
              <a:t>Jõemaratoni</a:t>
            </a:r>
            <a:r>
              <a:rPr lang="en-US" b="1">
                <a:solidFill>
                  <a:srgbClr val="010163"/>
                </a:solidFill>
              </a:rPr>
              <a:t> start</a:t>
            </a:r>
            <a:endParaRPr lang="et-EE" b="1">
              <a:solidFill>
                <a:srgbClr val="010163"/>
              </a:solidFill>
            </a:endParaRPr>
          </a:p>
        </p:txBody>
      </p:sp>
      <p:pic>
        <p:nvPicPr>
          <p:cNvPr id="32" name="Picture 4">
            <a:extLst>
              <a:ext uri="{FF2B5EF4-FFF2-40B4-BE49-F238E27FC236}">
                <a16:creationId xmlns:a16="http://schemas.microsoft.com/office/drawing/2014/main" id="{ACB3AA2F-1AB0-83D0-8D07-6AD65957D0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7573" y="2497189"/>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9B0467D-C97A-C33F-0FA6-29BBE3F295EB}"/>
              </a:ext>
            </a:extLst>
          </p:cNvPr>
          <p:cNvSpPr txBox="1"/>
          <p:nvPr/>
        </p:nvSpPr>
        <p:spPr>
          <a:xfrm>
            <a:off x="9847306" y="1224657"/>
            <a:ext cx="2458921" cy="1477328"/>
          </a:xfrm>
          <a:prstGeom prst="rect">
            <a:avLst/>
          </a:prstGeom>
          <a:noFill/>
        </p:spPr>
        <p:txBody>
          <a:bodyPr wrap="square" rtlCol="0">
            <a:spAutoFit/>
          </a:bodyPr>
          <a:lstStyle/>
          <a:p>
            <a:r>
              <a:rPr lang="en-US" b="1" err="1">
                <a:solidFill>
                  <a:srgbClr val="002060"/>
                </a:solidFill>
              </a:rPr>
              <a:t>Mustvee</a:t>
            </a:r>
            <a:r>
              <a:rPr lang="en-US" b="1">
                <a:solidFill>
                  <a:srgbClr val="002060"/>
                </a:solidFill>
              </a:rPr>
              <a:t> </a:t>
            </a:r>
            <a:r>
              <a:rPr lang="en-US" b="1" err="1">
                <a:solidFill>
                  <a:srgbClr val="002060"/>
                </a:solidFill>
              </a:rPr>
              <a:t>Linna</a:t>
            </a:r>
            <a:r>
              <a:rPr lang="en-US" b="1">
                <a:solidFill>
                  <a:srgbClr val="002060"/>
                </a:solidFill>
              </a:rPr>
              <a:t> </a:t>
            </a:r>
            <a:r>
              <a:rPr lang="en-US" b="1" err="1">
                <a:solidFill>
                  <a:srgbClr val="002060"/>
                </a:solidFill>
              </a:rPr>
              <a:t>Päevad</a:t>
            </a:r>
            <a:r>
              <a:rPr lang="en-US" b="1">
                <a:solidFill>
                  <a:srgbClr val="002060"/>
                </a:solidFill>
              </a:rPr>
              <a:t> (3000),</a:t>
            </a:r>
          </a:p>
          <a:p>
            <a:r>
              <a:rPr lang="en-US" b="1" err="1">
                <a:solidFill>
                  <a:srgbClr val="002060"/>
                </a:solidFill>
              </a:rPr>
              <a:t>Peipsi</a:t>
            </a:r>
            <a:r>
              <a:rPr lang="en-US" b="1">
                <a:solidFill>
                  <a:srgbClr val="002060"/>
                </a:solidFill>
              </a:rPr>
              <a:t> </a:t>
            </a:r>
            <a:r>
              <a:rPr lang="en-US" b="1" err="1">
                <a:solidFill>
                  <a:srgbClr val="002060"/>
                </a:solidFill>
              </a:rPr>
              <a:t>Järvefestival</a:t>
            </a:r>
            <a:r>
              <a:rPr lang="en-US" b="1">
                <a:solidFill>
                  <a:srgbClr val="002060"/>
                </a:solidFill>
              </a:rPr>
              <a:t> (2000),</a:t>
            </a:r>
          </a:p>
          <a:p>
            <a:r>
              <a:rPr lang="en-US" b="1" err="1">
                <a:solidFill>
                  <a:srgbClr val="002060"/>
                </a:solidFill>
              </a:rPr>
              <a:t>Kalevipoja</a:t>
            </a:r>
            <a:r>
              <a:rPr lang="en-US" b="1">
                <a:solidFill>
                  <a:srgbClr val="002060"/>
                </a:solidFill>
              </a:rPr>
              <a:t> </a:t>
            </a:r>
            <a:r>
              <a:rPr lang="en-US" b="1" err="1">
                <a:solidFill>
                  <a:srgbClr val="002060"/>
                </a:solidFill>
              </a:rPr>
              <a:t>Uisumaraton</a:t>
            </a:r>
            <a:endParaRPr lang="en-US" b="1">
              <a:solidFill>
                <a:srgbClr val="002060"/>
              </a:solidFill>
            </a:endParaRPr>
          </a:p>
        </p:txBody>
      </p:sp>
      <p:sp>
        <p:nvSpPr>
          <p:cNvPr id="4" name="TextBox 3">
            <a:extLst>
              <a:ext uri="{FF2B5EF4-FFF2-40B4-BE49-F238E27FC236}">
                <a16:creationId xmlns:a16="http://schemas.microsoft.com/office/drawing/2014/main" id="{C4374EB5-A3DC-D366-5F75-0DC9699A6925}"/>
              </a:ext>
            </a:extLst>
          </p:cNvPr>
          <p:cNvSpPr txBox="1"/>
          <p:nvPr/>
        </p:nvSpPr>
        <p:spPr>
          <a:xfrm>
            <a:off x="8910414" y="934809"/>
            <a:ext cx="2458921" cy="646331"/>
          </a:xfrm>
          <a:prstGeom prst="rect">
            <a:avLst/>
          </a:prstGeom>
        </p:spPr>
        <p:txBody>
          <a:bodyPr wrap="square" rtlCol="0">
            <a:spAutoFit/>
          </a:bodyPr>
          <a:lstStyle/>
          <a:p>
            <a:r>
              <a:rPr lang="en-US" b="1" err="1">
                <a:solidFill>
                  <a:srgbClr val="002060"/>
                </a:solidFill>
              </a:rPr>
              <a:t>Avinurme</a:t>
            </a:r>
            <a:r>
              <a:rPr lang="en-US" b="1">
                <a:solidFill>
                  <a:srgbClr val="002060"/>
                </a:solidFill>
              </a:rPr>
              <a:t> </a:t>
            </a:r>
            <a:r>
              <a:rPr lang="en-US" b="1" err="1">
                <a:solidFill>
                  <a:srgbClr val="002060"/>
                </a:solidFill>
              </a:rPr>
              <a:t>tünnilaat</a:t>
            </a:r>
            <a:r>
              <a:rPr lang="en-US" b="1">
                <a:solidFill>
                  <a:srgbClr val="002060"/>
                </a:solidFill>
              </a:rPr>
              <a:t> (15000) </a:t>
            </a:r>
            <a:endParaRPr lang="et-EE" b="1">
              <a:solidFill>
                <a:srgbClr val="002060"/>
              </a:solidFill>
            </a:endParaRPr>
          </a:p>
        </p:txBody>
      </p:sp>
      <p:sp>
        <p:nvSpPr>
          <p:cNvPr id="31" name="TextBox 30">
            <a:extLst>
              <a:ext uri="{FF2B5EF4-FFF2-40B4-BE49-F238E27FC236}">
                <a16:creationId xmlns:a16="http://schemas.microsoft.com/office/drawing/2014/main" id="{2CF24452-CA00-A09B-B652-637AC8A5AC8D}"/>
              </a:ext>
            </a:extLst>
          </p:cNvPr>
          <p:cNvSpPr txBox="1"/>
          <p:nvPr/>
        </p:nvSpPr>
        <p:spPr>
          <a:xfrm>
            <a:off x="8446429" y="2730560"/>
            <a:ext cx="2509682" cy="369332"/>
          </a:xfrm>
          <a:prstGeom prst="rect">
            <a:avLst/>
          </a:prstGeom>
          <a:noFill/>
        </p:spPr>
        <p:txBody>
          <a:bodyPr wrap="square" rtlCol="0">
            <a:spAutoFit/>
          </a:bodyPr>
          <a:lstStyle/>
          <a:p>
            <a:r>
              <a:rPr lang="en-US" b="1">
                <a:solidFill>
                  <a:srgbClr val="002060"/>
                </a:solidFill>
              </a:rPr>
              <a:t>Torma </a:t>
            </a:r>
            <a:r>
              <a:rPr lang="en-US" b="1" err="1">
                <a:solidFill>
                  <a:srgbClr val="002060"/>
                </a:solidFill>
              </a:rPr>
              <a:t>ööbažaar</a:t>
            </a:r>
            <a:r>
              <a:rPr lang="en-US" b="1">
                <a:solidFill>
                  <a:srgbClr val="002060"/>
                </a:solidFill>
              </a:rPr>
              <a:t> (3000)</a:t>
            </a:r>
            <a:endParaRPr lang="et-EE" b="1">
              <a:solidFill>
                <a:srgbClr val="002060"/>
              </a:solidFill>
            </a:endParaRPr>
          </a:p>
        </p:txBody>
      </p:sp>
      <p:sp>
        <p:nvSpPr>
          <p:cNvPr id="5" name="TextBox 4">
            <a:extLst>
              <a:ext uri="{FF2B5EF4-FFF2-40B4-BE49-F238E27FC236}">
                <a16:creationId xmlns:a16="http://schemas.microsoft.com/office/drawing/2014/main" id="{FEEC4E11-68F1-C5B1-5CF4-9E8892768C10}"/>
              </a:ext>
            </a:extLst>
          </p:cNvPr>
          <p:cNvSpPr txBox="1"/>
          <p:nvPr/>
        </p:nvSpPr>
        <p:spPr>
          <a:xfrm>
            <a:off x="10384248" y="2996998"/>
            <a:ext cx="1989021" cy="1200329"/>
          </a:xfrm>
          <a:prstGeom prst="rect">
            <a:avLst/>
          </a:prstGeom>
          <a:noFill/>
        </p:spPr>
        <p:txBody>
          <a:bodyPr wrap="square" rtlCol="0">
            <a:spAutoFit/>
          </a:bodyPr>
          <a:lstStyle/>
          <a:p>
            <a:r>
              <a:rPr lang="en-US" b="1" err="1">
                <a:solidFill>
                  <a:srgbClr val="002060"/>
                </a:solidFill>
              </a:rPr>
              <a:t>Rääbisefestival</a:t>
            </a:r>
            <a:r>
              <a:rPr lang="en-US" b="1">
                <a:solidFill>
                  <a:srgbClr val="002060"/>
                </a:solidFill>
              </a:rPr>
              <a:t> (6000), </a:t>
            </a:r>
          </a:p>
          <a:p>
            <a:r>
              <a:rPr lang="en-US" b="1" err="1">
                <a:solidFill>
                  <a:srgbClr val="002060"/>
                </a:solidFill>
              </a:rPr>
              <a:t>Peipsi</a:t>
            </a:r>
            <a:r>
              <a:rPr lang="en-US" b="1">
                <a:solidFill>
                  <a:srgbClr val="002060"/>
                </a:solidFill>
              </a:rPr>
              <a:t> </a:t>
            </a:r>
            <a:r>
              <a:rPr lang="en-US" b="1" err="1">
                <a:solidFill>
                  <a:srgbClr val="002060"/>
                </a:solidFill>
              </a:rPr>
              <a:t>Romantika</a:t>
            </a:r>
            <a:r>
              <a:rPr lang="en-US" b="1">
                <a:solidFill>
                  <a:srgbClr val="002060"/>
                </a:solidFill>
              </a:rPr>
              <a:t> (4000)</a:t>
            </a:r>
            <a:endParaRPr lang="et-EE" b="1">
              <a:solidFill>
                <a:srgbClr val="002060"/>
              </a:solidFill>
            </a:endParaRPr>
          </a:p>
        </p:txBody>
      </p:sp>
      <p:pic>
        <p:nvPicPr>
          <p:cNvPr id="16" name="Picture 4">
            <a:extLst>
              <a:ext uri="{FF2B5EF4-FFF2-40B4-BE49-F238E27FC236}">
                <a16:creationId xmlns:a16="http://schemas.microsoft.com/office/drawing/2014/main" id="{B527748A-96C2-337F-FBE8-07C37788A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8000" y="3009562"/>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82F86863-0752-F233-954E-CB517F11C4CF}"/>
              </a:ext>
            </a:extLst>
          </p:cNvPr>
          <p:cNvSpPr txBox="1"/>
          <p:nvPr/>
        </p:nvSpPr>
        <p:spPr>
          <a:xfrm>
            <a:off x="10745083" y="4573677"/>
            <a:ext cx="1543247" cy="646331"/>
          </a:xfrm>
          <a:prstGeom prst="rect">
            <a:avLst/>
          </a:prstGeom>
          <a:noFill/>
          <a:ln>
            <a:noFill/>
          </a:ln>
        </p:spPr>
        <p:txBody>
          <a:bodyPr wrap="square" rtlCol="0">
            <a:spAutoFit/>
          </a:bodyPr>
          <a:lstStyle/>
          <a:p>
            <a:r>
              <a:rPr lang="en-US" b="1" err="1">
                <a:solidFill>
                  <a:srgbClr val="FB8421"/>
                </a:solidFill>
              </a:rPr>
              <a:t>Peipsi</a:t>
            </a:r>
            <a:r>
              <a:rPr lang="en-US" b="1">
                <a:solidFill>
                  <a:srgbClr val="FB8421"/>
                </a:solidFill>
              </a:rPr>
              <a:t> </a:t>
            </a:r>
            <a:r>
              <a:rPr lang="en-US" b="1" err="1">
                <a:solidFill>
                  <a:srgbClr val="FB8421"/>
                </a:solidFill>
              </a:rPr>
              <a:t>Toidu</a:t>
            </a:r>
            <a:r>
              <a:rPr lang="en-US" b="1">
                <a:solidFill>
                  <a:srgbClr val="FB8421"/>
                </a:solidFill>
              </a:rPr>
              <a:t> </a:t>
            </a:r>
            <a:r>
              <a:rPr lang="en-US" b="1" err="1">
                <a:solidFill>
                  <a:srgbClr val="FB8421"/>
                </a:solidFill>
              </a:rPr>
              <a:t>Tänav</a:t>
            </a:r>
            <a:r>
              <a:rPr lang="en-US" b="1">
                <a:solidFill>
                  <a:srgbClr val="FB8421"/>
                </a:solidFill>
              </a:rPr>
              <a:t> (20000)</a:t>
            </a:r>
            <a:endParaRPr lang="et-EE" b="1">
              <a:solidFill>
                <a:srgbClr val="FB8421"/>
              </a:solidFill>
            </a:endParaRPr>
          </a:p>
        </p:txBody>
      </p:sp>
      <p:pic>
        <p:nvPicPr>
          <p:cNvPr id="64" name="Picture 4">
            <a:extLst>
              <a:ext uri="{FF2B5EF4-FFF2-40B4-BE49-F238E27FC236}">
                <a16:creationId xmlns:a16="http://schemas.microsoft.com/office/drawing/2014/main" id="{A135B4BD-22C3-C807-9CD7-71888CA64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357" y="3038794"/>
            <a:ext cx="194624" cy="265021"/>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irgkonnektor 65">
            <a:extLst>
              <a:ext uri="{FF2B5EF4-FFF2-40B4-BE49-F238E27FC236}">
                <a16:creationId xmlns:a16="http://schemas.microsoft.com/office/drawing/2014/main" id="{201E54B8-FB13-C58C-FDE5-AFCC29343931}"/>
              </a:ext>
            </a:extLst>
          </p:cNvPr>
          <p:cNvCxnSpPr>
            <a:cxnSpLocks/>
          </p:cNvCxnSpPr>
          <p:nvPr/>
        </p:nvCxnSpPr>
        <p:spPr>
          <a:xfrm flipH="1" flipV="1">
            <a:off x="7849404" y="2603231"/>
            <a:ext cx="471215" cy="496661"/>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8220FADC-442B-578A-F1B5-38AC39323F99}"/>
              </a:ext>
            </a:extLst>
          </p:cNvPr>
          <p:cNvSpPr txBox="1"/>
          <p:nvPr/>
        </p:nvSpPr>
        <p:spPr>
          <a:xfrm>
            <a:off x="6883520" y="1997252"/>
            <a:ext cx="2374361" cy="646331"/>
          </a:xfrm>
          <a:prstGeom prst="rect">
            <a:avLst/>
          </a:prstGeom>
          <a:noFill/>
        </p:spPr>
        <p:txBody>
          <a:bodyPr wrap="square" rtlCol="0">
            <a:spAutoFit/>
          </a:bodyPr>
          <a:lstStyle/>
          <a:p>
            <a:r>
              <a:rPr lang="en-US" b="1">
                <a:solidFill>
                  <a:srgbClr val="010163"/>
                </a:solidFill>
              </a:rPr>
              <a:t>Torma </a:t>
            </a:r>
            <a:r>
              <a:rPr lang="en-US" b="1" err="1">
                <a:solidFill>
                  <a:srgbClr val="010163"/>
                </a:solidFill>
              </a:rPr>
              <a:t>Puhkemaja</a:t>
            </a:r>
            <a:r>
              <a:rPr lang="en-US" b="1">
                <a:solidFill>
                  <a:srgbClr val="010163"/>
                </a:solidFill>
              </a:rPr>
              <a:t> ja </a:t>
            </a:r>
            <a:r>
              <a:rPr lang="en-US" b="1" err="1">
                <a:solidFill>
                  <a:srgbClr val="010163"/>
                </a:solidFill>
              </a:rPr>
              <a:t>Glämping</a:t>
            </a:r>
            <a:r>
              <a:rPr lang="en-US" b="1">
                <a:solidFill>
                  <a:srgbClr val="010163"/>
                </a:solidFill>
              </a:rPr>
              <a:t> (1200)</a:t>
            </a:r>
            <a:endParaRPr lang="et-EE" b="1">
              <a:solidFill>
                <a:srgbClr val="010163"/>
              </a:solidFill>
            </a:endParaRPr>
          </a:p>
        </p:txBody>
      </p:sp>
      <p:cxnSp>
        <p:nvCxnSpPr>
          <p:cNvPr id="68" name="Sirgkonnektor 67">
            <a:extLst>
              <a:ext uri="{FF2B5EF4-FFF2-40B4-BE49-F238E27FC236}">
                <a16:creationId xmlns:a16="http://schemas.microsoft.com/office/drawing/2014/main" id="{4071D534-538D-F950-94AA-1EB47FB022B3}"/>
              </a:ext>
            </a:extLst>
          </p:cNvPr>
          <p:cNvCxnSpPr>
            <a:cxnSpLocks/>
          </p:cNvCxnSpPr>
          <p:nvPr/>
        </p:nvCxnSpPr>
        <p:spPr>
          <a:xfrm flipV="1">
            <a:off x="9443889" y="2057100"/>
            <a:ext cx="419005" cy="474680"/>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4E97704-700E-3B0C-B5CE-116FC36305BD}"/>
              </a:ext>
            </a:extLst>
          </p:cNvPr>
          <p:cNvSpPr txBox="1"/>
          <p:nvPr/>
        </p:nvSpPr>
        <p:spPr>
          <a:xfrm>
            <a:off x="4628817" y="3727090"/>
            <a:ext cx="2043060" cy="646331"/>
          </a:xfrm>
          <a:prstGeom prst="rect">
            <a:avLst/>
          </a:prstGeom>
          <a:noFill/>
        </p:spPr>
        <p:txBody>
          <a:bodyPr wrap="square" rtlCol="0">
            <a:spAutoFit/>
          </a:bodyPr>
          <a:lstStyle/>
          <a:p>
            <a:r>
              <a:rPr lang="en-US" b="1" err="1">
                <a:solidFill>
                  <a:srgbClr val="002060"/>
                </a:solidFill>
              </a:rPr>
              <a:t>Pajusi</a:t>
            </a:r>
            <a:r>
              <a:rPr lang="en-US" b="1">
                <a:solidFill>
                  <a:srgbClr val="002060"/>
                </a:solidFill>
              </a:rPr>
              <a:t> </a:t>
            </a:r>
            <a:r>
              <a:rPr lang="en-US" b="1" err="1">
                <a:solidFill>
                  <a:srgbClr val="002060"/>
                </a:solidFill>
              </a:rPr>
              <a:t>mudajooks</a:t>
            </a:r>
            <a:r>
              <a:rPr lang="en-US" b="1">
                <a:solidFill>
                  <a:srgbClr val="002060"/>
                </a:solidFill>
              </a:rPr>
              <a:t>,</a:t>
            </a:r>
          </a:p>
          <a:p>
            <a:r>
              <a:rPr lang="en-US" b="1" err="1">
                <a:solidFill>
                  <a:srgbClr val="002060"/>
                </a:solidFill>
              </a:rPr>
              <a:t>Mõisate</a:t>
            </a:r>
            <a:r>
              <a:rPr lang="en-US" b="1">
                <a:solidFill>
                  <a:srgbClr val="002060"/>
                </a:solidFill>
              </a:rPr>
              <a:t> </a:t>
            </a:r>
            <a:r>
              <a:rPr lang="en-US" b="1" err="1">
                <a:solidFill>
                  <a:srgbClr val="002060"/>
                </a:solidFill>
              </a:rPr>
              <a:t>tuur</a:t>
            </a:r>
            <a:endParaRPr lang="et-EE" b="1">
              <a:solidFill>
                <a:srgbClr val="002060"/>
              </a:solidFill>
            </a:endParaRPr>
          </a:p>
        </p:txBody>
      </p:sp>
      <p:sp>
        <p:nvSpPr>
          <p:cNvPr id="9" name="TextBox 8">
            <a:extLst>
              <a:ext uri="{FF2B5EF4-FFF2-40B4-BE49-F238E27FC236}">
                <a16:creationId xmlns:a16="http://schemas.microsoft.com/office/drawing/2014/main" id="{ADFF6851-39AE-B4DD-B305-DE72C5EDEEFD}"/>
              </a:ext>
            </a:extLst>
          </p:cNvPr>
          <p:cNvSpPr txBox="1"/>
          <p:nvPr/>
        </p:nvSpPr>
        <p:spPr>
          <a:xfrm>
            <a:off x="6470677" y="2664101"/>
            <a:ext cx="2244936" cy="923330"/>
          </a:xfrm>
          <a:prstGeom prst="rect">
            <a:avLst/>
          </a:prstGeom>
          <a:noFill/>
        </p:spPr>
        <p:txBody>
          <a:bodyPr wrap="square" rtlCol="0">
            <a:spAutoFit/>
          </a:bodyPr>
          <a:lstStyle/>
          <a:p>
            <a:r>
              <a:rPr lang="en-US" b="1" err="1">
                <a:solidFill>
                  <a:srgbClr val="002060"/>
                </a:solidFill>
              </a:rPr>
              <a:t>Eesti</a:t>
            </a:r>
            <a:r>
              <a:rPr lang="en-US" b="1">
                <a:solidFill>
                  <a:srgbClr val="002060"/>
                </a:solidFill>
              </a:rPr>
              <a:t> </a:t>
            </a:r>
            <a:r>
              <a:rPr lang="en-US" b="1" err="1">
                <a:solidFill>
                  <a:srgbClr val="002060"/>
                </a:solidFill>
              </a:rPr>
              <a:t>Naiste</a:t>
            </a:r>
            <a:r>
              <a:rPr lang="en-US" b="1">
                <a:solidFill>
                  <a:srgbClr val="002060"/>
                </a:solidFill>
              </a:rPr>
              <a:t> </a:t>
            </a:r>
            <a:r>
              <a:rPr lang="en-US" b="1" err="1">
                <a:solidFill>
                  <a:srgbClr val="002060"/>
                </a:solidFill>
              </a:rPr>
              <a:t>Tantsupidu</a:t>
            </a:r>
            <a:r>
              <a:rPr lang="en-US" b="1">
                <a:solidFill>
                  <a:srgbClr val="002060"/>
                </a:solidFill>
              </a:rPr>
              <a:t> (8000),</a:t>
            </a:r>
          </a:p>
          <a:p>
            <a:r>
              <a:rPr lang="en-US" b="1" err="1">
                <a:solidFill>
                  <a:srgbClr val="002060"/>
                </a:solidFill>
              </a:rPr>
              <a:t>Kohvikutepäev</a:t>
            </a:r>
            <a:endParaRPr lang="en-US" b="1">
              <a:solidFill>
                <a:srgbClr val="002060"/>
              </a:solidFill>
            </a:endParaRPr>
          </a:p>
        </p:txBody>
      </p:sp>
      <p:cxnSp>
        <p:nvCxnSpPr>
          <p:cNvPr id="73" name="Sirgkonnektor 72">
            <a:extLst>
              <a:ext uri="{FF2B5EF4-FFF2-40B4-BE49-F238E27FC236}">
                <a16:creationId xmlns:a16="http://schemas.microsoft.com/office/drawing/2014/main" id="{73BB66A9-8EBB-3E68-692F-018E94CBBB32}"/>
              </a:ext>
            </a:extLst>
          </p:cNvPr>
          <p:cNvCxnSpPr>
            <a:cxnSpLocks/>
          </p:cNvCxnSpPr>
          <p:nvPr/>
        </p:nvCxnSpPr>
        <p:spPr>
          <a:xfrm flipH="1" flipV="1">
            <a:off x="9591904" y="3122388"/>
            <a:ext cx="842757" cy="109548"/>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pic>
        <p:nvPicPr>
          <p:cNvPr id="76" name="Picture 4">
            <a:extLst>
              <a:ext uri="{FF2B5EF4-FFF2-40B4-BE49-F238E27FC236}">
                <a16:creationId xmlns:a16="http://schemas.microsoft.com/office/drawing/2014/main" id="{1AC3E4A9-C714-2397-5947-BF4017425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429" y="3721975"/>
            <a:ext cx="194624" cy="265021"/>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irgkonnektor 76">
            <a:extLst>
              <a:ext uri="{FF2B5EF4-FFF2-40B4-BE49-F238E27FC236}">
                <a16:creationId xmlns:a16="http://schemas.microsoft.com/office/drawing/2014/main" id="{17D38876-A610-AB21-B499-66EE1D38ADA6}"/>
              </a:ext>
            </a:extLst>
          </p:cNvPr>
          <p:cNvCxnSpPr>
            <a:cxnSpLocks/>
          </p:cNvCxnSpPr>
          <p:nvPr/>
        </p:nvCxnSpPr>
        <p:spPr>
          <a:xfrm flipH="1" flipV="1">
            <a:off x="7249068" y="3998537"/>
            <a:ext cx="162626" cy="985718"/>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C3CAE1C-FB3C-B39F-D2C7-0C6628B26EBA}"/>
              </a:ext>
            </a:extLst>
          </p:cNvPr>
          <p:cNvSpPr txBox="1"/>
          <p:nvPr/>
        </p:nvSpPr>
        <p:spPr>
          <a:xfrm>
            <a:off x="6864300" y="4944143"/>
            <a:ext cx="3618443" cy="369332"/>
          </a:xfrm>
          <a:prstGeom prst="rect">
            <a:avLst/>
          </a:prstGeom>
          <a:noFill/>
        </p:spPr>
        <p:txBody>
          <a:bodyPr wrap="square" rtlCol="0">
            <a:spAutoFit/>
          </a:bodyPr>
          <a:lstStyle/>
          <a:p>
            <a:r>
              <a:rPr lang="en-US" b="1" err="1">
                <a:solidFill>
                  <a:srgbClr val="010163"/>
                </a:solidFill>
              </a:rPr>
              <a:t>Vooremaa</a:t>
            </a:r>
            <a:r>
              <a:rPr lang="en-US" b="1">
                <a:solidFill>
                  <a:srgbClr val="010163"/>
                </a:solidFill>
              </a:rPr>
              <a:t> </a:t>
            </a:r>
            <a:r>
              <a:rPr lang="en-US" b="1" err="1">
                <a:solidFill>
                  <a:srgbClr val="010163"/>
                </a:solidFill>
              </a:rPr>
              <a:t>Poolmaratoni</a:t>
            </a:r>
            <a:r>
              <a:rPr lang="en-US" b="1">
                <a:solidFill>
                  <a:srgbClr val="010163"/>
                </a:solidFill>
              </a:rPr>
              <a:t> start (150)</a:t>
            </a:r>
            <a:endParaRPr lang="et-EE" b="1">
              <a:solidFill>
                <a:srgbClr val="010163"/>
              </a:solidFill>
            </a:endParaRPr>
          </a:p>
        </p:txBody>
      </p:sp>
      <p:pic>
        <p:nvPicPr>
          <p:cNvPr id="86" name="Picture 4">
            <a:extLst>
              <a:ext uri="{FF2B5EF4-FFF2-40B4-BE49-F238E27FC236}">
                <a16:creationId xmlns:a16="http://schemas.microsoft.com/office/drawing/2014/main" id="{5E6A4263-ADD6-3538-CB4C-04F49DAEF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9154" y="5348813"/>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5DAB37BB-4E9C-BEBF-0483-022CB050488E}"/>
              </a:ext>
            </a:extLst>
          </p:cNvPr>
          <p:cNvSpPr txBox="1"/>
          <p:nvPr/>
        </p:nvSpPr>
        <p:spPr>
          <a:xfrm>
            <a:off x="6666466" y="5389103"/>
            <a:ext cx="1891701" cy="369332"/>
          </a:xfrm>
          <a:prstGeom prst="rect">
            <a:avLst/>
          </a:prstGeom>
          <a:noFill/>
        </p:spPr>
        <p:txBody>
          <a:bodyPr wrap="square" rtlCol="0">
            <a:spAutoFit/>
          </a:bodyPr>
          <a:lstStyle/>
          <a:p>
            <a:r>
              <a:rPr lang="en-US" b="1" err="1">
                <a:solidFill>
                  <a:srgbClr val="010163"/>
                </a:solidFill>
              </a:rPr>
              <a:t>Mõisate</a:t>
            </a:r>
            <a:r>
              <a:rPr lang="en-US" b="1">
                <a:solidFill>
                  <a:srgbClr val="010163"/>
                </a:solidFill>
              </a:rPr>
              <a:t> </a:t>
            </a:r>
            <a:r>
              <a:rPr lang="en-US" b="1" err="1">
                <a:solidFill>
                  <a:srgbClr val="010163"/>
                </a:solidFill>
              </a:rPr>
              <a:t>tuur</a:t>
            </a:r>
            <a:endParaRPr lang="et-EE" b="1">
              <a:solidFill>
                <a:srgbClr val="010163"/>
              </a:solidFill>
            </a:endParaRPr>
          </a:p>
        </p:txBody>
      </p:sp>
      <p:cxnSp>
        <p:nvCxnSpPr>
          <p:cNvPr id="88" name="Sirgkonnektor 87">
            <a:extLst>
              <a:ext uri="{FF2B5EF4-FFF2-40B4-BE49-F238E27FC236}">
                <a16:creationId xmlns:a16="http://schemas.microsoft.com/office/drawing/2014/main" id="{5D68024A-F97B-0F71-4172-295B81FE5330}"/>
              </a:ext>
            </a:extLst>
          </p:cNvPr>
          <p:cNvCxnSpPr>
            <a:cxnSpLocks/>
          </p:cNvCxnSpPr>
          <p:nvPr/>
        </p:nvCxnSpPr>
        <p:spPr>
          <a:xfrm flipH="1">
            <a:off x="7471237" y="3731196"/>
            <a:ext cx="426315" cy="118186"/>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cxnSp>
        <p:nvCxnSpPr>
          <p:cNvPr id="90" name="Sirgkonnektor 89">
            <a:extLst>
              <a:ext uri="{FF2B5EF4-FFF2-40B4-BE49-F238E27FC236}">
                <a16:creationId xmlns:a16="http://schemas.microsoft.com/office/drawing/2014/main" id="{4788D5A7-AB4A-8235-5778-64F25CE626D5}"/>
              </a:ext>
            </a:extLst>
          </p:cNvPr>
          <p:cNvCxnSpPr>
            <a:cxnSpLocks/>
          </p:cNvCxnSpPr>
          <p:nvPr/>
        </p:nvCxnSpPr>
        <p:spPr>
          <a:xfrm flipH="1" flipV="1">
            <a:off x="4080030" y="4994820"/>
            <a:ext cx="200049" cy="225188"/>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9E26BE0-88DF-B6D9-C4D5-E1EDDA16DAB0}"/>
              </a:ext>
            </a:extLst>
          </p:cNvPr>
          <p:cNvSpPr txBox="1"/>
          <p:nvPr/>
        </p:nvSpPr>
        <p:spPr>
          <a:xfrm>
            <a:off x="7819714" y="3434621"/>
            <a:ext cx="2588968" cy="923330"/>
          </a:xfrm>
          <a:prstGeom prst="rect">
            <a:avLst/>
          </a:prstGeom>
          <a:noFill/>
        </p:spPr>
        <p:txBody>
          <a:bodyPr wrap="square" rtlCol="0">
            <a:spAutoFit/>
          </a:bodyPr>
          <a:lstStyle/>
          <a:p>
            <a:r>
              <a:rPr lang="en-US" b="1" err="1">
                <a:solidFill>
                  <a:srgbClr val="002060"/>
                </a:solidFill>
              </a:rPr>
              <a:t>Küüslaugufestival</a:t>
            </a:r>
            <a:r>
              <a:rPr lang="en-US" b="1">
                <a:solidFill>
                  <a:srgbClr val="002060"/>
                </a:solidFill>
              </a:rPr>
              <a:t> (5000),</a:t>
            </a:r>
          </a:p>
          <a:p>
            <a:r>
              <a:rPr lang="en-US" b="1" err="1">
                <a:solidFill>
                  <a:srgbClr val="002060"/>
                </a:solidFill>
              </a:rPr>
              <a:t>Jõgevatreff</a:t>
            </a:r>
            <a:r>
              <a:rPr lang="en-US" b="1">
                <a:solidFill>
                  <a:srgbClr val="002060"/>
                </a:solidFill>
              </a:rPr>
              <a:t> (3000),</a:t>
            </a:r>
          </a:p>
          <a:p>
            <a:r>
              <a:rPr lang="en-US" b="1" err="1">
                <a:solidFill>
                  <a:srgbClr val="002060"/>
                </a:solidFill>
              </a:rPr>
              <a:t>Mõisate</a:t>
            </a:r>
            <a:r>
              <a:rPr lang="en-US" b="1">
                <a:solidFill>
                  <a:srgbClr val="002060"/>
                </a:solidFill>
              </a:rPr>
              <a:t> </a:t>
            </a:r>
            <a:r>
              <a:rPr lang="en-US" b="1" err="1">
                <a:solidFill>
                  <a:srgbClr val="002060"/>
                </a:solidFill>
              </a:rPr>
              <a:t>tuur</a:t>
            </a:r>
            <a:endParaRPr lang="et-EE" b="1">
              <a:solidFill>
                <a:srgbClr val="002060"/>
              </a:solidFill>
            </a:endParaRPr>
          </a:p>
        </p:txBody>
      </p:sp>
      <p:pic>
        <p:nvPicPr>
          <p:cNvPr id="92" name="Picture 4">
            <a:extLst>
              <a:ext uri="{FF2B5EF4-FFF2-40B4-BE49-F238E27FC236}">
                <a16:creationId xmlns:a16="http://schemas.microsoft.com/office/drawing/2014/main" id="{DBEC6818-FF20-67C0-D67E-9B28FD667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3958" y="5410680"/>
            <a:ext cx="194624" cy="265021"/>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4C3AD988-2808-8B3E-3D45-76712E890732}"/>
              </a:ext>
            </a:extLst>
          </p:cNvPr>
          <p:cNvSpPr txBox="1"/>
          <p:nvPr/>
        </p:nvSpPr>
        <p:spPr>
          <a:xfrm>
            <a:off x="8783498" y="5932919"/>
            <a:ext cx="2086970" cy="369332"/>
          </a:xfrm>
          <a:prstGeom prst="rect">
            <a:avLst/>
          </a:prstGeom>
          <a:noFill/>
        </p:spPr>
        <p:txBody>
          <a:bodyPr wrap="square" rtlCol="0">
            <a:spAutoFit/>
          </a:bodyPr>
          <a:lstStyle/>
          <a:p>
            <a:r>
              <a:rPr lang="en-US" b="1">
                <a:solidFill>
                  <a:srgbClr val="010163"/>
                </a:solidFill>
              </a:rPr>
              <a:t>Rally Estonia (3000)</a:t>
            </a:r>
            <a:endParaRPr lang="et-EE" b="1">
              <a:solidFill>
                <a:srgbClr val="010163"/>
              </a:solidFill>
            </a:endParaRPr>
          </a:p>
        </p:txBody>
      </p:sp>
      <p:cxnSp>
        <p:nvCxnSpPr>
          <p:cNvPr id="99" name="Sirgkonnektor 98">
            <a:extLst>
              <a:ext uri="{FF2B5EF4-FFF2-40B4-BE49-F238E27FC236}">
                <a16:creationId xmlns:a16="http://schemas.microsoft.com/office/drawing/2014/main" id="{493E7B2D-10AC-11B1-0188-F316E14434E2}"/>
              </a:ext>
            </a:extLst>
          </p:cNvPr>
          <p:cNvCxnSpPr>
            <a:cxnSpLocks/>
          </p:cNvCxnSpPr>
          <p:nvPr/>
        </p:nvCxnSpPr>
        <p:spPr>
          <a:xfrm flipV="1">
            <a:off x="4532216" y="3919590"/>
            <a:ext cx="175551" cy="194951"/>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cxnSp>
        <p:nvCxnSpPr>
          <p:cNvPr id="105" name="Sirgkonnektor 104">
            <a:extLst>
              <a:ext uri="{FF2B5EF4-FFF2-40B4-BE49-F238E27FC236}">
                <a16:creationId xmlns:a16="http://schemas.microsoft.com/office/drawing/2014/main" id="{91BE7079-112F-AA37-1075-6A597FFA7C37}"/>
              </a:ext>
            </a:extLst>
          </p:cNvPr>
          <p:cNvCxnSpPr>
            <a:cxnSpLocks/>
          </p:cNvCxnSpPr>
          <p:nvPr/>
        </p:nvCxnSpPr>
        <p:spPr>
          <a:xfrm flipH="1">
            <a:off x="10661906" y="4803609"/>
            <a:ext cx="129889" cy="19877"/>
          </a:xfrm>
          <a:prstGeom prst="line">
            <a:avLst/>
          </a:prstGeom>
          <a:ln w="28575">
            <a:solidFill>
              <a:srgbClr val="FB8421"/>
            </a:solidFill>
          </a:ln>
        </p:spPr>
        <p:style>
          <a:lnRef idx="1">
            <a:schemeClr val="accent6"/>
          </a:lnRef>
          <a:fillRef idx="0">
            <a:schemeClr val="accent6"/>
          </a:fillRef>
          <a:effectRef idx="0">
            <a:schemeClr val="accent6"/>
          </a:effectRef>
          <a:fontRef idx="minor">
            <a:schemeClr val="tx1"/>
          </a:fontRef>
        </p:style>
      </p:cxnSp>
      <p:pic>
        <p:nvPicPr>
          <p:cNvPr id="122" name="Picture 4">
            <a:extLst>
              <a:ext uri="{FF2B5EF4-FFF2-40B4-BE49-F238E27FC236}">
                <a16:creationId xmlns:a16="http://schemas.microsoft.com/office/drawing/2014/main" id="{1E65838A-1CE7-AA19-C1F4-BD2DEC88D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5925" y="4546534"/>
            <a:ext cx="194624" cy="265021"/>
          </a:xfrm>
          <a:prstGeom prst="rect">
            <a:avLst/>
          </a:prstGeom>
          <a:noFill/>
          <a:extLst>
            <a:ext uri="{909E8E84-426E-40DD-AFC4-6F175D3DCCD1}">
              <a14:hiddenFill xmlns:a14="http://schemas.microsoft.com/office/drawing/2010/main">
                <a:solidFill>
                  <a:srgbClr val="FFFFFF"/>
                </a:solidFill>
              </a14:hiddenFill>
            </a:ext>
          </a:extLst>
        </p:spPr>
      </p:pic>
      <p:cxnSp>
        <p:nvCxnSpPr>
          <p:cNvPr id="124" name="Sirgkonnektor 123">
            <a:extLst>
              <a:ext uri="{FF2B5EF4-FFF2-40B4-BE49-F238E27FC236}">
                <a16:creationId xmlns:a16="http://schemas.microsoft.com/office/drawing/2014/main" id="{ABB90E19-D3D6-9070-DB93-F46FE3D51382}"/>
              </a:ext>
            </a:extLst>
          </p:cNvPr>
          <p:cNvCxnSpPr>
            <a:cxnSpLocks/>
          </p:cNvCxnSpPr>
          <p:nvPr/>
        </p:nvCxnSpPr>
        <p:spPr>
          <a:xfrm flipV="1">
            <a:off x="9091014" y="4815942"/>
            <a:ext cx="273360" cy="1166401"/>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p:cxnSp>
        <p:nvCxnSpPr>
          <p:cNvPr id="126" name="Sirgkonnektor 125">
            <a:extLst>
              <a:ext uri="{FF2B5EF4-FFF2-40B4-BE49-F238E27FC236}">
                <a16:creationId xmlns:a16="http://schemas.microsoft.com/office/drawing/2014/main" id="{57AD0304-0007-F6C7-776C-39E096BC99C1}"/>
              </a:ext>
            </a:extLst>
          </p:cNvPr>
          <p:cNvCxnSpPr>
            <a:cxnSpLocks/>
          </p:cNvCxnSpPr>
          <p:nvPr/>
        </p:nvCxnSpPr>
        <p:spPr>
          <a:xfrm flipV="1">
            <a:off x="9104820" y="5562518"/>
            <a:ext cx="515137" cy="419825"/>
          </a:xfrm>
          <a:prstGeom prst="line">
            <a:avLst/>
          </a:prstGeom>
          <a:ln>
            <a:solidFill>
              <a:srgbClr val="010163"/>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89" name="Tint 88">
                <a:extLst>
                  <a:ext uri="{FF2B5EF4-FFF2-40B4-BE49-F238E27FC236}">
                    <a16:creationId xmlns:a16="http://schemas.microsoft.com/office/drawing/2014/main" id="{8CDACB1B-C18B-7233-AE61-591C7425CE38}"/>
                  </a:ext>
                </a:extLst>
              </p14:cNvPr>
              <p14:cNvContentPartPr/>
              <p14:nvPr/>
            </p14:nvContentPartPr>
            <p14:xfrm>
              <a:off x="11158448" y="6698792"/>
              <a:ext cx="360" cy="360"/>
            </p14:xfrm>
          </p:contentPart>
        </mc:Choice>
        <mc:Fallback xmlns="">
          <p:pic>
            <p:nvPicPr>
              <p:cNvPr id="89" name="Tint 88">
                <a:extLst>
                  <a:ext uri="{FF2B5EF4-FFF2-40B4-BE49-F238E27FC236}">
                    <a16:creationId xmlns:a16="http://schemas.microsoft.com/office/drawing/2014/main" id="{8CDACB1B-C18B-7233-AE61-591C7425CE38}"/>
                  </a:ext>
                </a:extLst>
              </p:cNvPr>
              <p:cNvPicPr/>
              <p:nvPr/>
            </p:nvPicPr>
            <p:blipFill>
              <a:blip r:embed="rId7"/>
              <a:stretch>
                <a:fillRect/>
              </a:stretch>
            </p:blipFill>
            <p:spPr>
              <a:xfrm>
                <a:off x="11149448" y="6689792"/>
                <a:ext cx="18000" cy="18000"/>
              </a:xfrm>
              <a:prstGeom prst="rect">
                <a:avLst/>
              </a:prstGeom>
            </p:spPr>
          </p:pic>
        </mc:Fallback>
      </mc:AlternateContent>
      <p:sp>
        <p:nvSpPr>
          <p:cNvPr id="21" name="Slaidinumbri kohatäide 3">
            <a:extLst>
              <a:ext uri="{FF2B5EF4-FFF2-40B4-BE49-F238E27FC236}">
                <a16:creationId xmlns:a16="http://schemas.microsoft.com/office/drawing/2014/main" id="{A609ADA0-6738-D53F-1B8E-AEA404B3C5C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115</a:t>
            </a:fld>
            <a:endParaRPr lang="et-EE">
              <a:solidFill>
                <a:prstClr val="black"/>
              </a:solidFill>
              <a:latin typeface="Calibri"/>
            </a:endParaRPr>
          </a:p>
        </p:txBody>
      </p:sp>
    </p:spTree>
    <p:extLst>
      <p:ext uri="{BB962C8B-B14F-4D97-AF65-F5344CB8AC3E}">
        <p14:creationId xmlns:p14="http://schemas.microsoft.com/office/powerpoint/2010/main" val="910355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lt 20">
            <a:extLst>
              <a:ext uri="{FF2B5EF4-FFF2-40B4-BE49-F238E27FC236}">
                <a16:creationId xmlns:a16="http://schemas.microsoft.com/office/drawing/2014/main" id="{580677FE-DA8E-FEA4-F4D0-E7D1A23ABEA9}"/>
              </a:ext>
            </a:extLst>
          </p:cNvPr>
          <p:cNvPicPr>
            <a:picLocks noChangeAspect="1"/>
          </p:cNvPicPr>
          <p:nvPr/>
        </p:nvPicPr>
        <p:blipFill>
          <a:blip r:embed="rId3"/>
          <a:stretch>
            <a:fillRect/>
          </a:stretch>
        </p:blipFill>
        <p:spPr>
          <a:xfrm>
            <a:off x="10859786" y="1798636"/>
            <a:ext cx="1133633" cy="1819529"/>
          </a:xfrm>
          <a:prstGeom prst="rect">
            <a:avLst/>
          </a:prstGeom>
        </p:spPr>
      </p:pic>
      <p:pic>
        <p:nvPicPr>
          <p:cNvPr id="19" name="Pilt 18">
            <a:extLst>
              <a:ext uri="{FF2B5EF4-FFF2-40B4-BE49-F238E27FC236}">
                <a16:creationId xmlns:a16="http://schemas.microsoft.com/office/drawing/2014/main" id="{C8886C95-8292-EFEB-61BC-991CBA94DA5C}"/>
              </a:ext>
            </a:extLst>
          </p:cNvPr>
          <p:cNvPicPr>
            <a:picLocks noChangeAspect="1"/>
          </p:cNvPicPr>
          <p:nvPr/>
        </p:nvPicPr>
        <p:blipFill>
          <a:blip r:embed="rId4"/>
          <a:stretch>
            <a:fillRect/>
          </a:stretch>
        </p:blipFill>
        <p:spPr>
          <a:xfrm>
            <a:off x="5027725" y="1798636"/>
            <a:ext cx="5782482" cy="4058216"/>
          </a:xfrm>
          <a:prstGeom prst="rect">
            <a:avLst/>
          </a:prstGeom>
        </p:spPr>
      </p:pic>
      <p:sp>
        <p:nvSpPr>
          <p:cNvPr id="8" name="Pealkiri 1">
            <a:extLst>
              <a:ext uri="{FF2B5EF4-FFF2-40B4-BE49-F238E27FC236}">
                <a16:creationId xmlns:a16="http://schemas.microsoft.com/office/drawing/2014/main" id="{BF22ECB5-FA4E-BA5F-F165-EACB9EFF16AC}"/>
              </a:ext>
            </a:extLst>
          </p:cNvPr>
          <p:cNvSpPr>
            <a:spLocks noGrp="1"/>
          </p:cNvSpPr>
          <p:nvPr>
            <p:ph type="title"/>
          </p:nvPr>
        </p:nvSpPr>
        <p:spPr>
          <a:xfrm>
            <a:off x="643943" y="102268"/>
            <a:ext cx="9545119" cy="1143000"/>
          </a:xfrm>
        </p:spPr>
        <p:txBody>
          <a:bodyPr>
            <a:noAutofit/>
          </a:bodyPr>
          <a:lstStyle/>
          <a:p>
            <a:pPr>
              <a:lnSpc>
                <a:spcPct val="90000"/>
              </a:lnSpc>
            </a:pPr>
            <a:r>
              <a:rPr lang="et-EE" sz="3600"/>
              <a:t>Jõgeva maakonn</a:t>
            </a:r>
            <a:r>
              <a:rPr lang="en-US" sz="3600"/>
              <a:t>as on </a:t>
            </a:r>
            <a:r>
              <a:rPr lang="en-US" sz="3600" err="1"/>
              <a:t>võrreldes</a:t>
            </a:r>
            <a:r>
              <a:rPr lang="en-US" sz="3600"/>
              <a:t> </a:t>
            </a:r>
            <a:r>
              <a:rPr lang="en-US" sz="3600" err="1"/>
              <a:t>naaber</a:t>
            </a:r>
            <a:r>
              <a:rPr lang="et-EE" sz="3600"/>
              <a:t>-</a:t>
            </a:r>
            <a:r>
              <a:rPr lang="en-US" sz="3600"/>
              <a:t> </a:t>
            </a:r>
            <a:r>
              <a:rPr lang="en-US" sz="3600" err="1"/>
              <a:t>maakondadega</a:t>
            </a:r>
            <a:r>
              <a:rPr lang="en-US" sz="3600"/>
              <a:t> </a:t>
            </a:r>
            <a:r>
              <a:rPr lang="en-US" sz="3600" err="1"/>
              <a:t>vähem</a:t>
            </a:r>
            <a:r>
              <a:rPr lang="en-US" sz="3600"/>
              <a:t> </a:t>
            </a:r>
            <a:r>
              <a:rPr lang="en-US" sz="3600" err="1"/>
              <a:t>voodikohti</a:t>
            </a:r>
            <a:r>
              <a:rPr lang="en-US" sz="3600"/>
              <a:t> </a:t>
            </a:r>
            <a:r>
              <a:rPr lang="en-US" sz="3600" err="1"/>
              <a:t>turistide</a:t>
            </a:r>
            <a:r>
              <a:rPr lang="en-US" sz="3600"/>
              <a:t> </a:t>
            </a:r>
            <a:r>
              <a:rPr lang="en-US" sz="3600" err="1"/>
              <a:t>jaoks</a:t>
            </a:r>
            <a:endParaRPr lang="et-EE" sz="3600"/>
          </a:p>
        </p:txBody>
      </p:sp>
      <p:sp>
        <p:nvSpPr>
          <p:cNvPr id="12" name="TextBox 11">
            <a:extLst>
              <a:ext uri="{FF2B5EF4-FFF2-40B4-BE49-F238E27FC236}">
                <a16:creationId xmlns:a16="http://schemas.microsoft.com/office/drawing/2014/main" id="{16E60AEC-ECBC-B883-EFA8-6F8671AF369D}"/>
              </a:ext>
            </a:extLst>
          </p:cNvPr>
          <p:cNvSpPr txBox="1"/>
          <p:nvPr/>
        </p:nvSpPr>
        <p:spPr>
          <a:xfrm>
            <a:off x="5033113" y="1490859"/>
            <a:ext cx="5915278" cy="338554"/>
          </a:xfrm>
          <a:prstGeom prst="rect">
            <a:avLst/>
          </a:prstGeom>
          <a:noFill/>
        </p:spPr>
        <p:txBody>
          <a:bodyPr wrap="square" rtlCol="0">
            <a:spAutoFit/>
          </a:bodyPr>
          <a:lstStyle/>
          <a:p>
            <a:r>
              <a:rPr lang="en-US" sz="1600" b="1" err="1">
                <a:latin typeface="+mj-lt"/>
                <a:cs typeface="Arial" panose="020B0604020202020204" pitchFamily="34" charset="0"/>
              </a:rPr>
              <a:t>Majutusasutuste</a:t>
            </a:r>
            <a:r>
              <a:rPr lang="en-US" sz="1600" b="1">
                <a:latin typeface="+mj-lt"/>
                <a:cs typeface="Arial" panose="020B0604020202020204" pitchFamily="34" charset="0"/>
              </a:rPr>
              <a:t> </a:t>
            </a:r>
            <a:r>
              <a:rPr lang="en-US" sz="1600" b="1" err="1">
                <a:latin typeface="+mj-lt"/>
                <a:cs typeface="Arial" panose="020B0604020202020204" pitchFamily="34" charset="0"/>
              </a:rPr>
              <a:t>voodikohtade</a:t>
            </a:r>
            <a:r>
              <a:rPr lang="en-US" sz="1600" b="1">
                <a:latin typeface="+mj-lt"/>
                <a:cs typeface="Arial" panose="020B0604020202020204" pitchFamily="34" charset="0"/>
              </a:rPr>
              <a:t> </a:t>
            </a:r>
            <a:r>
              <a:rPr lang="en-US" sz="1600" b="1" err="1">
                <a:latin typeface="+mj-lt"/>
                <a:cs typeface="Arial" panose="020B0604020202020204" pitchFamily="34" charset="0"/>
              </a:rPr>
              <a:t>arv</a:t>
            </a:r>
            <a:r>
              <a:rPr lang="en-US" sz="1600" b="1">
                <a:latin typeface="+mj-lt"/>
                <a:cs typeface="Arial" panose="020B0604020202020204" pitchFamily="34" charset="0"/>
              </a:rPr>
              <a:t> </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2004-2021</a:t>
            </a:r>
            <a:endParaRPr lang="et-EE" sz="1600" b="1">
              <a:latin typeface="+mj-lt"/>
              <a:cs typeface="Arial" panose="020B0604020202020204" pitchFamily="34" charset="0"/>
            </a:endParaRPr>
          </a:p>
        </p:txBody>
      </p:sp>
      <p:sp>
        <p:nvSpPr>
          <p:cNvPr id="17" name="AutoShape 15">
            <a:extLst>
              <a:ext uri="{FF2B5EF4-FFF2-40B4-BE49-F238E27FC236}">
                <a16:creationId xmlns:a16="http://schemas.microsoft.com/office/drawing/2014/main" id="{5DD02390-8892-7EA1-8F30-18D29EA44BF7}"/>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Sisu kohatäide 2">
            <a:extLst>
              <a:ext uri="{FF2B5EF4-FFF2-40B4-BE49-F238E27FC236}">
                <a16:creationId xmlns:a16="http://schemas.microsoft.com/office/drawing/2014/main" id="{7D477881-7920-6EDC-5640-F444919A85CB}"/>
              </a:ext>
            </a:extLst>
          </p:cNvPr>
          <p:cNvSpPr txBox="1">
            <a:spLocks/>
          </p:cNvSpPr>
          <p:nvPr/>
        </p:nvSpPr>
        <p:spPr>
          <a:xfrm>
            <a:off x="609600" y="1635177"/>
            <a:ext cx="3154531" cy="3784547"/>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 </a:t>
            </a:r>
            <a:r>
              <a:rPr lang="en-US" sz="1400" err="1"/>
              <a:t>maakonnas</a:t>
            </a:r>
            <a:r>
              <a:rPr lang="en-US" sz="1400"/>
              <a:t> </a:t>
            </a:r>
            <a:r>
              <a:rPr lang="en-US" sz="1400" err="1"/>
              <a:t>oli</a:t>
            </a:r>
            <a:r>
              <a:rPr lang="en-US" sz="1400"/>
              <a:t> 2021. </a:t>
            </a:r>
            <a:r>
              <a:rPr lang="en-US" sz="1400" err="1"/>
              <a:t>aastal</a:t>
            </a:r>
            <a:r>
              <a:rPr lang="en-US" sz="1400"/>
              <a:t> 1184 </a:t>
            </a:r>
            <a:r>
              <a:rPr lang="en-US" sz="1400" err="1"/>
              <a:t>voodikohta</a:t>
            </a:r>
            <a:r>
              <a:rPr lang="en-US" sz="1400"/>
              <a:t>. </a:t>
            </a:r>
            <a:r>
              <a:rPr lang="en-US" sz="1400" err="1"/>
              <a:t>Voodikohtade</a:t>
            </a:r>
            <a:r>
              <a:rPr lang="en-US" sz="1400"/>
              <a:t> </a:t>
            </a:r>
            <a:r>
              <a:rPr lang="en-US" sz="1400" err="1"/>
              <a:t>arv</a:t>
            </a:r>
            <a:r>
              <a:rPr lang="en-US" sz="1400"/>
              <a:t> </a:t>
            </a:r>
            <a:r>
              <a:rPr lang="en-US" sz="1400" err="1"/>
              <a:t>maakonnas</a:t>
            </a:r>
            <a:r>
              <a:rPr lang="en-US" sz="1400"/>
              <a:t> on </a:t>
            </a:r>
            <a:r>
              <a:rPr lang="en-US" sz="1400" err="1"/>
              <a:t>kasvanud</a:t>
            </a:r>
            <a:r>
              <a:rPr lang="en-US" sz="1400"/>
              <a:t> 2004. aastast alates 890 </a:t>
            </a:r>
            <a:r>
              <a:rPr lang="en-US" sz="1400" err="1"/>
              <a:t>koha</a:t>
            </a:r>
            <a:r>
              <a:rPr lang="en-US" sz="1400"/>
              <a:t> </a:t>
            </a:r>
            <a:r>
              <a:rPr lang="en-US" sz="1400" err="1"/>
              <a:t>võrra</a:t>
            </a:r>
            <a:r>
              <a:rPr lang="en-US" sz="1400"/>
              <a:t>, </a:t>
            </a:r>
            <a:r>
              <a:rPr lang="en-US" sz="1400" err="1"/>
              <a:t>viimasel</a:t>
            </a:r>
            <a:r>
              <a:rPr lang="en-US" sz="1400"/>
              <a:t> </a:t>
            </a:r>
            <a:r>
              <a:rPr lang="en-US" sz="1400" err="1"/>
              <a:t>aastal</a:t>
            </a:r>
            <a:r>
              <a:rPr lang="en-US" sz="1400"/>
              <a:t> 204 </a:t>
            </a:r>
            <a:r>
              <a:rPr lang="en-US" sz="1400" err="1"/>
              <a:t>koha</a:t>
            </a:r>
            <a:r>
              <a:rPr lang="en-US" sz="1400"/>
              <a:t> </a:t>
            </a:r>
            <a:r>
              <a:rPr lang="en-US" sz="1400" err="1"/>
              <a:t>võrra</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Voodikohtade</a:t>
            </a:r>
            <a:r>
              <a:rPr lang="en-US" sz="1400"/>
              <a:t> </a:t>
            </a:r>
            <a:r>
              <a:rPr lang="en-US" sz="1400" err="1"/>
              <a:t>arv</a:t>
            </a:r>
            <a:r>
              <a:rPr lang="en-US" sz="1400"/>
              <a:t> on </a:t>
            </a:r>
            <a:r>
              <a:rPr lang="en-US" sz="1400" err="1"/>
              <a:t>antud</a:t>
            </a:r>
            <a:r>
              <a:rPr lang="en-US" sz="1400"/>
              <a:t> </a:t>
            </a:r>
            <a:r>
              <a:rPr lang="en-US" sz="1400" err="1"/>
              <a:t>perioodil</a:t>
            </a:r>
            <a:r>
              <a:rPr lang="en-US" sz="1400"/>
              <a:t> </a:t>
            </a:r>
            <a:r>
              <a:rPr lang="en-US" sz="1400" err="1"/>
              <a:t>kasvanud</a:t>
            </a:r>
            <a:r>
              <a:rPr lang="en-US" sz="1400"/>
              <a:t> Jõgeva </a:t>
            </a:r>
            <a:r>
              <a:rPr lang="en-US" sz="1400" err="1"/>
              <a:t>maakonnas</a:t>
            </a:r>
            <a:r>
              <a:rPr lang="en-US" sz="1400"/>
              <a:t> 4 </a:t>
            </a:r>
            <a:r>
              <a:rPr lang="en-US" sz="1400" err="1"/>
              <a:t>korda</a:t>
            </a:r>
            <a:r>
              <a:rPr lang="en-US" sz="1400"/>
              <a:t>.</a:t>
            </a:r>
            <a:endParaRPr lang="et-EE" sz="1400"/>
          </a:p>
          <a:p>
            <a:pPr marL="0" indent="0" algn="just">
              <a:buClr>
                <a:srgbClr val="FB821E"/>
              </a:buClr>
              <a:buNone/>
            </a:pPr>
            <a:endParaRPr lang="en-US" sz="1400"/>
          </a:p>
          <a:p>
            <a:pPr marL="274320" indent="-274320" algn="just">
              <a:buClr>
                <a:srgbClr val="FB821E"/>
              </a:buClr>
              <a:buFont typeface="Wingdings" panose="05000000000000000000" pitchFamily="2" charset="2"/>
              <a:buChar char="ü"/>
            </a:pPr>
            <a:r>
              <a:rPr lang="en-US" sz="1400" err="1"/>
              <a:t>Võrreldes</a:t>
            </a:r>
            <a:r>
              <a:rPr lang="en-US" sz="1400"/>
              <a:t> </a:t>
            </a:r>
            <a:r>
              <a:rPr lang="en-US" sz="1400" err="1"/>
              <a:t>naaber</a:t>
            </a:r>
            <a:r>
              <a:rPr lang="en-US" sz="1400"/>
              <a:t>- </a:t>
            </a:r>
            <a:r>
              <a:rPr lang="en-US" sz="1400" err="1"/>
              <a:t>maakondadega</a:t>
            </a:r>
            <a:r>
              <a:rPr lang="en-US" sz="1400"/>
              <a:t> on Jõgeva </a:t>
            </a:r>
            <a:r>
              <a:rPr lang="en-US" sz="1400" err="1"/>
              <a:t>maakonnas</a:t>
            </a:r>
            <a:r>
              <a:rPr lang="en-US" sz="1400"/>
              <a:t> </a:t>
            </a:r>
            <a:r>
              <a:rPr lang="en-US" sz="1400" err="1"/>
              <a:t>voodikohti</a:t>
            </a:r>
            <a:r>
              <a:rPr lang="en-US" sz="1400"/>
              <a:t> </a:t>
            </a:r>
            <a:r>
              <a:rPr lang="en-US" sz="1400" err="1"/>
              <a:t>oluliselt</a:t>
            </a:r>
            <a:r>
              <a:rPr lang="en-US" sz="1400"/>
              <a:t> </a:t>
            </a:r>
            <a:r>
              <a:rPr lang="en-US" sz="1400" err="1"/>
              <a:t>vähem</a:t>
            </a:r>
            <a:r>
              <a:rPr lang="en-US" sz="1400"/>
              <a:t> </a:t>
            </a:r>
            <a:r>
              <a:rPr lang="en-US" sz="1400" err="1"/>
              <a:t>ning</a:t>
            </a:r>
            <a:r>
              <a:rPr lang="en-US" sz="1400"/>
              <a:t> ka </a:t>
            </a:r>
            <a:r>
              <a:rPr lang="en-US" sz="1400" err="1"/>
              <a:t>kasv</a:t>
            </a:r>
            <a:r>
              <a:rPr lang="en-US" sz="1400"/>
              <a:t> on </a:t>
            </a:r>
            <a:r>
              <a:rPr lang="en-US" sz="1400" err="1"/>
              <a:t>väiksem</a:t>
            </a:r>
            <a:r>
              <a:rPr lang="en-US" sz="1400"/>
              <a:t> </a:t>
            </a:r>
            <a:r>
              <a:rPr lang="en-US" sz="1400" err="1"/>
              <a:t>olnud</a:t>
            </a:r>
            <a:r>
              <a:rPr lang="en-US" sz="1400"/>
              <a:t>. </a:t>
            </a:r>
            <a:r>
              <a:rPr lang="en-US" sz="1400" err="1"/>
              <a:t>Sarnane</a:t>
            </a:r>
            <a:r>
              <a:rPr lang="en-US" sz="1400"/>
              <a:t> </a:t>
            </a:r>
            <a:r>
              <a:rPr lang="en-US" sz="1400" err="1"/>
              <a:t>kasv</a:t>
            </a:r>
            <a:r>
              <a:rPr lang="en-US" sz="1400"/>
              <a:t> on </a:t>
            </a:r>
            <a:r>
              <a:rPr lang="en-US" sz="1400" err="1"/>
              <a:t>olnud</a:t>
            </a:r>
            <a:r>
              <a:rPr lang="en-US" sz="1400"/>
              <a:t> </a:t>
            </a:r>
            <a:r>
              <a:rPr lang="en-US" sz="1400" err="1"/>
              <a:t>vaid</a:t>
            </a:r>
            <a:r>
              <a:rPr lang="en-US" sz="1400"/>
              <a:t> </a:t>
            </a:r>
            <a:r>
              <a:rPr lang="en-US" sz="1400" err="1"/>
              <a:t>Järva</a:t>
            </a:r>
            <a:r>
              <a:rPr lang="en-US" sz="1400"/>
              <a:t> </a:t>
            </a:r>
            <a:r>
              <a:rPr lang="en-US" sz="1400" err="1"/>
              <a:t>maakonnaga</a:t>
            </a:r>
            <a:r>
              <a:rPr lang="en-US" sz="1400"/>
              <a:t>.</a:t>
            </a:r>
          </a:p>
        </p:txBody>
      </p:sp>
      <p:sp>
        <p:nvSpPr>
          <p:cNvPr id="23" name="Rounded Rectangle 14">
            <a:extLst>
              <a:ext uri="{FF2B5EF4-FFF2-40B4-BE49-F238E27FC236}">
                <a16:creationId xmlns:a16="http://schemas.microsoft.com/office/drawing/2014/main" id="{32D97862-F7C8-1DB4-D13C-78134212403F}"/>
              </a:ext>
            </a:extLst>
          </p:cNvPr>
          <p:cNvSpPr/>
          <p:nvPr/>
        </p:nvSpPr>
        <p:spPr bwMode="auto">
          <a:xfrm>
            <a:off x="10189063" y="4112870"/>
            <a:ext cx="666424" cy="699363"/>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ounded Rectangle 14">
            <a:extLst>
              <a:ext uri="{FF2B5EF4-FFF2-40B4-BE49-F238E27FC236}">
                <a16:creationId xmlns:a16="http://schemas.microsoft.com/office/drawing/2014/main" id="{E5F0897B-CAC3-6B8F-8125-AAA2E16A6756}"/>
              </a:ext>
            </a:extLst>
          </p:cNvPr>
          <p:cNvSpPr/>
          <p:nvPr/>
        </p:nvSpPr>
        <p:spPr bwMode="auto">
          <a:xfrm>
            <a:off x="10810207" y="3079744"/>
            <a:ext cx="1019317" cy="533626"/>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2C4CB0E-AD87-2DEB-AD6E-E4BC596EF4A8}"/>
              </a:ext>
            </a:extLst>
          </p:cNvPr>
          <p:cNvSpPr txBox="1"/>
          <p:nvPr/>
        </p:nvSpPr>
        <p:spPr>
          <a:xfrm>
            <a:off x="124287" y="6400749"/>
            <a:ext cx="8389856" cy="338554"/>
          </a:xfrm>
          <a:prstGeom prst="rect">
            <a:avLst/>
          </a:prstGeom>
          <a:noFill/>
        </p:spPr>
        <p:txBody>
          <a:bodyPr wrap="square" rtlCol="0">
            <a:spAutoFit/>
          </a:bodyPr>
          <a:lstStyle/>
          <a:p>
            <a:r>
              <a:rPr lang="et-EE" sz="800"/>
              <a:t>Allikas: Statistikaamet</a:t>
            </a:r>
            <a:r>
              <a:rPr lang="en-US" sz="800"/>
              <a:t>,</a:t>
            </a:r>
            <a:r>
              <a:rPr lang="et-EE" sz="800"/>
              <a:t> HeiVäli analüüs</a:t>
            </a:r>
          </a:p>
          <a:p>
            <a:r>
              <a:rPr lang="et-EE" sz="800"/>
              <a:t>Viide algandmetele: </a:t>
            </a:r>
            <a:r>
              <a:rPr lang="et-EE" sz="800">
                <a:hlinkClick r:id="rId5"/>
              </a:rPr>
              <a:t>https://andmed.stat.ee/et/stat/majandus__turism-ja-majutus__majutus/TU110</a:t>
            </a:r>
            <a:r>
              <a:rPr lang="et-EE" sz="800"/>
              <a:t> </a:t>
            </a:r>
          </a:p>
        </p:txBody>
      </p:sp>
      <p:sp>
        <p:nvSpPr>
          <p:cNvPr id="3" name="Slaidinumbri kohatäide 3">
            <a:extLst>
              <a:ext uri="{FF2B5EF4-FFF2-40B4-BE49-F238E27FC236}">
                <a16:creationId xmlns:a16="http://schemas.microsoft.com/office/drawing/2014/main" id="{901612BA-A69D-76A3-FDDB-689F63F3491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116</a:t>
            </a:fld>
            <a:endParaRPr lang="et-EE">
              <a:solidFill>
                <a:prstClr val="black"/>
              </a:solidFill>
              <a:latin typeface="Calibri"/>
            </a:endParaRPr>
          </a:p>
        </p:txBody>
      </p:sp>
    </p:spTree>
    <p:extLst>
      <p:ext uri="{BB962C8B-B14F-4D97-AF65-F5344CB8AC3E}">
        <p14:creationId xmlns:p14="http://schemas.microsoft.com/office/powerpoint/2010/main" val="38256578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lt 8">
            <a:extLst>
              <a:ext uri="{FF2B5EF4-FFF2-40B4-BE49-F238E27FC236}">
                <a16:creationId xmlns:a16="http://schemas.microsoft.com/office/drawing/2014/main" id="{AC6BCC3B-B88F-1CF5-7CBA-AA51B2165F47}"/>
              </a:ext>
            </a:extLst>
          </p:cNvPr>
          <p:cNvPicPr>
            <a:picLocks noChangeAspect="1"/>
          </p:cNvPicPr>
          <p:nvPr/>
        </p:nvPicPr>
        <p:blipFill>
          <a:blip r:embed="rId3"/>
          <a:stretch>
            <a:fillRect/>
          </a:stretch>
        </p:blipFill>
        <p:spPr>
          <a:xfrm>
            <a:off x="10843601" y="1796926"/>
            <a:ext cx="1114581" cy="1781424"/>
          </a:xfrm>
          <a:prstGeom prst="rect">
            <a:avLst/>
          </a:prstGeom>
        </p:spPr>
      </p:pic>
      <p:pic>
        <p:nvPicPr>
          <p:cNvPr id="5" name="Pilt 4">
            <a:extLst>
              <a:ext uri="{FF2B5EF4-FFF2-40B4-BE49-F238E27FC236}">
                <a16:creationId xmlns:a16="http://schemas.microsoft.com/office/drawing/2014/main" id="{D2818BC9-B2F3-2C74-8EA4-45BADC93FEED}"/>
              </a:ext>
            </a:extLst>
          </p:cNvPr>
          <p:cNvPicPr>
            <a:picLocks noChangeAspect="1"/>
          </p:cNvPicPr>
          <p:nvPr/>
        </p:nvPicPr>
        <p:blipFill>
          <a:blip r:embed="rId4"/>
          <a:stretch>
            <a:fillRect/>
          </a:stretch>
        </p:blipFill>
        <p:spPr>
          <a:xfrm>
            <a:off x="5032540" y="1796420"/>
            <a:ext cx="5811061" cy="4143953"/>
          </a:xfrm>
          <a:prstGeom prst="rect">
            <a:avLst/>
          </a:prstGeom>
        </p:spPr>
      </p:pic>
      <p:sp>
        <p:nvSpPr>
          <p:cNvPr id="8" name="Pealkiri 1">
            <a:extLst>
              <a:ext uri="{FF2B5EF4-FFF2-40B4-BE49-F238E27FC236}">
                <a16:creationId xmlns:a16="http://schemas.microsoft.com/office/drawing/2014/main" id="{BF22ECB5-FA4E-BA5F-F165-EACB9EFF16AC}"/>
              </a:ext>
            </a:extLst>
          </p:cNvPr>
          <p:cNvSpPr>
            <a:spLocks noGrp="1"/>
          </p:cNvSpPr>
          <p:nvPr>
            <p:ph type="title"/>
          </p:nvPr>
        </p:nvSpPr>
        <p:spPr>
          <a:xfrm>
            <a:off x="643944" y="102268"/>
            <a:ext cx="8995356" cy="1143000"/>
          </a:xfrm>
        </p:spPr>
        <p:txBody>
          <a:bodyPr>
            <a:noAutofit/>
          </a:bodyPr>
          <a:lstStyle/>
          <a:p>
            <a:pPr>
              <a:lnSpc>
                <a:spcPct val="90000"/>
              </a:lnSpc>
            </a:pPr>
            <a:r>
              <a:rPr lang="et-EE" sz="3600"/>
              <a:t>Jõgeva maakonn</a:t>
            </a:r>
            <a:r>
              <a:rPr lang="en-US" sz="3600"/>
              <a:t>as on </a:t>
            </a:r>
            <a:r>
              <a:rPr lang="en-US" sz="3600" err="1"/>
              <a:t>naaberitega</a:t>
            </a:r>
            <a:r>
              <a:rPr lang="en-US" sz="3600"/>
              <a:t> </a:t>
            </a:r>
            <a:r>
              <a:rPr lang="en-US" sz="3600" err="1"/>
              <a:t>võrreldes</a:t>
            </a:r>
            <a:r>
              <a:rPr lang="en-US" sz="3600"/>
              <a:t> </a:t>
            </a:r>
            <a:r>
              <a:rPr lang="en-US" sz="3600" err="1"/>
              <a:t>madalaim</a:t>
            </a:r>
            <a:r>
              <a:rPr lang="en-US" sz="3600"/>
              <a:t> </a:t>
            </a:r>
            <a:r>
              <a:rPr lang="en-US" sz="3600" err="1"/>
              <a:t>ööbimiste</a:t>
            </a:r>
            <a:r>
              <a:rPr lang="en-US" sz="3600"/>
              <a:t> </a:t>
            </a:r>
            <a:r>
              <a:rPr lang="en-US" sz="3600" err="1"/>
              <a:t>arv</a:t>
            </a:r>
            <a:endParaRPr lang="et-EE" sz="3600"/>
          </a:p>
        </p:txBody>
      </p:sp>
      <p:sp>
        <p:nvSpPr>
          <p:cNvPr id="12" name="TextBox 11">
            <a:extLst>
              <a:ext uri="{FF2B5EF4-FFF2-40B4-BE49-F238E27FC236}">
                <a16:creationId xmlns:a16="http://schemas.microsoft.com/office/drawing/2014/main" id="{16E60AEC-ECBC-B883-EFA8-6F8671AF369D}"/>
              </a:ext>
            </a:extLst>
          </p:cNvPr>
          <p:cNvSpPr txBox="1"/>
          <p:nvPr/>
        </p:nvSpPr>
        <p:spPr>
          <a:xfrm>
            <a:off x="5033113" y="1490859"/>
            <a:ext cx="5915278" cy="338554"/>
          </a:xfrm>
          <a:prstGeom prst="rect">
            <a:avLst/>
          </a:prstGeom>
          <a:noFill/>
        </p:spPr>
        <p:txBody>
          <a:bodyPr wrap="square" rtlCol="0">
            <a:spAutoFit/>
          </a:bodyPr>
          <a:lstStyle/>
          <a:p>
            <a:r>
              <a:rPr lang="en-US" sz="1600" b="1" err="1">
                <a:latin typeface="+mj-lt"/>
                <a:cs typeface="Arial" panose="020B0604020202020204" pitchFamily="34" charset="0"/>
              </a:rPr>
              <a:t>Majutatute</a:t>
            </a:r>
            <a:r>
              <a:rPr lang="en-US" sz="1600" b="1">
                <a:latin typeface="+mj-lt"/>
                <a:cs typeface="Arial" panose="020B0604020202020204" pitchFamily="34" charset="0"/>
              </a:rPr>
              <a:t> </a:t>
            </a:r>
            <a:r>
              <a:rPr lang="en-US" sz="1600" b="1" err="1">
                <a:latin typeface="+mj-lt"/>
                <a:cs typeface="Arial" panose="020B0604020202020204" pitchFamily="34" charset="0"/>
              </a:rPr>
              <a:t>ööbimiste</a:t>
            </a:r>
            <a:r>
              <a:rPr lang="en-US" sz="1600" b="1">
                <a:latin typeface="+mj-lt"/>
                <a:cs typeface="Arial" panose="020B0604020202020204" pitchFamily="34" charset="0"/>
              </a:rPr>
              <a:t> </a:t>
            </a:r>
            <a:r>
              <a:rPr lang="en-US" sz="1600" b="1" err="1">
                <a:latin typeface="+mj-lt"/>
                <a:cs typeface="Arial" panose="020B0604020202020204" pitchFamily="34" charset="0"/>
              </a:rPr>
              <a:t>arv</a:t>
            </a:r>
            <a:r>
              <a:rPr lang="en-US" sz="1600" b="1">
                <a:latin typeface="+mj-lt"/>
                <a:cs typeface="Arial" panose="020B0604020202020204" pitchFamily="34" charset="0"/>
              </a:rPr>
              <a:t> </a:t>
            </a:r>
            <a:r>
              <a:rPr lang="et-EE" sz="1600" b="0" i="0">
                <a:effectLst/>
              </a:rPr>
              <a:t>|</a:t>
            </a:r>
            <a:r>
              <a:rPr lang="et-EE" sz="1600" b="1">
                <a:latin typeface="+mj-lt"/>
                <a:cs typeface="Arial" panose="020B0604020202020204" pitchFamily="34" charset="0"/>
              </a:rPr>
              <a:t> </a:t>
            </a:r>
            <a:r>
              <a:rPr lang="en-US" sz="1600">
                <a:latin typeface="+mj-lt"/>
                <a:cs typeface="Arial" panose="020B0604020202020204" pitchFamily="34" charset="0"/>
              </a:rPr>
              <a:t>2004-2021</a:t>
            </a:r>
            <a:endParaRPr lang="et-EE" sz="1600" b="1">
              <a:latin typeface="+mj-lt"/>
              <a:cs typeface="Arial" panose="020B0604020202020204" pitchFamily="34" charset="0"/>
            </a:endParaRPr>
          </a:p>
        </p:txBody>
      </p:sp>
      <p:sp>
        <p:nvSpPr>
          <p:cNvPr id="17" name="AutoShape 15">
            <a:extLst>
              <a:ext uri="{FF2B5EF4-FFF2-40B4-BE49-F238E27FC236}">
                <a16:creationId xmlns:a16="http://schemas.microsoft.com/office/drawing/2014/main" id="{5DD02390-8892-7EA1-8F30-18D29EA44BF7}"/>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Sisu kohatäide 2">
            <a:extLst>
              <a:ext uri="{FF2B5EF4-FFF2-40B4-BE49-F238E27FC236}">
                <a16:creationId xmlns:a16="http://schemas.microsoft.com/office/drawing/2014/main" id="{7D477881-7920-6EDC-5640-F444919A85CB}"/>
              </a:ext>
            </a:extLst>
          </p:cNvPr>
          <p:cNvSpPr txBox="1">
            <a:spLocks/>
          </p:cNvSpPr>
          <p:nvPr/>
        </p:nvSpPr>
        <p:spPr>
          <a:xfrm>
            <a:off x="609598" y="1635177"/>
            <a:ext cx="4157711" cy="4530997"/>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err="1"/>
              <a:t>Vastavalt</a:t>
            </a:r>
            <a:r>
              <a:rPr lang="en-US" sz="1400"/>
              <a:t> </a:t>
            </a:r>
            <a:r>
              <a:rPr lang="en-US" sz="1400" err="1"/>
              <a:t>voodikohtade</a:t>
            </a:r>
            <a:r>
              <a:rPr lang="en-US" sz="1400"/>
              <a:t> </a:t>
            </a:r>
            <a:r>
              <a:rPr lang="en-US" sz="1400" err="1"/>
              <a:t>madalale</a:t>
            </a:r>
            <a:r>
              <a:rPr lang="en-US" sz="1400"/>
              <a:t> </a:t>
            </a:r>
            <a:r>
              <a:rPr lang="en-US" sz="1400" err="1"/>
              <a:t>arvule</a:t>
            </a:r>
            <a:r>
              <a:rPr lang="en-US" sz="1400"/>
              <a:t>, on ka </a:t>
            </a:r>
            <a:r>
              <a:rPr lang="en-US" sz="1400" err="1"/>
              <a:t>ööbimiste</a:t>
            </a:r>
            <a:r>
              <a:rPr lang="en-US" sz="1400"/>
              <a:t> </a:t>
            </a:r>
            <a:r>
              <a:rPr lang="en-US" sz="1400" err="1"/>
              <a:t>arv</a:t>
            </a:r>
            <a:r>
              <a:rPr lang="en-US" sz="1400"/>
              <a:t> </a:t>
            </a:r>
            <a:r>
              <a:rPr lang="en-US" sz="1400" err="1"/>
              <a:t>madalam</a:t>
            </a:r>
            <a:r>
              <a:rPr lang="en-US" sz="1400"/>
              <a:t> </a:t>
            </a:r>
            <a:r>
              <a:rPr lang="en-US" sz="1400" err="1"/>
              <a:t>võrreldes</a:t>
            </a:r>
            <a:r>
              <a:rPr lang="en-US" sz="1400"/>
              <a:t> </a:t>
            </a:r>
            <a:r>
              <a:rPr lang="en-US" sz="1400" err="1"/>
              <a:t>naabermaakondadega</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Samuti</a:t>
            </a:r>
            <a:r>
              <a:rPr lang="en-US" sz="1400"/>
              <a:t> </a:t>
            </a:r>
            <a:r>
              <a:rPr lang="en-US" sz="1400" err="1"/>
              <a:t>voodikohtade</a:t>
            </a:r>
            <a:r>
              <a:rPr lang="en-US" sz="1400"/>
              <a:t> </a:t>
            </a:r>
            <a:r>
              <a:rPr lang="en-US" sz="1400" err="1"/>
              <a:t>sarnasele</a:t>
            </a:r>
            <a:r>
              <a:rPr lang="en-US" sz="1400"/>
              <a:t> </a:t>
            </a:r>
            <a:r>
              <a:rPr lang="en-US" sz="1400" err="1"/>
              <a:t>arvule</a:t>
            </a:r>
            <a:r>
              <a:rPr lang="en-US" sz="1400"/>
              <a:t> </a:t>
            </a:r>
            <a:r>
              <a:rPr lang="en-US" sz="1400" err="1"/>
              <a:t>Järva</a:t>
            </a:r>
            <a:r>
              <a:rPr lang="en-US" sz="1400"/>
              <a:t> ja Jõgeva </a:t>
            </a:r>
            <a:r>
              <a:rPr lang="en-US" sz="1400" err="1"/>
              <a:t>maakonnas</a:t>
            </a:r>
            <a:r>
              <a:rPr lang="en-US" sz="1400"/>
              <a:t>, on ka </a:t>
            </a:r>
            <a:r>
              <a:rPr lang="en-US" sz="1400" err="1"/>
              <a:t>ööbimiste</a:t>
            </a:r>
            <a:r>
              <a:rPr lang="en-US" sz="1400"/>
              <a:t> </a:t>
            </a:r>
            <a:r>
              <a:rPr lang="en-US" sz="1400" err="1"/>
              <a:t>arv</a:t>
            </a:r>
            <a:r>
              <a:rPr lang="en-US" sz="1400"/>
              <a:t> </a:t>
            </a:r>
            <a:r>
              <a:rPr lang="en-US" sz="1400" err="1"/>
              <a:t>sarnane</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Ööbimiste</a:t>
            </a:r>
            <a:r>
              <a:rPr lang="en-US" sz="1400"/>
              <a:t> </a:t>
            </a:r>
            <a:r>
              <a:rPr lang="en-US" sz="1400" err="1"/>
              <a:t>arv</a:t>
            </a:r>
            <a:r>
              <a:rPr lang="en-US" sz="1400"/>
              <a:t> on Jõgeva </a:t>
            </a:r>
            <a:r>
              <a:rPr lang="en-US" sz="1400" err="1"/>
              <a:t>maakonnas</a:t>
            </a:r>
            <a:r>
              <a:rPr lang="en-US" sz="1400"/>
              <a:t> </a:t>
            </a:r>
            <a:r>
              <a:rPr lang="en-US" sz="1400" err="1"/>
              <a:t>kasvanud</a:t>
            </a:r>
            <a:r>
              <a:rPr lang="en-US" sz="1400"/>
              <a:t> </a:t>
            </a:r>
            <a:r>
              <a:rPr lang="en-US" sz="1400" err="1"/>
              <a:t>valitud</a:t>
            </a:r>
            <a:r>
              <a:rPr lang="en-US" sz="1400"/>
              <a:t> </a:t>
            </a:r>
            <a:r>
              <a:rPr lang="en-US" sz="1400" err="1"/>
              <a:t>perioodil</a:t>
            </a:r>
            <a:r>
              <a:rPr lang="en-US" sz="1400"/>
              <a:t> </a:t>
            </a:r>
            <a:r>
              <a:rPr lang="et-EE" sz="1400"/>
              <a:t>kaks</a:t>
            </a:r>
            <a:r>
              <a:rPr lang="en-US" sz="1400"/>
              <a:t> </a:t>
            </a:r>
            <a:r>
              <a:rPr lang="en-US" sz="1400" err="1"/>
              <a:t>korda</a:t>
            </a:r>
            <a:r>
              <a:rPr lang="en-US" sz="1400"/>
              <a:t> (</a:t>
            </a:r>
            <a:r>
              <a:rPr lang="en-US" sz="1400" err="1"/>
              <a:t>ehkki</a:t>
            </a:r>
            <a:r>
              <a:rPr lang="en-US" sz="1400"/>
              <a:t> </a:t>
            </a:r>
            <a:r>
              <a:rPr lang="en-US" sz="1400" err="1"/>
              <a:t>voodikohtade</a:t>
            </a:r>
            <a:r>
              <a:rPr lang="en-US" sz="1400"/>
              <a:t> </a:t>
            </a:r>
            <a:r>
              <a:rPr lang="en-US" sz="1400" err="1"/>
              <a:t>arv</a:t>
            </a:r>
            <a:r>
              <a:rPr lang="en-US" sz="1400"/>
              <a:t> </a:t>
            </a:r>
            <a:r>
              <a:rPr lang="en-US" sz="1400" err="1"/>
              <a:t>kasvas</a:t>
            </a:r>
            <a:r>
              <a:rPr lang="en-US" sz="1400"/>
              <a:t> </a:t>
            </a:r>
            <a:r>
              <a:rPr lang="et-EE" sz="1400"/>
              <a:t>neli</a:t>
            </a:r>
            <a:r>
              <a:rPr lang="en-US" sz="1400"/>
              <a:t> </a:t>
            </a:r>
            <a:r>
              <a:rPr lang="en-US" sz="1400" err="1"/>
              <a:t>korda</a:t>
            </a:r>
            <a:r>
              <a:rPr lang="en-US" sz="1400"/>
              <a:t>).</a:t>
            </a:r>
            <a:endParaRPr lang="et-EE" sz="1400"/>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Kui 2021. aastal </a:t>
            </a:r>
            <a:r>
              <a:rPr lang="en-US" sz="1400" err="1"/>
              <a:t>oli</a:t>
            </a:r>
            <a:r>
              <a:rPr lang="et-EE" sz="1400"/>
              <a:t> Jõgeva maakonnas</a:t>
            </a:r>
            <a:r>
              <a:rPr lang="en-US" sz="1400"/>
              <a:t> </a:t>
            </a:r>
            <a:r>
              <a:rPr lang="en-US" sz="1400" err="1"/>
              <a:t>majutatute</a:t>
            </a:r>
            <a:r>
              <a:rPr lang="en-US" sz="1400"/>
              <a:t> </a:t>
            </a:r>
            <a:r>
              <a:rPr lang="en-US" sz="1400" err="1"/>
              <a:t>ööbimiste</a:t>
            </a:r>
            <a:r>
              <a:rPr lang="en-US" sz="1400"/>
              <a:t> </a:t>
            </a:r>
            <a:r>
              <a:rPr lang="en-US" sz="1400" err="1"/>
              <a:t>arv</a:t>
            </a:r>
            <a:r>
              <a:rPr lang="et-EE" sz="1400"/>
              <a:t> 37 712 ja keskmiselt maksti toa eest 24 </a:t>
            </a:r>
            <a:r>
              <a:rPr lang="en-US" sz="1400"/>
              <a:t>€</a:t>
            </a:r>
            <a:r>
              <a:rPr lang="et-EE" sz="1400"/>
              <a:t>, tõi see eelmisel aastal majutussektorisse sisse 905 088 €. </a:t>
            </a:r>
            <a:endParaRPr lang="en-US" sz="1400"/>
          </a:p>
          <a:p>
            <a:pPr marL="0" indent="0" algn="just">
              <a:buClr>
                <a:srgbClr val="FB821E"/>
              </a:buClr>
              <a:buNone/>
            </a:pPr>
            <a:endParaRPr lang="et-EE" sz="1400" i="1"/>
          </a:p>
          <a:p>
            <a:pPr marL="0" indent="0" algn="just">
              <a:buClr>
                <a:srgbClr val="FB821E"/>
              </a:buClr>
              <a:buNone/>
            </a:pPr>
            <a:r>
              <a:rPr lang="et-EE" sz="1400" i="1"/>
              <a:t>Ööbimiste arvud ja keskmine tasu toa eest on saadud e</a:t>
            </a:r>
            <a:r>
              <a:rPr lang="en-US" sz="1400" i="1" err="1"/>
              <a:t>kspertide</a:t>
            </a:r>
            <a:r>
              <a:rPr lang="en-US" sz="1400" i="1"/>
              <a:t> </a:t>
            </a:r>
            <a:r>
              <a:rPr lang="en-US" sz="1400" i="1" err="1"/>
              <a:t>hinnang</a:t>
            </a:r>
            <a:r>
              <a:rPr lang="et-EE" sz="1400" i="1"/>
              <a:t>ul</a:t>
            </a:r>
            <a:r>
              <a:rPr lang="en-US" sz="1400" i="1"/>
              <a:t> Saka </a:t>
            </a:r>
            <a:r>
              <a:rPr lang="en-US" sz="1400" i="1" err="1"/>
              <a:t>mõisas</a:t>
            </a:r>
            <a:r>
              <a:rPr lang="en-US" sz="1400" i="1"/>
              <a:t> </a:t>
            </a:r>
            <a:r>
              <a:rPr lang="et-EE" sz="1400" i="1"/>
              <a:t>maakonna maine kujundamise seminaril </a:t>
            </a:r>
            <a:r>
              <a:rPr lang="en-US" sz="1400" i="1"/>
              <a:t>30.06.2022</a:t>
            </a:r>
            <a:r>
              <a:rPr lang="et-EE" sz="1400" i="1"/>
              <a:t>.</a:t>
            </a:r>
            <a:endParaRPr lang="en-US" sz="1400"/>
          </a:p>
        </p:txBody>
      </p:sp>
      <p:sp>
        <p:nvSpPr>
          <p:cNvPr id="23" name="Rounded Rectangle 14">
            <a:extLst>
              <a:ext uri="{FF2B5EF4-FFF2-40B4-BE49-F238E27FC236}">
                <a16:creationId xmlns:a16="http://schemas.microsoft.com/office/drawing/2014/main" id="{32D97862-F7C8-1DB4-D13C-78134212403F}"/>
              </a:ext>
            </a:extLst>
          </p:cNvPr>
          <p:cNvSpPr/>
          <p:nvPr/>
        </p:nvSpPr>
        <p:spPr bwMode="auto">
          <a:xfrm>
            <a:off x="10177177" y="5017459"/>
            <a:ext cx="771214" cy="449891"/>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ounded Rectangle 14">
            <a:extLst>
              <a:ext uri="{FF2B5EF4-FFF2-40B4-BE49-F238E27FC236}">
                <a16:creationId xmlns:a16="http://schemas.microsoft.com/office/drawing/2014/main" id="{E5F0897B-CAC3-6B8F-8125-AAA2E16A6756}"/>
              </a:ext>
            </a:extLst>
          </p:cNvPr>
          <p:cNvSpPr/>
          <p:nvPr/>
        </p:nvSpPr>
        <p:spPr bwMode="auto">
          <a:xfrm>
            <a:off x="10843601" y="3094832"/>
            <a:ext cx="1019317" cy="533626"/>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2C4CB0E-AD87-2DEB-AD6E-E4BC596EF4A8}"/>
              </a:ext>
            </a:extLst>
          </p:cNvPr>
          <p:cNvSpPr txBox="1"/>
          <p:nvPr/>
        </p:nvSpPr>
        <p:spPr>
          <a:xfrm>
            <a:off x="159798" y="6466930"/>
            <a:ext cx="8389856" cy="338554"/>
          </a:xfrm>
          <a:prstGeom prst="rect">
            <a:avLst/>
          </a:prstGeom>
          <a:noFill/>
        </p:spPr>
        <p:txBody>
          <a:bodyPr wrap="square" rtlCol="0">
            <a:spAutoFit/>
          </a:bodyPr>
          <a:lstStyle/>
          <a:p>
            <a:r>
              <a:rPr lang="et-EE" sz="800"/>
              <a:t>Allikas: Statistikaamet</a:t>
            </a:r>
            <a:r>
              <a:rPr lang="en-US" sz="800"/>
              <a:t>,</a:t>
            </a:r>
            <a:r>
              <a:rPr lang="et-EE" sz="800"/>
              <a:t> HeiVäli analüüs</a:t>
            </a:r>
          </a:p>
          <a:p>
            <a:r>
              <a:rPr lang="et-EE" sz="800"/>
              <a:t>Viide algandmetele: </a:t>
            </a:r>
            <a:r>
              <a:rPr lang="et-EE" sz="800">
                <a:hlinkClick r:id="rId5"/>
              </a:rPr>
              <a:t>https://andmed.stat.ee/et/stat/majandus__turism-ja-majutus__majutus/TU110</a:t>
            </a:r>
            <a:r>
              <a:rPr lang="et-EE" sz="800"/>
              <a:t> </a:t>
            </a:r>
          </a:p>
        </p:txBody>
      </p:sp>
      <p:sp>
        <p:nvSpPr>
          <p:cNvPr id="3" name="Slaidinumbri kohatäide 3">
            <a:extLst>
              <a:ext uri="{FF2B5EF4-FFF2-40B4-BE49-F238E27FC236}">
                <a16:creationId xmlns:a16="http://schemas.microsoft.com/office/drawing/2014/main" id="{B0781220-94CF-58AC-5735-1C62C9AEBAE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117</a:t>
            </a:fld>
            <a:endParaRPr lang="et-EE">
              <a:solidFill>
                <a:prstClr val="black"/>
              </a:solidFill>
              <a:latin typeface="Calibri"/>
            </a:endParaRPr>
          </a:p>
        </p:txBody>
      </p:sp>
    </p:spTree>
    <p:extLst>
      <p:ext uri="{BB962C8B-B14F-4D97-AF65-F5344CB8AC3E}">
        <p14:creationId xmlns:p14="http://schemas.microsoft.com/office/powerpoint/2010/main" val="42090104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2BC83BAE-0BE2-ACF5-F7D2-3AA071402FE9}"/>
              </a:ext>
            </a:extLst>
          </p:cNvPr>
          <p:cNvPicPr>
            <a:picLocks noChangeAspect="1"/>
          </p:cNvPicPr>
          <p:nvPr/>
        </p:nvPicPr>
        <p:blipFill>
          <a:blip r:embed="rId3"/>
          <a:stretch>
            <a:fillRect/>
          </a:stretch>
        </p:blipFill>
        <p:spPr>
          <a:xfrm>
            <a:off x="4709218" y="1796420"/>
            <a:ext cx="6106377" cy="4477375"/>
          </a:xfrm>
          <a:prstGeom prst="rect">
            <a:avLst/>
          </a:prstGeom>
        </p:spPr>
      </p:pic>
      <p:pic>
        <p:nvPicPr>
          <p:cNvPr id="7" name="Pilt 6">
            <a:extLst>
              <a:ext uri="{FF2B5EF4-FFF2-40B4-BE49-F238E27FC236}">
                <a16:creationId xmlns:a16="http://schemas.microsoft.com/office/drawing/2014/main" id="{AE040895-3EA0-5EB6-7003-8FDC395B2D71}"/>
              </a:ext>
            </a:extLst>
          </p:cNvPr>
          <p:cNvPicPr>
            <a:picLocks noChangeAspect="1"/>
          </p:cNvPicPr>
          <p:nvPr/>
        </p:nvPicPr>
        <p:blipFill>
          <a:blip r:embed="rId4"/>
          <a:stretch>
            <a:fillRect/>
          </a:stretch>
        </p:blipFill>
        <p:spPr>
          <a:xfrm>
            <a:off x="10948391" y="1796420"/>
            <a:ext cx="1152686" cy="4505954"/>
          </a:xfrm>
          <a:prstGeom prst="rect">
            <a:avLst/>
          </a:prstGeom>
        </p:spPr>
      </p:pic>
      <p:sp>
        <p:nvSpPr>
          <p:cNvPr id="8" name="Pealkiri 1">
            <a:extLst>
              <a:ext uri="{FF2B5EF4-FFF2-40B4-BE49-F238E27FC236}">
                <a16:creationId xmlns:a16="http://schemas.microsoft.com/office/drawing/2014/main" id="{BF22ECB5-FA4E-BA5F-F165-EACB9EFF16AC}"/>
              </a:ext>
            </a:extLst>
          </p:cNvPr>
          <p:cNvSpPr>
            <a:spLocks noGrp="1"/>
          </p:cNvSpPr>
          <p:nvPr>
            <p:ph type="title"/>
          </p:nvPr>
        </p:nvSpPr>
        <p:spPr>
          <a:xfrm>
            <a:off x="609599" y="129613"/>
            <a:ext cx="8809609" cy="1143000"/>
          </a:xfrm>
        </p:spPr>
        <p:txBody>
          <a:bodyPr>
            <a:noAutofit/>
          </a:bodyPr>
          <a:lstStyle/>
          <a:p>
            <a:pPr>
              <a:lnSpc>
                <a:spcPct val="90000"/>
              </a:lnSpc>
            </a:pPr>
            <a:r>
              <a:rPr lang="en-US" sz="3600"/>
              <a:t>Jõgeva </a:t>
            </a:r>
            <a:r>
              <a:rPr lang="en-US" sz="3600" err="1"/>
              <a:t>maakonna</a:t>
            </a:r>
            <a:r>
              <a:rPr lang="en-US" sz="3600"/>
              <a:t> </a:t>
            </a:r>
            <a:r>
              <a:rPr lang="en-US" sz="3600" err="1"/>
              <a:t>majutuskohtade</a:t>
            </a:r>
            <a:r>
              <a:rPr lang="en-US" sz="3600"/>
              <a:t> </a:t>
            </a:r>
            <a:r>
              <a:rPr lang="en-US" sz="3600" err="1"/>
              <a:t>täitumus</a:t>
            </a:r>
            <a:r>
              <a:rPr lang="en-US" sz="3600"/>
              <a:t> on </a:t>
            </a:r>
            <a:r>
              <a:rPr lang="en-US" sz="3600" err="1"/>
              <a:t>üks</a:t>
            </a:r>
            <a:r>
              <a:rPr lang="en-US" sz="3600"/>
              <a:t> Eesti </a:t>
            </a:r>
            <a:r>
              <a:rPr lang="en-US" sz="3600" err="1"/>
              <a:t>madalamaid</a:t>
            </a:r>
            <a:endParaRPr lang="et-EE" sz="3600"/>
          </a:p>
        </p:txBody>
      </p:sp>
      <p:sp>
        <p:nvSpPr>
          <p:cNvPr id="12" name="TextBox 11">
            <a:extLst>
              <a:ext uri="{FF2B5EF4-FFF2-40B4-BE49-F238E27FC236}">
                <a16:creationId xmlns:a16="http://schemas.microsoft.com/office/drawing/2014/main" id="{16E60AEC-ECBC-B883-EFA8-6F8671AF369D}"/>
              </a:ext>
            </a:extLst>
          </p:cNvPr>
          <p:cNvSpPr txBox="1"/>
          <p:nvPr/>
        </p:nvSpPr>
        <p:spPr>
          <a:xfrm>
            <a:off x="4709218" y="1299246"/>
            <a:ext cx="7259063" cy="338554"/>
          </a:xfrm>
          <a:prstGeom prst="rect">
            <a:avLst/>
          </a:prstGeom>
          <a:noFill/>
        </p:spPr>
        <p:txBody>
          <a:bodyPr wrap="square" rtlCol="0">
            <a:spAutoFit/>
          </a:bodyPr>
          <a:lstStyle/>
          <a:p>
            <a:r>
              <a:rPr lang="en-US" sz="1600" b="1" err="1">
                <a:latin typeface="+mj-lt"/>
                <a:cs typeface="Arial" panose="020B0604020202020204" pitchFamily="34" charset="0"/>
              </a:rPr>
              <a:t>Tubade</a:t>
            </a:r>
            <a:r>
              <a:rPr lang="en-US" sz="1600" b="1">
                <a:latin typeface="+mj-lt"/>
                <a:cs typeface="Arial" panose="020B0604020202020204" pitchFamily="34" charset="0"/>
              </a:rPr>
              <a:t> </a:t>
            </a:r>
            <a:r>
              <a:rPr lang="en-US" sz="1600" b="1" err="1">
                <a:latin typeface="+mj-lt"/>
                <a:cs typeface="Arial" panose="020B0604020202020204" pitchFamily="34" charset="0"/>
              </a:rPr>
              <a:t>täitu</a:t>
            </a:r>
            <a:r>
              <a:rPr lang="et-EE" sz="1600" b="1">
                <a:latin typeface="+mj-lt"/>
                <a:cs typeface="Arial" panose="020B0604020202020204" pitchFamily="34" charset="0"/>
              </a:rPr>
              <a:t>m</a:t>
            </a:r>
            <a:r>
              <a:rPr lang="en-US" sz="1600" b="1">
                <a:latin typeface="+mj-lt"/>
                <a:cs typeface="Arial" panose="020B0604020202020204" pitchFamily="34" charset="0"/>
              </a:rPr>
              <a:t>us </a:t>
            </a:r>
            <a:r>
              <a:rPr lang="en-US" sz="1600" b="1" err="1">
                <a:latin typeface="+mj-lt"/>
                <a:cs typeface="Arial" panose="020B0604020202020204" pitchFamily="34" charset="0"/>
              </a:rPr>
              <a:t>vähemalt</a:t>
            </a:r>
            <a:r>
              <a:rPr lang="en-US" sz="1600" b="1">
                <a:latin typeface="+mj-lt"/>
                <a:cs typeface="Arial" panose="020B0604020202020204" pitchFamily="34" charset="0"/>
              </a:rPr>
              <a:t> </a:t>
            </a:r>
            <a:r>
              <a:rPr lang="en-US" sz="1600" b="1" err="1">
                <a:latin typeface="+mj-lt"/>
                <a:cs typeface="Arial" panose="020B0604020202020204" pitchFamily="34" charset="0"/>
              </a:rPr>
              <a:t>viie</a:t>
            </a:r>
            <a:r>
              <a:rPr lang="en-US" sz="1600" b="1">
                <a:latin typeface="+mj-lt"/>
                <a:cs typeface="Arial" panose="020B0604020202020204" pitchFamily="34" charset="0"/>
              </a:rPr>
              <a:t> </a:t>
            </a:r>
            <a:r>
              <a:rPr lang="en-US" sz="1600" b="1" err="1">
                <a:latin typeface="+mj-lt"/>
                <a:cs typeface="Arial" panose="020B0604020202020204" pitchFamily="34" charset="0"/>
              </a:rPr>
              <a:t>voodikohaga</a:t>
            </a:r>
            <a:r>
              <a:rPr lang="en-US" sz="1600" b="1">
                <a:latin typeface="+mj-lt"/>
                <a:cs typeface="Arial" panose="020B0604020202020204" pitchFamily="34" charset="0"/>
              </a:rPr>
              <a:t> </a:t>
            </a:r>
            <a:r>
              <a:rPr lang="en-US" sz="1600" b="1" err="1">
                <a:latin typeface="+mj-lt"/>
                <a:cs typeface="Arial" panose="020B0604020202020204" pitchFamily="34" charset="0"/>
              </a:rPr>
              <a:t>majutusettevõtetes</a:t>
            </a:r>
            <a:r>
              <a:rPr lang="en-US" sz="1600" b="1">
                <a:latin typeface="+mj-lt"/>
                <a:cs typeface="Arial" panose="020B0604020202020204" pitchFamily="34" charset="0"/>
              </a:rPr>
              <a:t> </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2017-2021</a:t>
            </a:r>
            <a:endParaRPr lang="et-EE" sz="1600" b="1">
              <a:latin typeface="+mj-lt"/>
              <a:cs typeface="Arial" panose="020B0604020202020204" pitchFamily="34" charset="0"/>
            </a:endParaRPr>
          </a:p>
        </p:txBody>
      </p:sp>
      <p:sp>
        <p:nvSpPr>
          <p:cNvPr id="17" name="AutoShape 15">
            <a:extLst>
              <a:ext uri="{FF2B5EF4-FFF2-40B4-BE49-F238E27FC236}">
                <a16:creationId xmlns:a16="http://schemas.microsoft.com/office/drawing/2014/main" id="{5DD02390-8892-7EA1-8F30-18D29EA44BF7}"/>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Sisu kohatäide 2">
            <a:extLst>
              <a:ext uri="{FF2B5EF4-FFF2-40B4-BE49-F238E27FC236}">
                <a16:creationId xmlns:a16="http://schemas.microsoft.com/office/drawing/2014/main" id="{7D477881-7920-6EDC-5640-F444919A85CB}"/>
              </a:ext>
            </a:extLst>
          </p:cNvPr>
          <p:cNvSpPr txBox="1">
            <a:spLocks/>
          </p:cNvSpPr>
          <p:nvPr/>
        </p:nvSpPr>
        <p:spPr>
          <a:xfrm>
            <a:off x="609599" y="1635177"/>
            <a:ext cx="3713826" cy="413530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fi-FI" sz="1400"/>
              <a:t>2021. aastal külastas Jõgeva maakonda kokku 20 131 turisti, kellest siseturiste oli 18 407 ja välisturiste 1 724. Siseturistid veetsid maakonnas kokku 29 393 ööd ja välisturistid 6690 ööd (Allikas: JAEK).</a:t>
            </a:r>
            <a:endParaRPr lang="et-EE" sz="1400"/>
          </a:p>
          <a:p>
            <a:pPr marL="274320" indent="-274320" algn="just">
              <a:buClr>
                <a:srgbClr val="FB821E"/>
              </a:buClr>
              <a:buFont typeface="Wingdings" panose="05000000000000000000" pitchFamily="2" charset="2"/>
              <a:buChar char="ü"/>
            </a:pPr>
            <a:endParaRPr lang="fi-FI" sz="1400"/>
          </a:p>
          <a:p>
            <a:pPr marL="274320" indent="-274320" algn="just">
              <a:buClr>
                <a:srgbClr val="FB821E"/>
              </a:buClr>
              <a:buFont typeface="Wingdings" panose="05000000000000000000" pitchFamily="2" charset="2"/>
              <a:buChar char="ü"/>
            </a:pPr>
            <a:r>
              <a:rPr lang="fi-FI" sz="1400"/>
              <a:t>Naabermaakondadest on majutuskohtade täituvus madalam Järva maakonnas. Võrreldes Eesti teiste maakondadega, on täituvus madal ka Põlva ja Rapla maakonnas. </a:t>
            </a:r>
            <a:endParaRPr lang="et-EE" sz="1400"/>
          </a:p>
          <a:p>
            <a:pPr marL="274320" indent="-274320" algn="just">
              <a:buClr>
                <a:srgbClr val="FB821E"/>
              </a:buClr>
              <a:buFont typeface="Wingdings" panose="05000000000000000000" pitchFamily="2" charset="2"/>
              <a:buChar char="ü"/>
            </a:pPr>
            <a:endParaRPr lang="fi-FI" sz="1400"/>
          </a:p>
          <a:p>
            <a:pPr marL="274320" indent="-274320" algn="just">
              <a:buClr>
                <a:srgbClr val="FB821E"/>
              </a:buClr>
              <a:buFont typeface="Wingdings" panose="05000000000000000000" pitchFamily="2" charset="2"/>
              <a:buChar char="ü"/>
            </a:pPr>
            <a:r>
              <a:rPr lang="fi-FI" sz="1400"/>
              <a:t>Peale 2020. aastat tõusis enamustes maakondades majutatute arv (samuti Eesti keskmine), kuid mõningates maakondades jätkus siiski languse trend. Üheks neist on Jõgeva maakond. </a:t>
            </a:r>
          </a:p>
          <a:p>
            <a:pPr marL="274320" indent="-274320">
              <a:buClr>
                <a:srgbClr val="FB821E"/>
              </a:buClr>
              <a:buFont typeface="Wingdings" panose="05000000000000000000" pitchFamily="2" charset="2"/>
              <a:buChar char="ü"/>
            </a:pPr>
            <a:endParaRPr lang="en-US" sz="1400"/>
          </a:p>
        </p:txBody>
      </p:sp>
      <p:sp>
        <p:nvSpPr>
          <p:cNvPr id="23" name="Rounded Rectangle 14">
            <a:extLst>
              <a:ext uri="{FF2B5EF4-FFF2-40B4-BE49-F238E27FC236}">
                <a16:creationId xmlns:a16="http://schemas.microsoft.com/office/drawing/2014/main" id="{32D97862-F7C8-1DB4-D13C-78134212403F}"/>
              </a:ext>
            </a:extLst>
          </p:cNvPr>
          <p:cNvSpPr/>
          <p:nvPr/>
        </p:nvSpPr>
        <p:spPr bwMode="auto">
          <a:xfrm>
            <a:off x="10239374" y="4952616"/>
            <a:ext cx="629175" cy="724284"/>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ounded Rectangle 14">
            <a:extLst>
              <a:ext uri="{FF2B5EF4-FFF2-40B4-BE49-F238E27FC236}">
                <a16:creationId xmlns:a16="http://schemas.microsoft.com/office/drawing/2014/main" id="{E5F0897B-CAC3-6B8F-8125-AAA2E16A6756}"/>
              </a:ext>
            </a:extLst>
          </p:cNvPr>
          <p:cNvSpPr/>
          <p:nvPr/>
        </p:nvSpPr>
        <p:spPr bwMode="auto">
          <a:xfrm>
            <a:off x="10948964" y="5200537"/>
            <a:ext cx="1019317" cy="320791"/>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2C4CB0E-AD87-2DEB-AD6E-E4BC596EF4A8}"/>
              </a:ext>
            </a:extLst>
          </p:cNvPr>
          <p:cNvSpPr txBox="1"/>
          <p:nvPr/>
        </p:nvSpPr>
        <p:spPr>
          <a:xfrm>
            <a:off x="150921" y="6389833"/>
            <a:ext cx="8389856" cy="338554"/>
          </a:xfrm>
          <a:prstGeom prst="rect">
            <a:avLst/>
          </a:prstGeom>
          <a:noFill/>
        </p:spPr>
        <p:txBody>
          <a:bodyPr wrap="square" rtlCol="0">
            <a:spAutoFit/>
          </a:bodyPr>
          <a:lstStyle/>
          <a:p>
            <a:r>
              <a:rPr lang="et-EE" sz="800"/>
              <a:t>Allikas: Statistikaamet</a:t>
            </a:r>
            <a:r>
              <a:rPr lang="en-US" sz="800"/>
              <a:t>,</a:t>
            </a:r>
            <a:r>
              <a:rPr lang="et-EE" sz="800"/>
              <a:t> HeiVäli analüüs</a:t>
            </a:r>
            <a:r>
              <a:rPr lang="en-US" sz="800"/>
              <a:t>. JAEK</a:t>
            </a:r>
            <a:endParaRPr lang="et-EE" sz="800"/>
          </a:p>
          <a:p>
            <a:r>
              <a:rPr lang="et-EE" sz="800"/>
              <a:t>Viide algandmetele: </a:t>
            </a:r>
            <a:r>
              <a:rPr lang="et-EE" sz="800">
                <a:hlinkClick r:id="rId5"/>
              </a:rPr>
              <a:t>https://andmed.stat.ee/et/stat/majandus__turism-ja-majutus__majutus/TU122</a:t>
            </a:r>
            <a:r>
              <a:rPr lang="et-EE" sz="800"/>
              <a:t> </a:t>
            </a:r>
          </a:p>
        </p:txBody>
      </p:sp>
      <p:sp>
        <p:nvSpPr>
          <p:cNvPr id="3" name="Slaidinumbri kohatäide 3">
            <a:extLst>
              <a:ext uri="{FF2B5EF4-FFF2-40B4-BE49-F238E27FC236}">
                <a16:creationId xmlns:a16="http://schemas.microsoft.com/office/drawing/2014/main" id="{EFC91703-22B7-B800-12C8-DA1B3F8167A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118</a:t>
            </a:fld>
            <a:endParaRPr lang="et-EE">
              <a:solidFill>
                <a:prstClr val="black"/>
              </a:solidFill>
              <a:latin typeface="Calibri"/>
            </a:endParaRPr>
          </a:p>
        </p:txBody>
      </p:sp>
    </p:spTree>
    <p:extLst>
      <p:ext uri="{BB962C8B-B14F-4D97-AF65-F5344CB8AC3E}">
        <p14:creationId xmlns:p14="http://schemas.microsoft.com/office/powerpoint/2010/main" val="34514755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7234EA77-CBAC-8B3F-594E-2603A1615D93}"/>
              </a:ext>
            </a:extLst>
          </p:cNvPr>
          <p:cNvPicPr>
            <a:picLocks noChangeAspect="1"/>
          </p:cNvPicPr>
          <p:nvPr/>
        </p:nvPicPr>
        <p:blipFill>
          <a:blip r:embed="rId3"/>
          <a:stretch>
            <a:fillRect/>
          </a:stretch>
        </p:blipFill>
        <p:spPr>
          <a:xfrm>
            <a:off x="3118817" y="1350292"/>
            <a:ext cx="8897592" cy="4925112"/>
          </a:xfrm>
          <a:prstGeom prst="rect">
            <a:avLst/>
          </a:prstGeom>
        </p:spPr>
      </p:pic>
      <p:sp>
        <p:nvSpPr>
          <p:cNvPr id="10" name="Nelinurk: ümarnurkne 1">
            <a:extLst>
              <a:ext uri="{FF2B5EF4-FFF2-40B4-BE49-F238E27FC236}">
                <a16:creationId xmlns:a16="http://schemas.microsoft.com/office/drawing/2014/main" id="{D25E05CA-ECD3-C311-DB90-2CA87C8EC7D1}"/>
              </a:ext>
            </a:extLst>
          </p:cNvPr>
          <p:cNvSpPr/>
          <p:nvPr/>
        </p:nvSpPr>
        <p:spPr>
          <a:xfrm>
            <a:off x="3118817" y="2562727"/>
            <a:ext cx="8897592" cy="3212432"/>
          </a:xfrm>
          <a:prstGeom prst="roundRect">
            <a:avLst>
              <a:gd name="adj" fmla="val 6242"/>
            </a:avLst>
          </a:prstGeom>
          <a:noFill/>
          <a:ln w="50800">
            <a:solidFill>
              <a:srgbClr val="FB84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4400">
              <a:solidFill>
                <a:srgbClr val="FF6600"/>
              </a:solidFill>
            </a:endParaRPr>
          </a:p>
        </p:txBody>
      </p:sp>
      <p:sp>
        <p:nvSpPr>
          <p:cNvPr id="14" name="AutoShape 15">
            <a:extLst>
              <a:ext uri="{FF2B5EF4-FFF2-40B4-BE49-F238E27FC236}">
                <a16:creationId xmlns:a16="http://schemas.microsoft.com/office/drawing/2014/main" id="{1128FFBD-A13F-8D2E-83F1-66D73DFE829B}"/>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Pealkiri 23">
            <a:extLst>
              <a:ext uri="{FF2B5EF4-FFF2-40B4-BE49-F238E27FC236}">
                <a16:creationId xmlns:a16="http://schemas.microsoft.com/office/drawing/2014/main" id="{CB885053-5E7D-BF51-FABA-D4038A5AD14D}"/>
              </a:ext>
            </a:extLst>
          </p:cNvPr>
          <p:cNvSpPr txBox="1">
            <a:spLocks/>
          </p:cNvSpPr>
          <p:nvPr/>
        </p:nvSpPr>
        <p:spPr>
          <a:xfrm>
            <a:off x="609599" y="153986"/>
            <a:ext cx="10097063" cy="1143000"/>
          </a:xfrm>
          <a:prstGeom prst="rect">
            <a:avLst/>
          </a:prstGeom>
        </p:spPr>
        <p:txBody>
          <a:bodyPr vert="horz" lIns="91440" tIns="45720" rIns="91440" bIns="45720" rtlCol="0" anchor="ctr">
            <a:normAutofit fontScale="90000" lnSpcReduction="1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a:solidFill>
                  <a:srgbClr val="010163"/>
                </a:solidFill>
              </a:rPr>
              <a:t>Eesti elanike reisikavatsusi on võimalik rahuldada meie tegevuspiirkonnas</a:t>
            </a:r>
          </a:p>
        </p:txBody>
      </p:sp>
      <p:sp>
        <p:nvSpPr>
          <p:cNvPr id="11" name="TextBox 10">
            <a:extLst>
              <a:ext uri="{FF2B5EF4-FFF2-40B4-BE49-F238E27FC236}">
                <a16:creationId xmlns:a16="http://schemas.microsoft.com/office/drawing/2014/main" id="{8280C04C-360D-BFBD-2E25-7D7053E633C3}"/>
              </a:ext>
            </a:extLst>
          </p:cNvPr>
          <p:cNvSpPr txBox="1"/>
          <p:nvPr/>
        </p:nvSpPr>
        <p:spPr>
          <a:xfrm>
            <a:off x="177553" y="6461714"/>
            <a:ext cx="8389856" cy="338554"/>
          </a:xfrm>
          <a:prstGeom prst="rect">
            <a:avLst/>
          </a:prstGeom>
          <a:noFill/>
        </p:spPr>
        <p:txBody>
          <a:bodyPr wrap="square" rtlCol="0">
            <a:spAutoFit/>
          </a:bodyPr>
          <a:lstStyle/>
          <a:p>
            <a:r>
              <a:rPr lang="et-EE" sz="800"/>
              <a:t>Allikas: Eesti elanike reisikavatsused lähikuudeks (lk 18). EAS</a:t>
            </a:r>
          </a:p>
          <a:p>
            <a:r>
              <a:rPr lang="et-EE" sz="800">
                <a:hlinkClick r:id="rId4"/>
              </a:rPr>
              <a:t>https://static.visitestonia.com/docs/3658126_eesti-elanike-reisikavatsused-mai2021.pdf</a:t>
            </a:r>
            <a:r>
              <a:rPr lang="et-EE" sz="800"/>
              <a:t> </a:t>
            </a:r>
          </a:p>
        </p:txBody>
      </p:sp>
      <p:sp>
        <p:nvSpPr>
          <p:cNvPr id="16" name="Sisu kohatäide 2">
            <a:extLst>
              <a:ext uri="{FF2B5EF4-FFF2-40B4-BE49-F238E27FC236}">
                <a16:creationId xmlns:a16="http://schemas.microsoft.com/office/drawing/2014/main" id="{88EA4CA9-6E0F-8AC1-E4FD-43B01CA63D48}"/>
              </a:ext>
            </a:extLst>
          </p:cNvPr>
          <p:cNvSpPr txBox="1">
            <a:spLocks/>
          </p:cNvSpPr>
          <p:nvPr/>
        </p:nvSpPr>
        <p:spPr>
          <a:xfrm>
            <a:off x="609599" y="1350292"/>
            <a:ext cx="2248637" cy="492511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9705" indent="-456565" algn="just">
              <a:buClr>
                <a:srgbClr val="FB821E"/>
              </a:buClr>
              <a:buFont typeface="Wingdings" panose="05000000000000000000" pitchFamily="2" charset="2"/>
              <a:buChar char="ü"/>
            </a:pPr>
            <a:r>
              <a:rPr lang="et-EE" sz="1400"/>
              <a:t>Sisereisidel kombineeritakse erinevat liiki tegevusi. Keskmiselt nimetas iga vastanu väga olulisena nelja erinevat liiki tegevust ning mõnevõrra olulisena 5-6 tegevust. See viitab, et suvistel sisereisidel ollakse valmis proovima ka neid tegevusi, mis ei kuulu inimese tavapäraste huvide hulka.</a:t>
            </a:r>
          </a:p>
          <a:p>
            <a:pPr marL="179705" indent="-456565" algn="just">
              <a:buClr>
                <a:srgbClr val="FB821E"/>
              </a:buClr>
              <a:buFont typeface="Wingdings" panose="05000000000000000000" pitchFamily="2" charset="2"/>
              <a:buChar char="ü"/>
            </a:pPr>
            <a:endParaRPr lang="et-EE" sz="1400"/>
          </a:p>
          <a:p>
            <a:pPr marL="179705" indent="-456565" algn="just">
              <a:buClr>
                <a:srgbClr val="FB821E"/>
              </a:buClr>
              <a:buFont typeface="Wingdings" panose="05000000000000000000" pitchFamily="2" charset="2"/>
              <a:buChar char="ü"/>
            </a:pPr>
            <a:r>
              <a:rPr lang="et-EE" sz="1400"/>
              <a:t> Ka sugulaste-tuttavate külastamist ja puhkust maakodus kombineeritakse enamasti vaatamisväärsuste, ürituste ja aktiivsete harrastustega.</a:t>
            </a:r>
          </a:p>
          <a:p>
            <a:pPr marL="0" indent="0">
              <a:buClr>
                <a:srgbClr val="FB821E"/>
              </a:buClr>
              <a:buNone/>
            </a:pPr>
            <a:endParaRPr lang="en-US" sz="1400"/>
          </a:p>
        </p:txBody>
      </p:sp>
      <p:sp>
        <p:nvSpPr>
          <p:cNvPr id="3" name="Slaidinumbri kohatäide 3">
            <a:extLst>
              <a:ext uri="{FF2B5EF4-FFF2-40B4-BE49-F238E27FC236}">
                <a16:creationId xmlns:a16="http://schemas.microsoft.com/office/drawing/2014/main" id="{5363CFF1-77D2-8085-2588-840C723CF26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119</a:t>
            </a:fld>
            <a:endParaRPr lang="et-EE">
              <a:solidFill>
                <a:prstClr val="black"/>
              </a:solidFill>
              <a:latin typeface="Calibri"/>
            </a:endParaRPr>
          </a:p>
        </p:txBody>
      </p:sp>
    </p:spTree>
    <p:extLst>
      <p:ext uri="{BB962C8B-B14F-4D97-AF65-F5344CB8AC3E}">
        <p14:creationId xmlns:p14="http://schemas.microsoft.com/office/powerpoint/2010/main" val="2854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a:extLst>
              <a:ext uri="{FF2B5EF4-FFF2-40B4-BE49-F238E27FC236}">
                <a16:creationId xmlns:a16="http://schemas.microsoft.com/office/drawing/2014/main" id="{DC985250-63C1-3747-460A-39BD300076D3}"/>
              </a:ext>
            </a:extLst>
          </p:cNvPr>
          <p:cNvSpPr/>
          <p:nvPr/>
        </p:nvSpPr>
        <p:spPr>
          <a:xfrm>
            <a:off x="4458542" y="1644425"/>
            <a:ext cx="5496844" cy="5146400"/>
          </a:xfrm>
          <a:prstGeom prst="ellipse">
            <a:avLst/>
          </a:prstGeom>
          <a:solidFill>
            <a:schemeClr val="accent1">
              <a:alpha val="1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endParaRPr lang="et-EE"/>
          </a:p>
        </p:txBody>
      </p:sp>
      <p:sp>
        <p:nvSpPr>
          <p:cNvPr id="5" name="Ovaal 4">
            <a:extLst>
              <a:ext uri="{FF2B5EF4-FFF2-40B4-BE49-F238E27FC236}">
                <a16:creationId xmlns:a16="http://schemas.microsoft.com/office/drawing/2014/main" id="{66B6F324-A37E-F9B0-F587-1E32CD92A739}"/>
              </a:ext>
            </a:extLst>
          </p:cNvPr>
          <p:cNvSpPr/>
          <p:nvPr/>
        </p:nvSpPr>
        <p:spPr>
          <a:xfrm>
            <a:off x="6532621" y="1632539"/>
            <a:ext cx="5496844" cy="5146400"/>
          </a:xfrm>
          <a:prstGeom prst="ellipse">
            <a:avLst/>
          </a:prstGeom>
          <a:solidFill>
            <a:srgbClr val="FFFF00">
              <a:alpha val="1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endParaRPr lang="et-EE"/>
          </a:p>
        </p:txBody>
      </p:sp>
      <p:sp>
        <p:nvSpPr>
          <p:cNvPr id="6" name="Ovaal 5">
            <a:extLst>
              <a:ext uri="{FF2B5EF4-FFF2-40B4-BE49-F238E27FC236}">
                <a16:creationId xmlns:a16="http://schemas.microsoft.com/office/drawing/2014/main" id="{4AFE3D06-1E07-05C4-FAF0-0DC468D8270A}"/>
              </a:ext>
            </a:extLst>
          </p:cNvPr>
          <p:cNvSpPr/>
          <p:nvPr/>
        </p:nvSpPr>
        <p:spPr>
          <a:xfrm>
            <a:off x="5401469" y="31628"/>
            <a:ext cx="5496844" cy="5146400"/>
          </a:xfrm>
          <a:prstGeom prst="ellipse">
            <a:avLst/>
          </a:prstGeom>
          <a:solidFill>
            <a:srgbClr val="FF0000">
              <a:alpha val="1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TextBox 7">
            <a:extLst>
              <a:ext uri="{FF2B5EF4-FFF2-40B4-BE49-F238E27FC236}">
                <a16:creationId xmlns:a16="http://schemas.microsoft.com/office/drawing/2014/main" id="{A0419C9E-F834-FA70-BB66-F24701CBA071}"/>
              </a:ext>
            </a:extLst>
          </p:cNvPr>
          <p:cNvSpPr txBox="1"/>
          <p:nvPr/>
        </p:nvSpPr>
        <p:spPr>
          <a:xfrm>
            <a:off x="6539416" y="3495708"/>
            <a:ext cx="1661557" cy="1003608"/>
          </a:xfrm>
          <a:prstGeom prst="rect">
            <a:avLst/>
          </a:prstGeom>
          <a:noFill/>
        </p:spPr>
        <p:txBody>
          <a:bodyPr wrap="square" rtlCol="0">
            <a:spAutoFit/>
          </a:bodyPr>
          <a:lstStyle/>
          <a:p>
            <a:pPr>
              <a:lnSpc>
                <a:spcPct val="75000"/>
              </a:lnSpc>
            </a:pPr>
            <a:r>
              <a:rPr lang="et-EE" sz="1300" b="1">
                <a:solidFill>
                  <a:schemeClr val="tx1"/>
                </a:solidFill>
              </a:rPr>
              <a:t>Majandusareng ja ettevõtlus</a:t>
            </a:r>
          </a:p>
          <a:p>
            <a:pPr>
              <a:lnSpc>
                <a:spcPct val="75000"/>
              </a:lnSpc>
            </a:pPr>
            <a:r>
              <a:rPr lang="en-US" sz="1050"/>
              <a:t>JKTK</a:t>
            </a:r>
            <a:r>
              <a:rPr lang="et-EE" sz="1050"/>
              <a:t>: VKE-de toetamine, innovatsioon, kohalik toit</a:t>
            </a:r>
          </a:p>
          <a:p>
            <a:pPr>
              <a:lnSpc>
                <a:spcPct val="75000"/>
              </a:lnSpc>
            </a:pPr>
            <a:r>
              <a:rPr lang="et-EE" sz="1050"/>
              <a:t>KOV: infrastruktuur</a:t>
            </a:r>
          </a:p>
          <a:p>
            <a:pPr>
              <a:lnSpc>
                <a:spcPct val="75000"/>
              </a:lnSpc>
            </a:pPr>
            <a:r>
              <a:rPr lang="et-EE" sz="1050"/>
              <a:t>MKO: EASi teenuste </a:t>
            </a:r>
          </a:p>
          <a:p>
            <a:pPr>
              <a:lnSpc>
                <a:spcPct val="75000"/>
              </a:lnSpc>
            </a:pPr>
            <a:r>
              <a:rPr lang="et-EE" sz="1050"/>
              <a:t>vahendamine, nõustamine</a:t>
            </a:r>
          </a:p>
        </p:txBody>
      </p:sp>
      <p:sp>
        <p:nvSpPr>
          <p:cNvPr id="9" name="TextBox 8">
            <a:extLst>
              <a:ext uri="{FF2B5EF4-FFF2-40B4-BE49-F238E27FC236}">
                <a16:creationId xmlns:a16="http://schemas.microsoft.com/office/drawing/2014/main" id="{FF503CB2-0B7B-3F2F-3E93-8838339E204E}"/>
              </a:ext>
            </a:extLst>
          </p:cNvPr>
          <p:cNvSpPr txBox="1"/>
          <p:nvPr/>
        </p:nvSpPr>
        <p:spPr>
          <a:xfrm>
            <a:off x="7820220" y="1917611"/>
            <a:ext cx="1631316" cy="1055802"/>
          </a:xfrm>
          <a:prstGeom prst="rect">
            <a:avLst/>
          </a:prstGeom>
          <a:noFill/>
        </p:spPr>
        <p:txBody>
          <a:bodyPr wrap="square" rtlCol="0">
            <a:spAutoFit/>
          </a:bodyPr>
          <a:lstStyle/>
          <a:p>
            <a:pPr>
              <a:lnSpc>
                <a:spcPct val="75000"/>
              </a:lnSpc>
            </a:pPr>
            <a:r>
              <a:rPr lang="et-EE" sz="1300" b="1"/>
              <a:t>Kohalike kogukondade võimestamine</a:t>
            </a:r>
            <a:endParaRPr lang="et-EE" sz="1300" b="1">
              <a:solidFill>
                <a:schemeClr val="tx1"/>
              </a:solidFill>
            </a:endParaRPr>
          </a:p>
          <a:p>
            <a:pPr>
              <a:lnSpc>
                <a:spcPct val="75000"/>
              </a:lnSpc>
            </a:pPr>
            <a:r>
              <a:rPr lang="en-US" sz="1050"/>
              <a:t>JKTK</a:t>
            </a:r>
            <a:r>
              <a:rPr lang="et-EE" sz="1050"/>
              <a:t>: toetusmeetmed</a:t>
            </a:r>
          </a:p>
          <a:p>
            <a:pPr>
              <a:lnSpc>
                <a:spcPct val="75000"/>
              </a:lnSpc>
            </a:pPr>
            <a:r>
              <a:rPr lang="et-EE" sz="1050"/>
              <a:t>KOV: tegevustoetus</a:t>
            </a:r>
          </a:p>
          <a:p>
            <a:pPr>
              <a:lnSpc>
                <a:spcPct val="75000"/>
              </a:lnSpc>
            </a:pPr>
            <a:r>
              <a:rPr lang="et-EE" sz="1050"/>
              <a:t>EL, riiklikud ja regionaaltoetused</a:t>
            </a:r>
          </a:p>
        </p:txBody>
      </p:sp>
      <p:sp>
        <p:nvSpPr>
          <p:cNvPr id="10" name="TextBox 9">
            <a:extLst>
              <a:ext uri="{FF2B5EF4-FFF2-40B4-BE49-F238E27FC236}">
                <a16:creationId xmlns:a16="http://schemas.microsoft.com/office/drawing/2014/main" id="{AB9F5B56-DD5B-5B64-27F1-B231B50CD0FD}"/>
              </a:ext>
            </a:extLst>
          </p:cNvPr>
          <p:cNvSpPr txBox="1"/>
          <p:nvPr/>
        </p:nvSpPr>
        <p:spPr>
          <a:xfrm>
            <a:off x="8046551" y="2864717"/>
            <a:ext cx="1877483" cy="1136593"/>
          </a:xfrm>
          <a:prstGeom prst="rect">
            <a:avLst/>
          </a:prstGeom>
          <a:noFill/>
        </p:spPr>
        <p:txBody>
          <a:bodyPr wrap="square" rtlCol="0">
            <a:spAutoFit/>
          </a:bodyPr>
          <a:lstStyle/>
          <a:p>
            <a:pPr>
              <a:lnSpc>
                <a:spcPct val="75000"/>
              </a:lnSpc>
            </a:pPr>
            <a:r>
              <a:rPr lang="et-EE" sz="1300" b="1">
                <a:solidFill>
                  <a:schemeClr val="tx1"/>
                </a:solidFill>
              </a:rPr>
              <a:t>Turism</a:t>
            </a:r>
          </a:p>
          <a:p>
            <a:pPr>
              <a:lnSpc>
                <a:spcPct val="75000"/>
              </a:lnSpc>
            </a:pPr>
            <a:r>
              <a:rPr lang="en-US" sz="1050"/>
              <a:t>JKTK</a:t>
            </a:r>
            <a:r>
              <a:rPr lang="et-EE" sz="1050"/>
              <a:t>: maine ja projektide toetamine</a:t>
            </a:r>
          </a:p>
          <a:p>
            <a:pPr>
              <a:lnSpc>
                <a:spcPct val="75000"/>
              </a:lnSpc>
            </a:pPr>
            <a:r>
              <a:rPr lang="et-EE" sz="1050"/>
              <a:t>KOV: turismiettevõtja/infra, valla maine</a:t>
            </a:r>
          </a:p>
          <a:p>
            <a:pPr>
              <a:lnSpc>
                <a:spcPct val="75000"/>
              </a:lnSpc>
            </a:pPr>
            <a:r>
              <a:rPr lang="et-EE" sz="1050"/>
              <a:t>MKO: maakonna maine, </a:t>
            </a:r>
          </a:p>
          <a:p>
            <a:pPr>
              <a:lnSpc>
                <a:spcPct val="75000"/>
              </a:lnSpc>
            </a:pPr>
            <a:r>
              <a:rPr lang="en-US" sz="1050"/>
              <a:t>K</a:t>
            </a:r>
            <a:r>
              <a:rPr lang="et-EE" sz="1050"/>
              <a:t>ultuuritee, koolitamine, võrgustik</a:t>
            </a:r>
          </a:p>
        </p:txBody>
      </p:sp>
      <p:sp>
        <p:nvSpPr>
          <p:cNvPr id="11" name="TextBox 10">
            <a:extLst>
              <a:ext uri="{FF2B5EF4-FFF2-40B4-BE49-F238E27FC236}">
                <a16:creationId xmlns:a16="http://schemas.microsoft.com/office/drawing/2014/main" id="{9BDBCCA3-21E5-1E11-A2DD-14E4BAAE9E56}"/>
              </a:ext>
            </a:extLst>
          </p:cNvPr>
          <p:cNvSpPr txBox="1"/>
          <p:nvPr/>
        </p:nvSpPr>
        <p:spPr>
          <a:xfrm>
            <a:off x="9143949" y="6185382"/>
            <a:ext cx="1584471" cy="248851"/>
          </a:xfrm>
          <a:prstGeom prst="rect">
            <a:avLst/>
          </a:prstGeom>
          <a:noFill/>
        </p:spPr>
        <p:txBody>
          <a:bodyPr wrap="square" rtlCol="0">
            <a:spAutoFit/>
          </a:bodyPr>
          <a:lstStyle/>
          <a:p>
            <a:pPr>
              <a:lnSpc>
                <a:spcPct val="75000"/>
              </a:lnSpc>
            </a:pPr>
            <a:r>
              <a:rPr lang="et-EE" sz="1300">
                <a:solidFill>
                  <a:schemeClr val="tx1"/>
                </a:solidFill>
              </a:rPr>
              <a:t>Keskkonna areng</a:t>
            </a:r>
            <a:endParaRPr lang="et-EE" sz="1300"/>
          </a:p>
        </p:txBody>
      </p:sp>
      <p:sp>
        <p:nvSpPr>
          <p:cNvPr id="13" name="TextBox 12">
            <a:extLst>
              <a:ext uri="{FF2B5EF4-FFF2-40B4-BE49-F238E27FC236}">
                <a16:creationId xmlns:a16="http://schemas.microsoft.com/office/drawing/2014/main" id="{C7F975F0-917E-14EA-8DD0-79A0AFE6501F}"/>
              </a:ext>
            </a:extLst>
          </p:cNvPr>
          <p:cNvSpPr txBox="1"/>
          <p:nvPr/>
        </p:nvSpPr>
        <p:spPr>
          <a:xfrm>
            <a:off x="7429988" y="84326"/>
            <a:ext cx="1669945" cy="646331"/>
          </a:xfrm>
          <a:prstGeom prst="rect">
            <a:avLst/>
          </a:prstGeom>
          <a:noFill/>
        </p:spPr>
        <p:txBody>
          <a:bodyPr wrap="square" rtlCol="0">
            <a:spAutoFit/>
          </a:bodyPr>
          <a:lstStyle/>
          <a:p>
            <a:r>
              <a:rPr lang="en-US" b="1"/>
              <a:t>Jõgevamaa Koostöökoda</a:t>
            </a:r>
            <a:r>
              <a:rPr lang="et-EE" b="1"/>
              <a:t>:</a:t>
            </a:r>
          </a:p>
        </p:txBody>
      </p:sp>
      <p:sp>
        <p:nvSpPr>
          <p:cNvPr id="14" name="TextBox 13">
            <a:extLst>
              <a:ext uri="{FF2B5EF4-FFF2-40B4-BE49-F238E27FC236}">
                <a16:creationId xmlns:a16="http://schemas.microsoft.com/office/drawing/2014/main" id="{CCBC10C7-1B62-EB28-4373-ADBACFB4F9AE}"/>
              </a:ext>
            </a:extLst>
          </p:cNvPr>
          <p:cNvSpPr txBox="1"/>
          <p:nvPr/>
        </p:nvSpPr>
        <p:spPr>
          <a:xfrm>
            <a:off x="4713516" y="4671000"/>
            <a:ext cx="1819105" cy="516808"/>
          </a:xfrm>
          <a:prstGeom prst="rect">
            <a:avLst/>
          </a:prstGeom>
          <a:noFill/>
        </p:spPr>
        <p:txBody>
          <a:bodyPr wrap="square" rtlCol="0">
            <a:spAutoFit/>
          </a:bodyPr>
          <a:lstStyle/>
          <a:p>
            <a:pPr>
              <a:lnSpc>
                <a:spcPct val="75000"/>
              </a:lnSpc>
            </a:pPr>
            <a:r>
              <a:rPr lang="en-US" b="1" err="1"/>
              <a:t>Kohalikud</a:t>
            </a:r>
            <a:r>
              <a:rPr lang="en-US" b="1"/>
              <a:t> </a:t>
            </a:r>
            <a:r>
              <a:rPr lang="en-US" b="1" err="1"/>
              <a:t>omavalitsused</a:t>
            </a:r>
            <a:r>
              <a:rPr lang="et-EE" b="1"/>
              <a:t>:</a:t>
            </a:r>
          </a:p>
        </p:txBody>
      </p:sp>
      <p:sp>
        <p:nvSpPr>
          <p:cNvPr id="15" name="TextBox 14">
            <a:extLst>
              <a:ext uri="{FF2B5EF4-FFF2-40B4-BE49-F238E27FC236}">
                <a16:creationId xmlns:a16="http://schemas.microsoft.com/office/drawing/2014/main" id="{FEC397C0-82BD-0458-C770-D953FAC74F12}"/>
              </a:ext>
            </a:extLst>
          </p:cNvPr>
          <p:cNvSpPr txBox="1"/>
          <p:nvPr/>
        </p:nvSpPr>
        <p:spPr>
          <a:xfrm>
            <a:off x="9976249" y="4415025"/>
            <a:ext cx="1869375" cy="516808"/>
          </a:xfrm>
          <a:prstGeom prst="rect">
            <a:avLst/>
          </a:prstGeom>
          <a:noFill/>
        </p:spPr>
        <p:txBody>
          <a:bodyPr wrap="square" rtlCol="0">
            <a:spAutoFit/>
          </a:bodyPr>
          <a:lstStyle/>
          <a:p>
            <a:pPr>
              <a:lnSpc>
                <a:spcPct val="75000"/>
              </a:lnSpc>
            </a:pPr>
            <a:r>
              <a:rPr lang="en-US" b="1" err="1"/>
              <a:t>Maakondlikud</a:t>
            </a:r>
            <a:r>
              <a:rPr lang="en-US" b="1"/>
              <a:t> </a:t>
            </a:r>
            <a:r>
              <a:rPr lang="en-US" b="1" err="1"/>
              <a:t>organisatsioonid</a:t>
            </a:r>
            <a:r>
              <a:rPr lang="en-US" b="1"/>
              <a:t>:</a:t>
            </a:r>
            <a:endParaRPr lang="et-EE" b="1"/>
          </a:p>
        </p:txBody>
      </p:sp>
      <p:sp>
        <p:nvSpPr>
          <p:cNvPr id="16" name="TextBox 15">
            <a:extLst>
              <a:ext uri="{FF2B5EF4-FFF2-40B4-BE49-F238E27FC236}">
                <a16:creationId xmlns:a16="http://schemas.microsoft.com/office/drawing/2014/main" id="{2942BD4A-C561-731A-6E05-C91A64A89D59}"/>
              </a:ext>
            </a:extLst>
          </p:cNvPr>
          <p:cNvSpPr txBox="1"/>
          <p:nvPr/>
        </p:nvSpPr>
        <p:spPr>
          <a:xfrm>
            <a:off x="7178373" y="5773180"/>
            <a:ext cx="1897494" cy="248851"/>
          </a:xfrm>
          <a:prstGeom prst="rect">
            <a:avLst/>
          </a:prstGeom>
          <a:noFill/>
        </p:spPr>
        <p:txBody>
          <a:bodyPr wrap="square" rtlCol="0">
            <a:spAutoFit/>
          </a:bodyPr>
          <a:lstStyle/>
          <a:p>
            <a:pPr>
              <a:lnSpc>
                <a:spcPct val="75000"/>
              </a:lnSpc>
            </a:pPr>
            <a:r>
              <a:rPr lang="et-EE" sz="1300"/>
              <a:t>Ruumiline planeerimine</a:t>
            </a:r>
          </a:p>
        </p:txBody>
      </p:sp>
      <p:sp>
        <p:nvSpPr>
          <p:cNvPr id="17" name="TextBox 16">
            <a:extLst>
              <a:ext uri="{FF2B5EF4-FFF2-40B4-BE49-F238E27FC236}">
                <a16:creationId xmlns:a16="http://schemas.microsoft.com/office/drawing/2014/main" id="{D7A301F6-05A3-E198-4296-C020200D2C4F}"/>
              </a:ext>
            </a:extLst>
          </p:cNvPr>
          <p:cNvSpPr txBox="1"/>
          <p:nvPr/>
        </p:nvSpPr>
        <p:spPr>
          <a:xfrm>
            <a:off x="7890615" y="1246210"/>
            <a:ext cx="2783047" cy="398892"/>
          </a:xfrm>
          <a:prstGeom prst="rect">
            <a:avLst/>
          </a:prstGeom>
          <a:noFill/>
        </p:spPr>
        <p:txBody>
          <a:bodyPr wrap="square" rtlCol="0">
            <a:spAutoFit/>
          </a:bodyPr>
          <a:lstStyle/>
          <a:p>
            <a:pPr>
              <a:lnSpc>
                <a:spcPct val="75000"/>
              </a:lnSpc>
            </a:pPr>
            <a:r>
              <a:rPr lang="et-EE" sz="1300"/>
              <a:t>Omaalgatuse ja koostöö/ võrgustiku toetamine</a:t>
            </a:r>
          </a:p>
        </p:txBody>
      </p:sp>
      <p:sp>
        <p:nvSpPr>
          <p:cNvPr id="18" name="TextBox 17">
            <a:extLst>
              <a:ext uri="{FF2B5EF4-FFF2-40B4-BE49-F238E27FC236}">
                <a16:creationId xmlns:a16="http://schemas.microsoft.com/office/drawing/2014/main" id="{13FF6218-254B-D1E7-B89F-A807D96430A0}"/>
              </a:ext>
            </a:extLst>
          </p:cNvPr>
          <p:cNvSpPr txBox="1"/>
          <p:nvPr/>
        </p:nvSpPr>
        <p:spPr>
          <a:xfrm>
            <a:off x="7202390" y="4387335"/>
            <a:ext cx="2027047" cy="732380"/>
          </a:xfrm>
          <a:prstGeom prst="rect">
            <a:avLst/>
          </a:prstGeom>
          <a:noFill/>
        </p:spPr>
        <p:txBody>
          <a:bodyPr wrap="square" rtlCol="0">
            <a:spAutoFit/>
          </a:bodyPr>
          <a:lstStyle/>
          <a:p>
            <a:pPr>
              <a:lnSpc>
                <a:spcPct val="75000"/>
              </a:lnSpc>
            </a:pPr>
            <a:r>
              <a:rPr lang="et-EE" sz="1300" b="1"/>
              <a:t>Kultuur, Sport, Vaba aeg</a:t>
            </a:r>
          </a:p>
          <a:p>
            <a:pPr>
              <a:lnSpc>
                <a:spcPct val="75000"/>
              </a:lnSpc>
            </a:pPr>
            <a:r>
              <a:rPr lang="en-US" sz="1050"/>
              <a:t>JKTK</a:t>
            </a:r>
            <a:r>
              <a:rPr lang="et-EE" sz="1050"/>
              <a:t>: sündmused, MTÜ vara parendamine/ehitamine</a:t>
            </a:r>
          </a:p>
          <a:p>
            <a:pPr>
              <a:lnSpc>
                <a:spcPct val="75000"/>
              </a:lnSpc>
            </a:pPr>
            <a:r>
              <a:rPr lang="et-EE" sz="1050"/>
              <a:t>KOV: rajatised, tegevustoetus </a:t>
            </a:r>
          </a:p>
          <a:p>
            <a:pPr>
              <a:lnSpc>
                <a:spcPct val="75000"/>
              </a:lnSpc>
            </a:pPr>
            <a:r>
              <a:rPr lang="et-EE" sz="1050"/>
              <a:t>EL, riiklikud ja regionaaltoetused</a:t>
            </a:r>
          </a:p>
        </p:txBody>
      </p:sp>
      <p:sp>
        <p:nvSpPr>
          <p:cNvPr id="20" name="TextBox 19">
            <a:extLst>
              <a:ext uri="{FF2B5EF4-FFF2-40B4-BE49-F238E27FC236}">
                <a16:creationId xmlns:a16="http://schemas.microsoft.com/office/drawing/2014/main" id="{80F789A1-98B5-CCCB-39A0-DAA1755DA850}"/>
              </a:ext>
            </a:extLst>
          </p:cNvPr>
          <p:cNvSpPr txBox="1"/>
          <p:nvPr/>
        </p:nvSpPr>
        <p:spPr>
          <a:xfrm>
            <a:off x="8985202" y="5049916"/>
            <a:ext cx="766525" cy="248851"/>
          </a:xfrm>
          <a:prstGeom prst="rect">
            <a:avLst/>
          </a:prstGeom>
          <a:noFill/>
        </p:spPr>
        <p:txBody>
          <a:bodyPr wrap="square" rtlCol="0">
            <a:spAutoFit/>
          </a:bodyPr>
          <a:lstStyle/>
          <a:p>
            <a:pPr>
              <a:lnSpc>
                <a:spcPct val="75000"/>
              </a:lnSpc>
            </a:pPr>
            <a:r>
              <a:rPr lang="et-EE" sz="1300"/>
              <a:t>Haridus</a:t>
            </a:r>
          </a:p>
        </p:txBody>
      </p:sp>
      <p:sp>
        <p:nvSpPr>
          <p:cNvPr id="21" name="TextBox 20">
            <a:extLst>
              <a:ext uri="{FF2B5EF4-FFF2-40B4-BE49-F238E27FC236}">
                <a16:creationId xmlns:a16="http://schemas.microsoft.com/office/drawing/2014/main" id="{429058A0-0688-3598-EBD7-B0338CB3A775}"/>
              </a:ext>
            </a:extLst>
          </p:cNvPr>
          <p:cNvSpPr txBox="1"/>
          <p:nvPr/>
        </p:nvSpPr>
        <p:spPr>
          <a:xfrm>
            <a:off x="6984149" y="2618569"/>
            <a:ext cx="1416457" cy="974754"/>
          </a:xfrm>
          <a:prstGeom prst="rect">
            <a:avLst/>
          </a:prstGeom>
          <a:noFill/>
        </p:spPr>
        <p:txBody>
          <a:bodyPr wrap="square" rtlCol="0">
            <a:spAutoFit/>
          </a:bodyPr>
          <a:lstStyle/>
          <a:p>
            <a:pPr>
              <a:lnSpc>
                <a:spcPct val="75000"/>
              </a:lnSpc>
            </a:pPr>
            <a:r>
              <a:rPr lang="et-EE" sz="1300" b="1">
                <a:solidFill>
                  <a:schemeClr val="tx1"/>
                </a:solidFill>
              </a:rPr>
              <a:t>Noored</a:t>
            </a:r>
          </a:p>
          <a:p>
            <a:pPr>
              <a:lnSpc>
                <a:spcPct val="75000"/>
              </a:lnSpc>
            </a:pPr>
            <a:r>
              <a:rPr lang="en-US" sz="1050"/>
              <a:t>JKTK</a:t>
            </a:r>
            <a:r>
              <a:rPr lang="et-EE" sz="1050"/>
              <a:t>: projekti</a:t>
            </a:r>
            <a:r>
              <a:rPr lang="en-US" sz="1050"/>
              <a:t>-</a:t>
            </a:r>
            <a:r>
              <a:rPr lang="et-EE" sz="1050" err="1"/>
              <a:t>to</a:t>
            </a:r>
            <a:r>
              <a:rPr lang="en-US" sz="1050"/>
              <a:t>e</a:t>
            </a:r>
            <a:r>
              <a:rPr lang="et-EE" sz="1050" err="1"/>
              <a:t>tused</a:t>
            </a:r>
            <a:endParaRPr lang="et-EE" sz="1050"/>
          </a:p>
          <a:p>
            <a:pPr>
              <a:lnSpc>
                <a:spcPct val="75000"/>
              </a:lnSpc>
            </a:pPr>
            <a:r>
              <a:rPr lang="et-EE" sz="1050"/>
              <a:t>KOV: kool, huviharidus, noortekeskused</a:t>
            </a:r>
          </a:p>
          <a:p>
            <a:pPr>
              <a:lnSpc>
                <a:spcPct val="75000"/>
              </a:lnSpc>
            </a:pPr>
            <a:r>
              <a:rPr lang="et-EE" sz="1050"/>
              <a:t>MK: ettevõtlik kool</a:t>
            </a:r>
          </a:p>
        </p:txBody>
      </p:sp>
      <p:sp>
        <p:nvSpPr>
          <p:cNvPr id="22" name="TextBox 21">
            <a:extLst>
              <a:ext uri="{FF2B5EF4-FFF2-40B4-BE49-F238E27FC236}">
                <a16:creationId xmlns:a16="http://schemas.microsoft.com/office/drawing/2014/main" id="{2E1F93B4-5980-B3CD-3FC3-738CD8D039F7}"/>
              </a:ext>
            </a:extLst>
          </p:cNvPr>
          <p:cNvSpPr txBox="1"/>
          <p:nvPr/>
        </p:nvSpPr>
        <p:spPr>
          <a:xfrm>
            <a:off x="5401469" y="5746797"/>
            <a:ext cx="1543828" cy="248851"/>
          </a:xfrm>
          <a:prstGeom prst="rect">
            <a:avLst/>
          </a:prstGeom>
          <a:noFill/>
        </p:spPr>
        <p:txBody>
          <a:bodyPr wrap="square" rtlCol="0">
            <a:spAutoFit/>
          </a:bodyPr>
          <a:lstStyle/>
          <a:p>
            <a:pPr>
              <a:lnSpc>
                <a:spcPct val="75000"/>
              </a:lnSpc>
            </a:pPr>
            <a:r>
              <a:rPr lang="et-EE" sz="1300"/>
              <a:t>Jäätmehooldus</a:t>
            </a:r>
          </a:p>
        </p:txBody>
      </p:sp>
      <p:sp>
        <p:nvSpPr>
          <p:cNvPr id="23" name="TextBox 22">
            <a:extLst>
              <a:ext uri="{FF2B5EF4-FFF2-40B4-BE49-F238E27FC236}">
                <a16:creationId xmlns:a16="http://schemas.microsoft.com/office/drawing/2014/main" id="{8CF81329-AD58-93CE-86CB-8A839B4AE626}"/>
              </a:ext>
            </a:extLst>
          </p:cNvPr>
          <p:cNvSpPr txBox="1"/>
          <p:nvPr/>
        </p:nvSpPr>
        <p:spPr>
          <a:xfrm>
            <a:off x="6862185" y="5326765"/>
            <a:ext cx="1733315" cy="248851"/>
          </a:xfrm>
          <a:prstGeom prst="rect">
            <a:avLst/>
          </a:prstGeom>
          <a:noFill/>
        </p:spPr>
        <p:txBody>
          <a:bodyPr wrap="square" rtlCol="0">
            <a:spAutoFit/>
          </a:bodyPr>
          <a:lstStyle/>
          <a:p>
            <a:pPr>
              <a:lnSpc>
                <a:spcPct val="75000"/>
              </a:lnSpc>
            </a:pPr>
            <a:r>
              <a:rPr lang="et-EE" sz="1300"/>
              <a:t>Sotsiaalhoolekanne</a:t>
            </a:r>
          </a:p>
        </p:txBody>
      </p:sp>
      <p:sp>
        <p:nvSpPr>
          <p:cNvPr id="24" name="TextBox 23">
            <a:extLst>
              <a:ext uri="{FF2B5EF4-FFF2-40B4-BE49-F238E27FC236}">
                <a16:creationId xmlns:a16="http://schemas.microsoft.com/office/drawing/2014/main" id="{F01B99AF-B11E-6EF4-A3D3-494D776DBFCD}"/>
              </a:ext>
            </a:extLst>
          </p:cNvPr>
          <p:cNvSpPr txBox="1"/>
          <p:nvPr/>
        </p:nvSpPr>
        <p:spPr>
          <a:xfrm>
            <a:off x="8398952" y="5310653"/>
            <a:ext cx="1240434" cy="248851"/>
          </a:xfrm>
          <a:prstGeom prst="rect">
            <a:avLst/>
          </a:prstGeom>
          <a:noFill/>
        </p:spPr>
        <p:txBody>
          <a:bodyPr wrap="square" rtlCol="0">
            <a:spAutoFit/>
          </a:bodyPr>
          <a:lstStyle/>
          <a:p>
            <a:pPr>
              <a:lnSpc>
                <a:spcPct val="75000"/>
              </a:lnSpc>
            </a:pPr>
            <a:r>
              <a:rPr lang="et-EE" sz="1300"/>
              <a:t>Ühistransport</a:t>
            </a:r>
          </a:p>
        </p:txBody>
      </p:sp>
      <p:sp>
        <p:nvSpPr>
          <p:cNvPr id="25" name="TextBox 24">
            <a:extLst>
              <a:ext uri="{FF2B5EF4-FFF2-40B4-BE49-F238E27FC236}">
                <a16:creationId xmlns:a16="http://schemas.microsoft.com/office/drawing/2014/main" id="{D49F99BD-1FBB-B745-8A6B-1F871DAFD7D0}"/>
              </a:ext>
            </a:extLst>
          </p:cNvPr>
          <p:cNvSpPr txBox="1"/>
          <p:nvPr/>
        </p:nvSpPr>
        <p:spPr>
          <a:xfrm>
            <a:off x="6716054" y="5089964"/>
            <a:ext cx="947719" cy="248851"/>
          </a:xfrm>
          <a:prstGeom prst="rect">
            <a:avLst/>
          </a:prstGeom>
          <a:noFill/>
        </p:spPr>
        <p:txBody>
          <a:bodyPr wrap="square" rtlCol="0">
            <a:spAutoFit/>
          </a:bodyPr>
          <a:lstStyle/>
          <a:p>
            <a:pPr>
              <a:lnSpc>
                <a:spcPct val="75000"/>
              </a:lnSpc>
            </a:pPr>
            <a:r>
              <a:rPr lang="et-EE" sz="1300"/>
              <a:t>Tervishoid</a:t>
            </a:r>
          </a:p>
        </p:txBody>
      </p:sp>
      <p:sp>
        <p:nvSpPr>
          <p:cNvPr id="26" name="TextBox 25">
            <a:extLst>
              <a:ext uri="{FF2B5EF4-FFF2-40B4-BE49-F238E27FC236}">
                <a16:creationId xmlns:a16="http://schemas.microsoft.com/office/drawing/2014/main" id="{7C5634BF-6909-79E4-6184-66E6B7E8F0E8}"/>
              </a:ext>
            </a:extLst>
          </p:cNvPr>
          <p:cNvSpPr txBox="1"/>
          <p:nvPr/>
        </p:nvSpPr>
        <p:spPr>
          <a:xfrm>
            <a:off x="7695715" y="6209926"/>
            <a:ext cx="947719" cy="248851"/>
          </a:xfrm>
          <a:prstGeom prst="rect">
            <a:avLst/>
          </a:prstGeom>
          <a:noFill/>
        </p:spPr>
        <p:txBody>
          <a:bodyPr wrap="square" rtlCol="0">
            <a:spAutoFit/>
          </a:bodyPr>
          <a:lstStyle/>
          <a:p>
            <a:pPr>
              <a:lnSpc>
                <a:spcPct val="75000"/>
              </a:lnSpc>
            </a:pPr>
            <a:r>
              <a:rPr lang="et-EE" sz="1300"/>
              <a:t>Teedevõrk</a:t>
            </a:r>
          </a:p>
        </p:txBody>
      </p:sp>
      <p:sp>
        <p:nvSpPr>
          <p:cNvPr id="27" name="TextBox 26">
            <a:extLst>
              <a:ext uri="{FF2B5EF4-FFF2-40B4-BE49-F238E27FC236}">
                <a16:creationId xmlns:a16="http://schemas.microsoft.com/office/drawing/2014/main" id="{5550227E-C301-8325-116C-EB9C4AD21671}"/>
              </a:ext>
            </a:extLst>
          </p:cNvPr>
          <p:cNvSpPr txBox="1"/>
          <p:nvPr/>
        </p:nvSpPr>
        <p:spPr>
          <a:xfrm>
            <a:off x="8597714" y="3776348"/>
            <a:ext cx="1549387" cy="732380"/>
          </a:xfrm>
          <a:prstGeom prst="rect">
            <a:avLst/>
          </a:prstGeom>
          <a:noFill/>
        </p:spPr>
        <p:txBody>
          <a:bodyPr wrap="square" rtlCol="0">
            <a:spAutoFit/>
          </a:bodyPr>
          <a:lstStyle/>
          <a:p>
            <a:pPr>
              <a:lnSpc>
                <a:spcPct val="75000"/>
              </a:lnSpc>
            </a:pPr>
            <a:r>
              <a:rPr lang="et-EE" sz="1300" b="1"/>
              <a:t>Turvalisus</a:t>
            </a:r>
          </a:p>
          <a:p>
            <a:pPr>
              <a:lnSpc>
                <a:spcPct val="75000"/>
              </a:lnSpc>
            </a:pPr>
            <a:r>
              <a:rPr lang="en-US" sz="1050"/>
              <a:t>JKTK</a:t>
            </a:r>
            <a:r>
              <a:rPr lang="et-EE" sz="1050"/>
              <a:t>: projektitoetused, </a:t>
            </a:r>
          </a:p>
          <a:p>
            <a:pPr>
              <a:lnSpc>
                <a:spcPct val="75000"/>
              </a:lnSpc>
            </a:pPr>
            <a:r>
              <a:rPr lang="et-EE" sz="1050"/>
              <a:t>KOV: tegevustoetus</a:t>
            </a:r>
          </a:p>
          <a:p>
            <a:pPr>
              <a:lnSpc>
                <a:spcPct val="75000"/>
              </a:lnSpc>
            </a:pPr>
            <a:r>
              <a:rPr lang="et-EE" sz="1050"/>
              <a:t>EL, riiklikud ja regionaaltoetused</a:t>
            </a:r>
          </a:p>
        </p:txBody>
      </p:sp>
      <p:sp>
        <p:nvSpPr>
          <p:cNvPr id="28" name="TextBox 27">
            <a:extLst>
              <a:ext uri="{FF2B5EF4-FFF2-40B4-BE49-F238E27FC236}">
                <a16:creationId xmlns:a16="http://schemas.microsoft.com/office/drawing/2014/main" id="{E4265029-F30C-9D11-58DA-5BB4D78EE9B4}"/>
              </a:ext>
            </a:extLst>
          </p:cNvPr>
          <p:cNvSpPr txBox="1"/>
          <p:nvPr/>
        </p:nvSpPr>
        <p:spPr>
          <a:xfrm>
            <a:off x="10817263" y="3212095"/>
            <a:ext cx="991196" cy="548933"/>
          </a:xfrm>
          <a:prstGeom prst="rect">
            <a:avLst/>
          </a:prstGeom>
          <a:noFill/>
        </p:spPr>
        <p:txBody>
          <a:bodyPr wrap="square" rtlCol="0">
            <a:spAutoFit/>
          </a:bodyPr>
          <a:lstStyle/>
          <a:p>
            <a:pPr>
              <a:lnSpc>
                <a:spcPct val="75000"/>
              </a:lnSpc>
            </a:pPr>
            <a:r>
              <a:rPr lang="et-EE" sz="1300"/>
              <a:t>Maakonna toimivus ja maine</a:t>
            </a:r>
          </a:p>
        </p:txBody>
      </p:sp>
      <p:sp>
        <p:nvSpPr>
          <p:cNvPr id="29" name="TextBox 28">
            <a:extLst>
              <a:ext uri="{FF2B5EF4-FFF2-40B4-BE49-F238E27FC236}">
                <a16:creationId xmlns:a16="http://schemas.microsoft.com/office/drawing/2014/main" id="{7FF050BA-1830-C906-1CFE-C598C1096BA9}"/>
              </a:ext>
            </a:extLst>
          </p:cNvPr>
          <p:cNvSpPr txBox="1"/>
          <p:nvPr/>
        </p:nvSpPr>
        <p:spPr>
          <a:xfrm>
            <a:off x="7683726" y="5558952"/>
            <a:ext cx="2259486" cy="248851"/>
          </a:xfrm>
          <a:prstGeom prst="rect">
            <a:avLst/>
          </a:prstGeom>
          <a:noFill/>
        </p:spPr>
        <p:txBody>
          <a:bodyPr wrap="square" rtlCol="0">
            <a:spAutoFit/>
          </a:bodyPr>
          <a:lstStyle/>
          <a:p>
            <a:pPr>
              <a:lnSpc>
                <a:spcPct val="75000"/>
              </a:lnSpc>
            </a:pPr>
            <a:r>
              <a:rPr lang="et-EE" sz="1300"/>
              <a:t>Kommunaalteenused</a:t>
            </a:r>
          </a:p>
        </p:txBody>
      </p:sp>
      <p:sp>
        <p:nvSpPr>
          <p:cNvPr id="30" name="TextBox 29">
            <a:extLst>
              <a:ext uri="{FF2B5EF4-FFF2-40B4-BE49-F238E27FC236}">
                <a16:creationId xmlns:a16="http://schemas.microsoft.com/office/drawing/2014/main" id="{F7F1DC3E-4CBB-6724-3ACD-E24551D0AA53}"/>
              </a:ext>
            </a:extLst>
          </p:cNvPr>
          <p:cNvSpPr txBox="1"/>
          <p:nvPr/>
        </p:nvSpPr>
        <p:spPr>
          <a:xfrm>
            <a:off x="5111775" y="5296892"/>
            <a:ext cx="991196" cy="248851"/>
          </a:xfrm>
          <a:prstGeom prst="rect">
            <a:avLst/>
          </a:prstGeom>
          <a:noFill/>
        </p:spPr>
        <p:txBody>
          <a:bodyPr wrap="square" rtlCol="0">
            <a:spAutoFit/>
          </a:bodyPr>
          <a:lstStyle/>
          <a:p>
            <a:pPr>
              <a:lnSpc>
                <a:spcPct val="75000"/>
              </a:lnSpc>
            </a:pPr>
            <a:r>
              <a:rPr lang="et-EE" sz="1300"/>
              <a:t>Heakord</a:t>
            </a:r>
          </a:p>
        </p:txBody>
      </p:sp>
      <p:sp>
        <p:nvSpPr>
          <p:cNvPr id="31" name="TextBox 30">
            <a:extLst>
              <a:ext uri="{FF2B5EF4-FFF2-40B4-BE49-F238E27FC236}">
                <a16:creationId xmlns:a16="http://schemas.microsoft.com/office/drawing/2014/main" id="{3B81D741-37B3-7ADB-0683-B50F53E24288}"/>
              </a:ext>
            </a:extLst>
          </p:cNvPr>
          <p:cNvSpPr txBox="1"/>
          <p:nvPr/>
        </p:nvSpPr>
        <p:spPr>
          <a:xfrm>
            <a:off x="6467647" y="673734"/>
            <a:ext cx="1877483" cy="248851"/>
          </a:xfrm>
          <a:prstGeom prst="rect">
            <a:avLst/>
          </a:prstGeom>
          <a:noFill/>
        </p:spPr>
        <p:txBody>
          <a:bodyPr wrap="square" rtlCol="0">
            <a:spAutoFit/>
          </a:bodyPr>
          <a:lstStyle/>
          <a:p>
            <a:pPr>
              <a:lnSpc>
                <a:spcPct val="75000"/>
              </a:lnSpc>
            </a:pPr>
            <a:r>
              <a:rPr lang="et-EE" sz="1300">
                <a:solidFill>
                  <a:schemeClr val="tx1"/>
                </a:solidFill>
              </a:rPr>
              <a:t>Innovatsiooni soosimine</a:t>
            </a:r>
            <a:endParaRPr lang="et-EE" sz="1300"/>
          </a:p>
        </p:txBody>
      </p:sp>
      <p:sp>
        <p:nvSpPr>
          <p:cNvPr id="32" name="TextBox 31">
            <a:extLst>
              <a:ext uri="{FF2B5EF4-FFF2-40B4-BE49-F238E27FC236}">
                <a16:creationId xmlns:a16="http://schemas.microsoft.com/office/drawing/2014/main" id="{6A591DC5-D3EB-D70C-9B0F-2B75E3DCF623}"/>
              </a:ext>
            </a:extLst>
          </p:cNvPr>
          <p:cNvSpPr txBox="1"/>
          <p:nvPr/>
        </p:nvSpPr>
        <p:spPr>
          <a:xfrm>
            <a:off x="7652836" y="912072"/>
            <a:ext cx="2745826" cy="398892"/>
          </a:xfrm>
          <a:prstGeom prst="rect">
            <a:avLst/>
          </a:prstGeom>
          <a:noFill/>
        </p:spPr>
        <p:txBody>
          <a:bodyPr wrap="square" rtlCol="0">
            <a:spAutoFit/>
          </a:bodyPr>
          <a:lstStyle/>
          <a:p>
            <a:pPr>
              <a:lnSpc>
                <a:spcPct val="75000"/>
              </a:lnSpc>
            </a:pPr>
            <a:r>
              <a:rPr lang="et-EE" sz="1300">
                <a:solidFill>
                  <a:schemeClr val="tx1"/>
                </a:solidFill>
              </a:rPr>
              <a:t>Piirkondliku eripära rakendamine ja konkurentsivõime</a:t>
            </a:r>
            <a:endParaRPr lang="et-EE" sz="1300"/>
          </a:p>
        </p:txBody>
      </p:sp>
      <p:sp>
        <p:nvSpPr>
          <p:cNvPr id="33" name="TextBox 32">
            <a:extLst>
              <a:ext uri="{FF2B5EF4-FFF2-40B4-BE49-F238E27FC236}">
                <a16:creationId xmlns:a16="http://schemas.microsoft.com/office/drawing/2014/main" id="{A3B1CF33-DB28-69A1-E9E9-5BEAFB8C26F4}"/>
              </a:ext>
            </a:extLst>
          </p:cNvPr>
          <p:cNvSpPr txBox="1"/>
          <p:nvPr/>
        </p:nvSpPr>
        <p:spPr>
          <a:xfrm>
            <a:off x="6110324" y="882268"/>
            <a:ext cx="1669945" cy="548933"/>
          </a:xfrm>
          <a:prstGeom prst="rect">
            <a:avLst/>
          </a:prstGeom>
          <a:noFill/>
        </p:spPr>
        <p:txBody>
          <a:bodyPr wrap="square" rtlCol="0">
            <a:spAutoFit/>
          </a:bodyPr>
          <a:lstStyle/>
          <a:p>
            <a:pPr>
              <a:lnSpc>
                <a:spcPct val="75000"/>
              </a:lnSpc>
            </a:pPr>
            <a:r>
              <a:rPr lang="et-EE" sz="1300"/>
              <a:t>Avaliku-, era –ja kolmanda sektori partnerlus</a:t>
            </a:r>
          </a:p>
        </p:txBody>
      </p:sp>
      <p:sp>
        <p:nvSpPr>
          <p:cNvPr id="34" name="TextBox 33">
            <a:extLst>
              <a:ext uri="{FF2B5EF4-FFF2-40B4-BE49-F238E27FC236}">
                <a16:creationId xmlns:a16="http://schemas.microsoft.com/office/drawing/2014/main" id="{DB312EC3-2C44-4CB7-F469-46CECB58AEFB}"/>
              </a:ext>
            </a:extLst>
          </p:cNvPr>
          <p:cNvSpPr txBox="1"/>
          <p:nvPr/>
        </p:nvSpPr>
        <p:spPr>
          <a:xfrm>
            <a:off x="4694569" y="4146791"/>
            <a:ext cx="1469019" cy="398892"/>
          </a:xfrm>
          <a:prstGeom prst="rect">
            <a:avLst/>
          </a:prstGeom>
          <a:noFill/>
        </p:spPr>
        <p:txBody>
          <a:bodyPr wrap="square" rtlCol="0">
            <a:spAutoFit/>
          </a:bodyPr>
          <a:lstStyle/>
          <a:p>
            <a:pPr>
              <a:lnSpc>
                <a:spcPct val="75000"/>
              </a:lnSpc>
            </a:pPr>
            <a:r>
              <a:rPr lang="et-EE" sz="1300"/>
              <a:t>Sotsiaaltoetus ja sotsiaalabi</a:t>
            </a:r>
          </a:p>
        </p:txBody>
      </p:sp>
      <p:sp>
        <p:nvSpPr>
          <p:cNvPr id="36" name="TextBox 35">
            <a:extLst>
              <a:ext uri="{FF2B5EF4-FFF2-40B4-BE49-F238E27FC236}">
                <a16:creationId xmlns:a16="http://schemas.microsoft.com/office/drawing/2014/main" id="{7FDE65A3-035A-9A21-3C14-6A7C8C6881BC}"/>
              </a:ext>
            </a:extLst>
          </p:cNvPr>
          <p:cNvSpPr txBox="1"/>
          <p:nvPr/>
        </p:nvSpPr>
        <p:spPr>
          <a:xfrm>
            <a:off x="9958549" y="5032987"/>
            <a:ext cx="1804545" cy="398892"/>
          </a:xfrm>
          <a:prstGeom prst="rect">
            <a:avLst/>
          </a:prstGeom>
          <a:noFill/>
        </p:spPr>
        <p:txBody>
          <a:bodyPr wrap="square" rtlCol="0">
            <a:spAutoFit/>
          </a:bodyPr>
          <a:lstStyle/>
          <a:p>
            <a:pPr>
              <a:lnSpc>
                <a:spcPct val="75000"/>
              </a:lnSpc>
            </a:pPr>
            <a:r>
              <a:rPr lang="et-EE" sz="1300"/>
              <a:t>Elukoha ja eluaseme väärtus</a:t>
            </a:r>
          </a:p>
        </p:txBody>
      </p:sp>
      <p:sp>
        <p:nvSpPr>
          <p:cNvPr id="37" name="TextBox 36">
            <a:extLst>
              <a:ext uri="{FF2B5EF4-FFF2-40B4-BE49-F238E27FC236}">
                <a16:creationId xmlns:a16="http://schemas.microsoft.com/office/drawing/2014/main" id="{00820A63-719B-691D-9255-6E9261B51A01}"/>
              </a:ext>
            </a:extLst>
          </p:cNvPr>
          <p:cNvSpPr txBox="1"/>
          <p:nvPr/>
        </p:nvSpPr>
        <p:spPr>
          <a:xfrm>
            <a:off x="10673662" y="3795000"/>
            <a:ext cx="1204702" cy="398892"/>
          </a:xfrm>
          <a:prstGeom prst="rect">
            <a:avLst/>
          </a:prstGeom>
          <a:noFill/>
        </p:spPr>
        <p:txBody>
          <a:bodyPr wrap="square" rtlCol="0">
            <a:spAutoFit/>
          </a:bodyPr>
          <a:lstStyle/>
          <a:p>
            <a:pPr>
              <a:lnSpc>
                <a:spcPct val="75000"/>
              </a:lnSpc>
            </a:pPr>
            <a:r>
              <a:rPr lang="et-EE" sz="1300">
                <a:solidFill>
                  <a:schemeClr val="tx1"/>
                </a:solidFill>
              </a:rPr>
              <a:t>EL tulenevad võimalused</a:t>
            </a:r>
            <a:endParaRPr lang="et-EE" sz="1300"/>
          </a:p>
        </p:txBody>
      </p:sp>
      <p:sp>
        <p:nvSpPr>
          <p:cNvPr id="38" name="TextBox 37">
            <a:extLst>
              <a:ext uri="{FF2B5EF4-FFF2-40B4-BE49-F238E27FC236}">
                <a16:creationId xmlns:a16="http://schemas.microsoft.com/office/drawing/2014/main" id="{EE0BB167-33DF-67EA-A12B-FB4F6D19379B}"/>
              </a:ext>
            </a:extLst>
          </p:cNvPr>
          <p:cNvSpPr txBox="1"/>
          <p:nvPr/>
        </p:nvSpPr>
        <p:spPr>
          <a:xfrm>
            <a:off x="6192934" y="1782826"/>
            <a:ext cx="1340699" cy="732380"/>
          </a:xfrm>
          <a:prstGeom prst="rect">
            <a:avLst/>
          </a:prstGeom>
          <a:noFill/>
        </p:spPr>
        <p:txBody>
          <a:bodyPr wrap="square" rtlCol="0">
            <a:spAutoFit/>
          </a:bodyPr>
          <a:lstStyle/>
          <a:p>
            <a:pPr>
              <a:lnSpc>
                <a:spcPct val="75000"/>
              </a:lnSpc>
            </a:pPr>
            <a:r>
              <a:rPr lang="en-US" sz="1300" b="1"/>
              <a:t>K</a:t>
            </a:r>
            <a:r>
              <a:rPr lang="et-EE" sz="1300" b="1">
                <a:solidFill>
                  <a:schemeClr val="tx1"/>
                </a:solidFill>
              </a:rPr>
              <a:t>aasamine </a:t>
            </a:r>
            <a:endParaRPr lang="en-US" sz="1300" b="1">
              <a:solidFill>
                <a:schemeClr val="tx1"/>
              </a:solidFill>
            </a:endParaRPr>
          </a:p>
          <a:p>
            <a:pPr>
              <a:lnSpc>
                <a:spcPct val="75000"/>
              </a:lnSpc>
            </a:pPr>
            <a:r>
              <a:rPr lang="en-US" sz="1050"/>
              <a:t>JKTK</a:t>
            </a:r>
            <a:r>
              <a:rPr lang="et-EE" sz="1050"/>
              <a:t>: k</a:t>
            </a:r>
            <a:r>
              <a:rPr lang="en-US" sz="1050" err="1"/>
              <a:t>ogukondade</a:t>
            </a:r>
            <a:r>
              <a:rPr lang="et-EE" sz="1050"/>
              <a:t> </a:t>
            </a:r>
            <a:r>
              <a:rPr lang="et-EE" sz="1050" err="1"/>
              <a:t>võimestamine</a:t>
            </a:r>
            <a:endParaRPr lang="et-EE" sz="1050"/>
          </a:p>
          <a:p>
            <a:pPr>
              <a:lnSpc>
                <a:spcPct val="75000"/>
              </a:lnSpc>
            </a:pPr>
            <a:r>
              <a:rPr lang="et-EE" sz="1050"/>
              <a:t>KOV: juhtumipõhine lähenemine</a:t>
            </a:r>
          </a:p>
        </p:txBody>
      </p:sp>
      <p:sp>
        <p:nvSpPr>
          <p:cNvPr id="39" name="TextBox 38">
            <a:extLst>
              <a:ext uri="{FF2B5EF4-FFF2-40B4-BE49-F238E27FC236}">
                <a16:creationId xmlns:a16="http://schemas.microsoft.com/office/drawing/2014/main" id="{F04E6AAA-DBDA-34DE-8BD3-A6B8C3D3EBCF}"/>
              </a:ext>
            </a:extLst>
          </p:cNvPr>
          <p:cNvSpPr txBox="1"/>
          <p:nvPr/>
        </p:nvSpPr>
        <p:spPr>
          <a:xfrm>
            <a:off x="5699299" y="1433871"/>
            <a:ext cx="2215085" cy="248851"/>
          </a:xfrm>
          <a:prstGeom prst="rect">
            <a:avLst/>
          </a:prstGeom>
          <a:noFill/>
        </p:spPr>
        <p:txBody>
          <a:bodyPr wrap="square" rtlCol="0">
            <a:spAutoFit/>
          </a:bodyPr>
          <a:lstStyle/>
          <a:p>
            <a:pPr>
              <a:lnSpc>
                <a:spcPct val="75000"/>
              </a:lnSpc>
            </a:pPr>
            <a:r>
              <a:rPr lang="et-EE" sz="1300">
                <a:solidFill>
                  <a:schemeClr val="tx1"/>
                </a:solidFill>
              </a:rPr>
              <a:t>Elukvaliteedi parandamine</a:t>
            </a:r>
            <a:endParaRPr lang="et-EE" sz="1300"/>
          </a:p>
        </p:txBody>
      </p:sp>
      <p:sp>
        <p:nvSpPr>
          <p:cNvPr id="41" name="TextBox 40">
            <a:extLst>
              <a:ext uri="{FF2B5EF4-FFF2-40B4-BE49-F238E27FC236}">
                <a16:creationId xmlns:a16="http://schemas.microsoft.com/office/drawing/2014/main" id="{EC2874ED-FD61-387B-5E5B-B77AD63E2297}"/>
              </a:ext>
            </a:extLst>
          </p:cNvPr>
          <p:cNvSpPr txBox="1"/>
          <p:nvPr/>
        </p:nvSpPr>
        <p:spPr>
          <a:xfrm>
            <a:off x="5943427" y="6153816"/>
            <a:ext cx="1760526" cy="398892"/>
          </a:xfrm>
          <a:prstGeom prst="rect">
            <a:avLst/>
          </a:prstGeom>
          <a:noFill/>
        </p:spPr>
        <p:txBody>
          <a:bodyPr wrap="square" rtlCol="0">
            <a:spAutoFit/>
          </a:bodyPr>
          <a:lstStyle/>
          <a:p>
            <a:pPr>
              <a:lnSpc>
                <a:spcPct val="75000"/>
              </a:lnSpc>
            </a:pPr>
            <a:r>
              <a:rPr lang="et-EE" sz="1300"/>
              <a:t>Elamu- ja kommunaalmajandus</a:t>
            </a:r>
          </a:p>
        </p:txBody>
      </p:sp>
      <p:sp>
        <p:nvSpPr>
          <p:cNvPr id="43" name="TextBox 42">
            <a:extLst>
              <a:ext uri="{FF2B5EF4-FFF2-40B4-BE49-F238E27FC236}">
                <a16:creationId xmlns:a16="http://schemas.microsoft.com/office/drawing/2014/main" id="{FDF23CE2-AB7B-0F54-31C1-F09A623690D1}"/>
              </a:ext>
            </a:extLst>
          </p:cNvPr>
          <p:cNvSpPr txBox="1"/>
          <p:nvPr/>
        </p:nvSpPr>
        <p:spPr>
          <a:xfrm>
            <a:off x="4722642" y="3498278"/>
            <a:ext cx="1193880" cy="398892"/>
          </a:xfrm>
          <a:prstGeom prst="rect">
            <a:avLst/>
          </a:prstGeom>
          <a:noFill/>
        </p:spPr>
        <p:txBody>
          <a:bodyPr wrap="square" rtlCol="0">
            <a:spAutoFit/>
          </a:bodyPr>
          <a:lstStyle/>
          <a:p>
            <a:pPr>
              <a:lnSpc>
                <a:spcPct val="75000"/>
              </a:lnSpc>
            </a:pPr>
            <a:r>
              <a:rPr lang="et-EE" sz="1300" err="1"/>
              <a:t>Sotsiaal-teenused</a:t>
            </a:r>
            <a:endParaRPr lang="et-EE" sz="1300"/>
          </a:p>
        </p:txBody>
      </p:sp>
      <p:sp>
        <p:nvSpPr>
          <p:cNvPr id="45" name="TextBox 44">
            <a:extLst>
              <a:ext uri="{FF2B5EF4-FFF2-40B4-BE49-F238E27FC236}">
                <a16:creationId xmlns:a16="http://schemas.microsoft.com/office/drawing/2014/main" id="{1A7DA0A1-6820-F9D1-A313-EE65FFFA80CF}"/>
              </a:ext>
            </a:extLst>
          </p:cNvPr>
          <p:cNvSpPr txBox="1"/>
          <p:nvPr/>
        </p:nvSpPr>
        <p:spPr>
          <a:xfrm>
            <a:off x="7783036" y="6005367"/>
            <a:ext cx="1095162" cy="248851"/>
          </a:xfrm>
          <a:prstGeom prst="rect">
            <a:avLst/>
          </a:prstGeom>
          <a:noFill/>
        </p:spPr>
        <p:txBody>
          <a:bodyPr wrap="square" rtlCol="0">
            <a:spAutoFit/>
          </a:bodyPr>
          <a:lstStyle/>
          <a:p>
            <a:pPr>
              <a:lnSpc>
                <a:spcPct val="75000"/>
              </a:lnSpc>
            </a:pPr>
            <a:r>
              <a:rPr lang="et-EE" sz="1300"/>
              <a:t>Energeetika</a:t>
            </a:r>
          </a:p>
        </p:txBody>
      </p:sp>
      <p:sp>
        <p:nvSpPr>
          <p:cNvPr id="46" name="TextBox 45">
            <a:extLst>
              <a:ext uri="{FF2B5EF4-FFF2-40B4-BE49-F238E27FC236}">
                <a16:creationId xmlns:a16="http://schemas.microsoft.com/office/drawing/2014/main" id="{1780A3F6-689A-BA4D-561F-3FE1BC0DE0F6}"/>
              </a:ext>
            </a:extLst>
          </p:cNvPr>
          <p:cNvSpPr txBox="1"/>
          <p:nvPr/>
        </p:nvSpPr>
        <p:spPr>
          <a:xfrm>
            <a:off x="9690158" y="5504875"/>
            <a:ext cx="1390677" cy="501804"/>
          </a:xfrm>
          <a:prstGeom prst="rect">
            <a:avLst/>
          </a:prstGeom>
          <a:noFill/>
        </p:spPr>
        <p:txBody>
          <a:bodyPr wrap="square" rtlCol="0">
            <a:spAutoFit/>
          </a:bodyPr>
          <a:lstStyle/>
          <a:p>
            <a:pPr>
              <a:lnSpc>
                <a:spcPct val="75000"/>
              </a:lnSpc>
            </a:pPr>
            <a:r>
              <a:rPr lang="et-EE" sz="1300"/>
              <a:t>Tehniline taristu</a:t>
            </a:r>
          </a:p>
          <a:p>
            <a:pPr>
              <a:lnSpc>
                <a:spcPct val="75000"/>
              </a:lnSpc>
            </a:pPr>
            <a:r>
              <a:rPr lang="et-EE" sz="1050"/>
              <a:t>EL, riiklikud ja regionaaltoetused</a:t>
            </a:r>
          </a:p>
        </p:txBody>
      </p:sp>
      <p:sp>
        <p:nvSpPr>
          <p:cNvPr id="7" name="Sisu kohatäide 2">
            <a:extLst>
              <a:ext uri="{FF2B5EF4-FFF2-40B4-BE49-F238E27FC236}">
                <a16:creationId xmlns:a16="http://schemas.microsoft.com/office/drawing/2014/main" id="{20FA6B09-7D5F-91B6-0293-B9712B2D8910}"/>
              </a:ext>
            </a:extLst>
          </p:cNvPr>
          <p:cNvSpPr txBox="1">
            <a:spLocks/>
          </p:cNvSpPr>
          <p:nvPr/>
        </p:nvSpPr>
        <p:spPr>
          <a:xfrm>
            <a:off x="385657" y="2041236"/>
            <a:ext cx="3298598" cy="435277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Joonis</a:t>
            </a:r>
            <a:r>
              <a:rPr lang="en-US" sz="1400"/>
              <a:t> </a:t>
            </a:r>
            <a:r>
              <a:rPr lang="et-EE" sz="1400"/>
              <a:t>selgitab </a:t>
            </a:r>
            <a:r>
              <a:rPr lang="en-US" sz="1400" err="1"/>
              <a:t>kolme</a:t>
            </a:r>
            <a:r>
              <a:rPr lang="en-US" sz="1400"/>
              <a:t> </a:t>
            </a:r>
            <a:r>
              <a:rPr lang="en-US" sz="1400" err="1"/>
              <a:t>osapoole</a:t>
            </a:r>
            <a:r>
              <a:rPr lang="et-EE" sz="1400"/>
              <a:t> - </a:t>
            </a:r>
            <a:r>
              <a:rPr lang="en-US" sz="1400"/>
              <a:t> Jõgevamaa </a:t>
            </a:r>
            <a:r>
              <a:rPr lang="en-US" sz="1400" err="1"/>
              <a:t>Koostöökoja</a:t>
            </a:r>
            <a:r>
              <a:rPr lang="en-US" sz="1400"/>
              <a:t>, </a:t>
            </a:r>
            <a:r>
              <a:rPr lang="en-US" sz="1400" err="1"/>
              <a:t>kohalike</a:t>
            </a:r>
            <a:r>
              <a:rPr lang="en-US" sz="1400"/>
              <a:t> </a:t>
            </a:r>
            <a:r>
              <a:rPr lang="en-US" sz="1400" err="1"/>
              <a:t>omavalitsuste</a:t>
            </a:r>
            <a:r>
              <a:rPr lang="en-US" sz="1400"/>
              <a:t> ja </a:t>
            </a:r>
            <a:r>
              <a:rPr lang="en-US" sz="1400" err="1"/>
              <a:t>maakondlike</a:t>
            </a:r>
            <a:r>
              <a:rPr lang="en-US" sz="1400"/>
              <a:t> </a:t>
            </a:r>
            <a:r>
              <a:rPr lang="en-US" sz="1400" err="1"/>
              <a:t>organisatsioonide</a:t>
            </a:r>
            <a:r>
              <a:rPr lang="en-US" sz="1400"/>
              <a:t> </a:t>
            </a:r>
            <a:r>
              <a:rPr lang="en-US" sz="1400" err="1"/>
              <a:t>tegevuste</a:t>
            </a:r>
            <a:r>
              <a:rPr lang="en-US" sz="1400"/>
              <a:t> </a:t>
            </a:r>
            <a:r>
              <a:rPr lang="en-US" sz="1400" err="1"/>
              <a:t>seotust</a:t>
            </a:r>
            <a:r>
              <a:rPr lang="en-US" sz="1400"/>
              <a:t>.</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n-US" sz="1400" err="1"/>
              <a:t>Kõigil</a:t>
            </a:r>
            <a:r>
              <a:rPr lang="en-US" sz="1400"/>
              <a:t> </a:t>
            </a:r>
            <a:r>
              <a:rPr lang="en-US" sz="1400" err="1"/>
              <a:t>kolmel</a:t>
            </a:r>
            <a:r>
              <a:rPr lang="en-US" sz="1400"/>
              <a:t> on </a:t>
            </a:r>
            <a:r>
              <a:rPr lang="en-US" sz="1400" err="1"/>
              <a:t>väga</a:t>
            </a:r>
            <a:r>
              <a:rPr lang="en-US" sz="1400"/>
              <a:t> </a:t>
            </a:r>
            <a:r>
              <a:rPr lang="en-US" sz="1400" err="1"/>
              <a:t>suur</a:t>
            </a:r>
            <a:r>
              <a:rPr lang="en-US" sz="1400"/>
              <a:t> </a:t>
            </a:r>
            <a:r>
              <a:rPr lang="en-US" sz="1400" err="1"/>
              <a:t>ühisosa</a:t>
            </a:r>
            <a:r>
              <a:rPr lang="en-US" sz="1400"/>
              <a:t>: </a:t>
            </a:r>
            <a:r>
              <a:rPr lang="en-US" sz="1400" err="1"/>
              <a:t>kohalik</a:t>
            </a:r>
            <a:r>
              <a:rPr lang="et-EE" sz="1400"/>
              <a:t>e </a:t>
            </a:r>
            <a:r>
              <a:rPr lang="en-US" sz="1400"/>
              <a:t> </a:t>
            </a:r>
            <a:r>
              <a:rPr lang="et-EE" sz="1400"/>
              <a:t>kogukondade</a:t>
            </a:r>
            <a:r>
              <a:rPr lang="en-US" sz="1400"/>
              <a:t> </a:t>
            </a:r>
            <a:r>
              <a:rPr lang="en-US" sz="1400" err="1"/>
              <a:t>võimestamine</a:t>
            </a:r>
            <a:r>
              <a:rPr lang="en-US" sz="1400"/>
              <a:t>, </a:t>
            </a:r>
            <a:r>
              <a:rPr lang="en-US" sz="1400" err="1"/>
              <a:t>noored</a:t>
            </a:r>
            <a:r>
              <a:rPr lang="en-US" sz="1400"/>
              <a:t>, </a:t>
            </a:r>
            <a:r>
              <a:rPr lang="en-US" sz="1400" err="1"/>
              <a:t>turism</a:t>
            </a:r>
            <a:r>
              <a:rPr lang="en-US" sz="1400"/>
              <a:t>, </a:t>
            </a:r>
            <a:r>
              <a:rPr lang="en-US" sz="1400" err="1"/>
              <a:t>majandusareng</a:t>
            </a:r>
            <a:r>
              <a:rPr lang="en-US" sz="1400"/>
              <a:t> ja </a:t>
            </a:r>
            <a:r>
              <a:rPr lang="en-US" sz="1400" err="1"/>
              <a:t>ettevõtlus</a:t>
            </a:r>
            <a:r>
              <a:rPr lang="en-US" sz="1400"/>
              <a:t>, </a:t>
            </a:r>
            <a:r>
              <a:rPr lang="en-US" sz="1400" err="1"/>
              <a:t>säästev</a:t>
            </a:r>
            <a:r>
              <a:rPr lang="en-US" sz="1400"/>
              <a:t> </a:t>
            </a:r>
            <a:r>
              <a:rPr lang="en-US" sz="1400" err="1"/>
              <a:t>areng</a:t>
            </a:r>
            <a:r>
              <a:rPr lang="en-US" sz="1400"/>
              <a:t>, </a:t>
            </a:r>
            <a:r>
              <a:rPr lang="en-US" sz="1400" err="1"/>
              <a:t>turvalisus</a:t>
            </a:r>
            <a:r>
              <a:rPr lang="en-US" sz="1400"/>
              <a:t> </a:t>
            </a:r>
            <a:r>
              <a:rPr lang="en-US" sz="1400" err="1"/>
              <a:t>ning</a:t>
            </a:r>
            <a:r>
              <a:rPr lang="en-US" sz="1400"/>
              <a:t> </a:t>
            </a:r>
            <a:r>
              <a:rPr lang="en-US" sz="1400" err="1"/>
              <a:t>kultuur</a:t>
            </a:r>
            <a:r>
              <a:rPr lang="en-US" sz="1400"/>
              <a:t>, sport ja </a:t>
            </a:r>
            <a:r>
              <a:rPr lang="en-US" sz="1400" err="1"/>
              <a:t>vaba</a:t>
            </a:r>
            <a:r>
              <a:rPr lang="en-US" sz="1400"/>
              <a:t> </a:t>
            </a:r>
            <a:r>
              <a:rPr lang="en-US" sz="1400" err="1"/>
              <a:t>aeg</a:t>
            </a:r>
            <a:r>
              <a:rPr lang="en-US" sz="1400"/>
              <a:t>. </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n-US" sz="1400"/>
              <a:t>LEADER </a:t>
            </a:r>
            <a:r>
              <a:rPr lang="en-US" sz="1400" err="1"/>
              <a:t>tegevusrühmal</a:t>
            </a:r>
            <a:r>
              <a:rPr lang="en-US" sz="1400"/>
              <a:t> on </a:t>
            </a:r>
            <a:r>
              <a:rPr lang="et-EE" sz="1400"/>
              <a:t>lisaks </a:t>
            </a:r>
            <a:r>
              <a:rPr lang="en-US" sz="1400" err="1"/>
              <a:t>omad</a:t>
            </a:r>
            <a:r>
              <a:rPr lang="en-US" sz="1400"/>
              <a:t> </a:t>
            </a:r>
            <a:r>
              <a:rPr lang="en-US" sz="1400" err="1"/>
              <a:t>tegevusvaldkonnad</a:t>
            </a:r>
            <a:r>
              <a:rPr lang="en-US" sz="1400"/>
              <a:t>: </a:t>
            </a:r>
            <a:r>
              <a:rPr lang="en-US" sz="1400" err="1"/>
              <a:t>partnerlus</a:t>
            </a:r>
            <a:r>
              <a:rPr lang="en-US" sz="1400"/>
              <a:t> </a:t>
            </a:r>
            <a:r>
              <a:rPr lang="en-US" sz="1400" err="1"/>
              <a:t>sektorite</a:t>
            </a:r>
            <a:r>
              <a:rPr lang="en-US" sz="1400"/>
              <a:t> </a:t>
            </a:r>
            <a:r>
              <a:rPr lang="en-US" sz="1400" err="1"/>
              <a:t>vahel</a:t>
            </a:r>
            <a:r>
              <a:rPr lang="en-US" sz="1400"/>
              <a:t>, </a:t>
            </a:r>
            <a:r>
              <a:rPr lang="en-US" sz="1400" err="1"/>
              <a:t>innovatsioon</a:t>
            </a:r>
            <a:r>
              <a:rPr lang="en-US" sz="1400"/>
              <a:t>, </a:t>
            </a:r>
            <a:r>
              <a:rPr lang="en-US" sz="1400" err="1"/>
              <a:t>omaalgatuse</a:t>
            </a:r>
            <a:r>
              <a:rPr lang="en-US" sz="1400"/>
              <a:t> </a:t>
            </a:r>
            <a:r>
              <a:rPr lang="en-US" sz="1400" err="1"/>
              <a:t>toetamine</a:t>
            </a:r>
            <a:r>
              <a:rPr lang="en-US" sz="1400"/>
              <a:t>, </a:t>
            </a:r>
            <a:r>
              <a:rPr lang="en-US" sz="1400" err="1"/>
              <a:t>elukvaliteedi</a:t>
            </a:r>
            <a:r>
              <a:rPr lang="en-US" sz="1400"/>
              <a:t> p</a:t>
            </a:r>
            <a:r>
              <a:rPr lang="et-EE" sz="1400"/>
              <a:t>a</a:t>
            </a:r>
            <a:r>
              <a:rPr lang="en-US" sz="1400" err="1"/>
              <a:t>randamine</a:t>
            </a:r>
            <a:r>
              <a:rPr lang="en-US" sz="1400"/>
              <a:t>, </a:t>
            </a:r>
            <a:r>
              <a:rPr lang="en-US" sz="1400" err="1"/>
              <a:t>piirkondliku</a:t>
            </a:r>
            <a:r>
              <a:rPr lang="en-US" sz="1400"/>
              <a:t> </a:t>
            </a:r>
            <a:r>
              <a:rPr lang="en-US" sz="1400" err="1"/>
              <a:t>eripära</a:t>
            </a:r>
            <a:r>
              <a:rPr lang="en-US" sz="1400"/>
              <a:t> </a:t>
            </a:r>
            <a:r>
              <a:rPr lang="en-US" sz="1400" err="1"/>
              <a:t>rakendamine</a:t>
            </a:r>
            <a:r>
              <a:rPr lang="en-US" sz="1400"/>
              <a:t> ja </a:t>
            </a:r>
            <a:r>
              <a:rPr lang="en-US" sz="1400" err="1"/>
              <a:t>omaalgatuse</a:t>
            </a:r>
            <a:r>
              <a:rPr lang="en-US" sz="1400"/>
              <a:t> </a:t>
            </a:r>
            <a:r>
              <a:rPr lang="en-US" sz="1400" err="1"/>
              <a:t>ning</a:t>
            </a:r>
            <a:r>
              <a:rPr lang="en-US" sz="1400"/>
              <a:t> </a:t>
            </a:r>
            <a:r>
              <a:rPr lang="en-US" sz="1400" err="1"/>
              <a:t>koostöö</a:t>
            </a:r>
            <a:r>
              <a:rPr lang="en-US" sz="1400"/>
              <a:t>/ </a:t>
            </a:r>
            <a:r>
              <a:rPr lang="en-US" sz="1400" err="1"/>
              <a:t>võrgustiku</a:t>
            </a:r>
            <a:r>
              <a:rPr lang="en-US" sz="1400"/>
              <a:t> </a:t>
            </a:r>
            <a:r>
              <a:rPr lang="en-US" sz="1400" err="1"/>
              <a:t>toetamine</a:t>
            </a:r>
            <a:r>
              <a:rPr lang="en-US" sz="1400"/>
              <a:t>. </a:t>
            </a:r>
          </a:p>
        </p:txBody>
      </p:sp>
      <p:sp>
        <p:nvSpPr>
          <p:cNvPr id="19" name="Pealkiri 23">
            <a:extLst>
              <a:ext uri="{FF2B5EF4-FFF2-40B4-BE49-F238E27FC236}">
                <a16:creationId xmlns:a16="http://schemas.microsoft.com/office/drawing/2014/main" id="{AAF3C23F-14F7-FB2D-E93C-01E980C22D1A}"/>
              </a:ext>
            </a:extLst>
          </p:cNvPr>
          <p:cNvSpPr txBox="1">
            <a:spLocks/>
          </p:cNvSpPr>
          <p:nvPr/>
        </p:nvSpPr>
        <p:spPr>
          <a:xfrm>
            <a:off x="261546" y="31628"/>
            <a:ext cx="5376561" cy="1776411"/>
          </a:xfrm>
          <a:prstGeom prst="rect">
            <a:avLst/>
          </a:prstGeom>
          <a:noFill/>
        </p:spPr>
        <p:txBody>
          <a:bodyPr vert="horz" lIns="91440" tIns="45720" rIns="91440" bIns="45720" rtlCol="0" anchor="ctr">
            <a:normAutofit fontScale="82500" lnSpcReduction="1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n-US">
                <a:solidFill>
                  <a:srgbClr val="010163"/>
                </a:solidFill>
              </a:rPr>
              <a:t>Jõgevamaa </a:t>
            </a:r>
            <a:r>
              <a:rPr lang="en-US" err="1">
                <a:solidFill>
                  <a:srgbClr val="010163"/>
                </a:solidFill>
              </a:rPr>
              <a:t>Koostöökoja</a:t>
            </a:r>
            <a:r>
              <a:rPr lang="en-US">
                <a:solidFill>
                  <a:srgbClr val="010163"/>
                </a:solidFill>
              </a:rPr>
              <a:t> ja </a:t>
            </a:r>
            <a:r>
              <a:rPr lang="en-US" err="1">
                <a:solidFill>
                  <a:srgbClr val="010163"/>
                </a:solidFill>
              </a:rPr>
              <a:t>partnerite</a:t>
            </a:r>
            <a:r>
              <a:rPr lang="en-US">
                <a:solidFill>
                  <a:srgbClr val="010163"/>
                </a:solidFill>
              </a:rPr>
              <a:t> </a:t>
            </a:r>
            <a:r>
              <a:rPr lang="en-US" err="1">
                <a:solidFill>
                  <a:srgbClr val="010163"/>
                </a:solidFill>
              </a:rPr>
              <a:t>tegevusvaldkonnad</a:t>
            </a:r>
            <a:r>
              <a:rPr lang="en-US">
                <a:solidFill>
                  <a:srgbClr val="010163"/>
                </a:solidFill>
              </a:rPr>
              <a:t> </a:t>
            </a:r>
            <a:r>
              <a:rPr lang="en-US" err="1">
                <a:solidFill>
                  <a:srgbClr val="010163"/>
                </a:solidFill>
              </a:rPr>
              <a:t>tegevuspiirkonnas</a:t>
            </a:r>
            <a:endParaRPr lang="et-EE">
              <a:solidFill>
                <a:srgbClr val="010163"/>
              </a:solidFill>
            </a:endParaRPr>
          </a:p>
        </p:txBody>
      </p:sp>
      <p:sp>
        <p:nvSpPr>
          <p:cNvPr id="3" name="TextBox 2">
            <a:extLst>
              <a:ext uri="{FF2B5EF4-FFF2-40B4-BE49-F238E27FC236}">
                <a16:creationId xmlns:a16="http://schemas.microsoft.com/office/drawing/2014/main" id="{C5B30F9C-95F4-181B-5411-D22DBB781164}"/>
              </a:ext>
            </a:extLst>
          </p:cNvPr>
          <p:cNvSpPr txBox="1"/>
          <p:nvPr/>
        </p:nvSpPr>
        <p:spPr>
          <a:xfrm>
            <a:off x="7989106" y="3862931"/>
            <a:ext cx="1024886" cy="492443"/>
          </a:xfrm>
          <a:prstGeom prst="rect">
            <a:avLst/>
          </a:prstGeom>
          <a:noFill/>
        </p:spPr>
        <p:txBody>
          <a:bodyPr wrap="square" rtlCol="0">
            <a:spAutoFit/>
          </a:bodyPr>
          <a:lstStyle/>
          <a:p>
            <a:r>
              <a:rPr lang="en-US" sz="1300" b="1" err="1"/>
              <a:t>Säästev</a:t>
            </a:r>
            <a:r>
              <a:rPr lang="en-US" sz="1300" b="1"/>
              <a:t> </a:t>
            </a:r>
            <a:r>
              <a:rPr lang="en-US" sz="1300" b="1" err="1"/>
              <a:t>areng</a:t>
            </a:r>
            <a:endParaRPr lang="et-EE" sz="1300" b="1"/>
          </a:p>
        </p:txBody>
      </p:sp>
      <p:sp>
        <p:nvSpPr>
          <p:cNvPr id="12" name="TextBox 11">
            <a:extLst>
              <a:ext uri="{FF2B5EF4-FFF2-40B4-BE49-F238E27FC236}">
                <a16:creationId xmlns:a16="http://schemas.microsoft.com/office/drawing/2014/main" id="{768AF248-0032-7DD2-4516-945CDFC1D9D1}"/>
              </a:ext>
            </a:extLst>
          </p:cNvPr>
          <p:cNvSpPr txBox="1"/>
          <p:nvPr/>
        </p:nvSpPr>
        <p:spPr>
          <a:xfrm>
            <a:off x="5521843" y="2450145"/>
            <a:ext cx="1538860" cy="1153649"/>
          </a:xfrm>
          <a:prstGeom prst="rect">
            <a:avLst/>
          </a:prstGeom>
          <a:noFill/>
        </p:spPr>
        <p:txBody>
          <a:bodyPr wrap="square" rtlCol="0">
            <a:spAutoFit/>
          </a:bodyPr>
          <a:lstStyle/>
          <a:p>
            <a:pPr>
              <a:lnSpc>
                <a:spcPct val="75000"/>
              </a:lnSpc>
            </a:pPr>
            <a:r>
              <a:rPr lang="en-US" sz="1300" b="1" err="1"/>
              <a:t>Haavatavate</a:t>
            </a:r>
            <a:r>
              <a:rPr lang="en-US" sz="1300" b="1"/>
              <a:t> </a:t>
            </a:r>
            <a:r>
              <a:rPr lang="en-US" sz="1300" b="1" err="1">
                <a:solidFill>
                  <a:schemeClr val="tx1"/>
                </a:solidFill>
              </a:rPr>
              <a:t>sihtrühmade</a:t>
            </a:r>
            <a:r>
              <a:rPr lang="en-US" sz="1300" b="1">
                <a:solidFill>
                  <a:schemeClr val="tx1"/>
                </a:solidFill>
              </a:rPr>
              <a:t> </a:t>
            </a:r>
            <a:r>
              <a:rPr lang="en-US" sz="1300" b="1" err="1">
                <a:solidFill>
                  <a:schemeClr val="tx1"/>
                </a:solidFill>
              </a:rPr>
              <a:t>toetamine</a:t>
            </a:r>
            <a:endParaRPr lang="et-EE" sz="1300" b="1">
              <a:solidFill>
                <a:schemeClr val="tx1"/>
              </a:solidFill>
            </a:endParaRPr>
          </a:p>
          <a:p>
            <a:pPr>
              <a:lnSpc>
                <a:spcPct val="75000"/>
              </a:lnSpc>
            </a:pPr>
            <a:r>
              <a:rPr lang="en-US" sz="1050"/>
              <a:t>JKTK</a:t>
            </a:r>
            <a:r>
              <a:rPr lang="et-EE" sz="1050"/>
              <a:t>: </a:t>
            </a:r>
            <a:r>
              <a:rPr lang="en-US" sz="1050" err="1"/>
              <a:t>sihtrühmade</a:t>
            </a:r>
            <a:r>
              <a:rPr lang="en-US" sz="1050"/>
              <a:t> </a:t>
            </a:r>
            <a:r>
              <a:rPr lang="et-EE" sz="1050" err="1"/>
              <a:t>võimestamine</a:t>
            </a:r>
            <a:endParaRPr lang="et-EE" sz="1050"/>
          </a:p>
          <a:p>
            <a:pPr>
              <a:lnSpc>
                <a:spcPct val="75000"/>
              </a:lnSpc>
            </a:pPr>
            <a:r>
              <a:rPr lang="et-EE" sz="1050"/>
              <a:t>KOV: juhtumipõhine lähenemine, infrastruktuur</a:t>
            </a:r>
          </a:p>
        </p:txBody>
      </p:sp>
      <p:sp>
        <p:nvSpPr>
          <p:cNvPr id="35" name="Slaidinumbri kohatäide 3">
            <a:extLst>
              <a:ext uri="{FF2B5EF4-FFF2-40B4-BE49-F238E27FC236}">
                <a16:creationId xmlns:a16="http://schemas.microsoft.com/office/drawing/2014/main" id="{200B27EF-8407-8E1C-9F1B-F287B091572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a:t>
            </a:fld>
            <a:endParaRPr lang="et-EE">
              <a:solidFill>
                <a:prstClr val="black"/>
              </a:solidFill>
              <a:latin typeface="Calibri"/>
            </a:endParaRPr>
          </a:p>
        </p:txBody>
      </p:sp>
    </p:spTree>
    <p:extLst>
      <p:ext uri="{BB962C8B-B14F-4D97-AF65-F5344CB8AC3E}">
        <p14:creationId xmlns:p14="http://schemas.microsoft.com/office/powerpoint/2010/main" val="961094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98A6C-F730-9D53-7AC9-11FC7EEC9F5D}"/>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FE518F34-7A29-1F39-2F54-34679D10215A}"/>
              </a:ext>
            </a:extLst>
          </p:cNvPr>
          <p:cNvSpPr>
            <a:spLocks noGrp="1"/>
          </p:cNvSpPr>
          <p:nvPr>
            <p:ph type="title"/>
          </p:nvPr>
        </p:nvSpPr>
        <p:spPr>
          <a:xfrm>
            <a:off x="1247176" y="3892287"/>
            <a:ext cx="10363200" cy="1362075"/>
          </a:xfrm>
        </p:spPr>
        <p:txBody>
          <a:bodyPr>
            <a:noAutofit/>
          </a:bodyPr>
          <a:lstStyle/>
          <a:p>
            <a:r>
              <a:rPr lang="en-US" sz="4400" err="1"/>
              <a:t>Teadlaste</a:t>
            </a:r>
            <a:r>
              <a:rPr lang="en-US" sz="4400"/>
              <a:t> </a:t>
            </a:r>
            <a:r>
              <a:rPr lang="en-US" sz="4400" err="1"/>
              <a:t>seisukohad</a:t>
            </a:r>
            <a:r>
              <a:rPr lang="en-US" sz="4400"/>
              <a:t> </a:t>
            </a:r>
            <a:r>
              <a:rPr lang="en-US" sz="4400" err="1"/>
              <a:t>maaelu</a:t>
            </a:r>
            <a:r>
              <a:rPr lang="en-US" sz="4400"/>
              <a:t> ja </a:t>
            </a:r>
            <a:r>
              <a:rPr lang="en-US" sz="4400" err="1"/>
              <a:t>võrgustike</a:t>
            </a:r>
            <a:r>
              <a:rPr lang="en-US" sz="4400"/>
              <a:t> </a:t>
            </a:r>
            <a:r>
              <a:rPr lang="en-US" sz="4400" err="1"/>
              <a:t>arendamise</a:t>
            </a:r>
            <a:r>
              <a:rPr lang="en-US" sz="4400"/>
              <a:t> </a:t>
            </a:r>
            <a:r>
              <a:rPr lang="en-US" sz="4400" err="1"/>
              <a:t>kohta</a:t>
            </a:r>
            <a:endParaRPr lang="et-EE" sz="4400"/>
          </a:p>
        </p:txBody>
      </p:sp>
      <p:sp>
        <p:nvSpPr>
          <p:cNvPr id="4" name="Title 2">
            <a:extLst>
              <a:ext uri="{FF2B5EF4-FFF2-40B4-BE49-F238E27FC236}">
                <a16:creationId xmlns:a16="http://schemas.microsoft.com/office/drawing/2014/main" id="{69D531A4-2BF5-0E5F-A486-7BF56329FA4D}"/>
              </a:ext>
            </a:extLst>
          </p:cNvPr>
          <p:cNvSpPr txBox="1">
            <a:spLocks/>
          </p:cNvSpPr>
          <p:nvPr/>
        </p:nvSpPr>
        <p:spPr>
          <a:xfrm>
            <a:off x="1247176" y="937490"/>
            <a:ext cx="1082304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sz="4400" b="1"/>
              <a:t>LISA</a:t>
            </a:r>
            <a:r>
              <a:rPr lang="en-US" sz="4800" b="1"/>
              <a:t> 2</a:t>
            </a:r>
            <a:endParaRPr lang="et-EE" sz="4800" b="1"/>
          </a:p>
        </p:txBody>
      </p:sp>
    </p:spTree>
    <p:extLst>
      <p:ext uri="{BB962C8B-B14F-4D97-AF65-F5344CB8AC3E}">
        <p14:creationId xmlns:p14="http://schemas.microsoft.com/office/powerpoint/2010/main" val="35824482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D446DC-B413-3A9D-ADE9-9CCF7E39A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8912" y="1296986"/>
            <a:ext cx="2939369" cy="3251121"/>
          </a:xfrm>
          <a:prstGeom prst="rect">
            <a:avLst/>
          </a:prstGeom>
          <a:noFill/>
          <a:extLst>
            <a:ext uri="{909E8E84-426E-40DD-AFC4-6F175D3DCCD1}">
              <a14:hiddenFill xmlns:a14="http://schemas.microsoft.com/office/drawing/2010/main">
                <a:solidFill>
                  <a:srgbClr val="FFFFFF"/>
                </a:solidFill>
              </a14:hiddenFill>
            </a:ext>
          </a:extLst>
        </p:spPr>
      </p:pic>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1" name="Sisu kohatäide 2">
            <a:extLst>
              <a:ext uri="{FF2B5EF4-FFF2-40B4-BE49-F238E27FC236}">
                <a16:creationId xmlns:a16="http://schemas.microsoft.com/office/drawing/2014/main" id="{100A3D08-BC6C-6F54-A3DE-35539E4A8FC0}"/>
              </a:ext>
            </a:extLst>
          </p:cNvPr>
          <p:cNvSpPr txBox="1">
            <a:spLocks/>
          </p:cNvSpPr>
          <p:nvPr/>
        </p:nvSpPr>
        <p:spPr>
          <a:xfrm>
            <a:off x="497149" y="2710324"/>
            <a:ext cx="1928849" cy="183778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t-EE" sz="1600"/>
              <a:t>1. </a:t>
            </a:r>
            <a:r>
              <a:rPr lang="en-US" sz="1600"/>
              <a:t>Oma </a:t>
            </a:r>
            <a:r>
              <a:rPr lang="en-US" sz="1600" err="1"/>
              <a:t>piirkonna</a:t>
            </a:r>
            <a:r>
              <a:rPr lang="en-US" sz="1600"/>
              <a:t> m</a:t>
            </a:r>
            <a:r>
              <a:rPr lang="et-EE" sz="1600"/>
              <a:t>aavarade väärindamise</a:t>
            </a:r>
            <a:r>
              <a:rPr lang="et-EE" sz="1600" baseline="0"/>
              <a:t> oskus</a:t>
            </a:r>
            <a:r>
              <a:rPr lang="en-US" sz="1600" baseline="0"/>
              <a:t>. </a:t>
            </a:r>
            <a:r>
              <a:rPr lang="en-US" sz="1600" baseline="0" err="1"/>
              <a:t>Piirkonna</a:t>
            </a:r>
            <a:r>
              <a:rPr lang="en-US" sz="1600" baseline="0"/>
              <a:t> </a:t>
            </a:r>
            <a:r>
              <a:rPr lang="en-US" sz="1600" baseline="0" err="1"/>
              <a:t>eripärade</a:t>
            </a:r>
            <a:r>
              <a:rPr lang="en-US" sz="1600" baseline="0"/>
              <a:t> </a:t>
            </a:r>
            <a:r>
              <a:rPr lang="en-US" sz="1600" baseline="0" err="1"/>
              <a:t>abil</a:t>
            </a:r>
            <a:r>
              <a:rPr lang="en-US" sz="1600" baseline="0"/>
              <a:t> </a:t>
            </a:r>
            <a:r>
              <a:rPr lang="en-US" sz="1600" baseline="0" err="1"/>
              <a:t>arendada</a:t>
            </a:r>
            <a:r>
              <a:rPr lang="en-US" sz="1600" baseline="0"/>
              <a:t> </a:t>
            </a:r>
            <a:r>
              <a:rPr lang="en-US" sz="1600" baseline="0" err="1"/>
              <a:t>kasumlikke</a:t>
            </a:r>
            <a:r>
              <a:rPr lang="en-US" sz="1600" baseline="0"/>
              <a:t> </a:t>
            </a:r>
            <a:r>
              <a:rPr lang="en-US" sz="1600" baseline="0" err="1"/>
              <a:t>tegevusi</a:t>
            </a:r>
            <a:r>
              <a:rPr lang="en-US" sz="1600" baseline="0"/>
              <a:t>.</a:t>
            </a:r>
            <a:endParaRPr lang="et-EE" sz="1600"/>
          </a:p>
          <a:p>
            <a:pPr marL="274320" indent="-274320">
              <a:buClr>
                <a:srgbClr val="FB821E"/>
              </a:buClr>
              <a:buFont typeface="Wingdings" panose="05000000000000000000" pitchFamily="2" charset="2"/>
              <a:buChar char="ü"/>
            </a:pPr>
            <a:endParaRPr lang="en-US" sz="1600"/>
          </a:p>
        </p:txBody>
      </p:sp>
      <p:sp>
        <p:nvSpPr>
          <p:cNvPr id="12" name="Sisu kohatäide 2">
            <a:extLst>
              <a:ext uri="{FF2B5EF4-FFF2-40B4-BE49-F238E27FC236}">
                <a16:creationId xmlns:a16="http://schemas.microsoft.com/office/drawing/2014/main" id="{DE01ACF9-6CD7-0EDC-E6C6-BB3D630C295D}"/>
              </a:ext>
            </a:extLst>
          </p:cNvPr>
          <p:cNvSpPr txBox="1">
            <a:spLocks/>
          </p:cNvSpPr>
          <p:nvPr/>
        </p:nvSpPr>
        <p:spPr>
          <a:xfrm>
            <a:off x="2565148" y="2710325"/>
            <a:ext cx="2002764" cy="351512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90000"/>
              </a:lnSpc>
              <a:buNone/>
            </a:pPr>
            <a:r>
              <a:rPr lang="et-EE" sz="1600"/>
              <a:t>2. Atraktiiv</a:t>
            </a:r>
            <a:r>
              <a:rPr lang="en-US" sz="1600"/>
              <a:t>s</a:t>
            </a:r>
            <a:r>
              <a:rPr lang="et-EE" sz="1600"/>
              <a:t>e </a:t>
            </a:r>
            <a:r>
              <a:rPr lang="et-EE" sz="1600" err="1"/>
              <a:t>elukeskkon</a:t>
            </a:r>
            <a:r>
              <a:rPr lang="en-US" sz="1600" err="1"/>
              <a:t>na</a:t>
            </a:r>
            <a:r>
              <a:rPr lang="en-US" sz="1600"/>
              <a:t> </a:t>
            </a:r>
            <a:r>
              <a:rPr lang="en-US" sz="1600" err="1"/>
              <a:t>pakkumine</a:t>
            </a:r>
            <a:r>
              <a:rPr lang="et-EE" sz="1600"/>
              <a:t> ühe tunni kaugusel ülikoolilinnast =&gt; Tartu linna ja Eestis mobiilselt töötava pere magala</a:t>
            </a:r>
            <a:r>
              <a:rPr lang="en-US" sz="1600"/>
              <a:t>. </a:t>
            </a:r>
            <a:r>
              <a:rPr lang="en-US" sz="1600" err="1"/>
              <a:t>Keskmisest</a:t>
            </a:r>
            <a:r>
              <a:rPr lang="en-US" sz="1600"/>
              <a:t> </a:t>
            </a:r>
            <a:r>
              <a:rPr lang="en-US" sz="1600" err="1"/>
              <a:t>atratiivsema</a:t>
            </a:r>
            <a:r>
              <a:rPr lang="en-US" sz="1600"/>
              <a:t> </a:t>
            </a:r>
            <a:r>
              <a:rPr lang="en-US" sz="1600" err="1"/>
              <a:t>elukeskkonna</a:t>
            </a:r>
            <a:r>
              <a:rPr lang="en-US" sz="1600"/>
              <a:t> </a:t>
            </a:r>
            <a:r>
              <a:rPr lang="en-US" sz="1600" err="1"/>
              <a:t>abil</a:t>
            </a:r>
            <a:r>
              <a:rPr lang="en-US" sz="1600"/>
              <a:t> </a:t>
            </a:r>
            <a:r>
              <a:rPr lang="en-US" sz="1600" err="1"/>
              <a:t>saab</a:t>
            </a:r>
            <a:r>
              <a:rPr lang="en-US" sz="1600"/>
              <a:t> </a:t>
            </a:r>
            <a:r>
              <a:rPr lang="en-US" sz="1600" err="1"/>
              <a:t>meelitada</a:t>
            </a:r>
            <a:r>
              <a:rPr lang="en-US" sz="1600"/>
              <a:t> </a:t>
            </a:r>
            <a:r>
              <a:rPr lang="en-US" sz="1600" err="1"/>
              <a:t>piirkonda</a:t>
            </a:r>
            <a:r>
              <a:rPr lang="en-US" sz="1600"/>
              <a:t> </a:t>
            </a:r>
            <a:r>
              <a:rPr lang="en-US" sz="1600" err="1"/>
              <a:t>elama</a:t>
            </a:r>
            <a:r>
              <a:rPr lang="en-US" sz="1600"/>
              <a:t> </a:t>
            </a:r>
            <a:r>
              <a:rPr lang="en-US" sz="1600" err="1"/>
              <a:t>ülikoolilinna</a:t>
            </a:r>
            <a:r>
              <a:rPr lang="en-US" sz="1600"/>
              <a:t> </a:t>
            </a:r>
            <a:r>
              <a:rPr lang="en-US" sz="1600" err="1"/>
              <a:t>tarku</a:t>
            </a:r>
            <a:r>
              <a:rPr lang="en-US" sz="1600"/>
              <a:t> </a:t>
            </a:r>
            <a:r>
              <a:rPr lang="en-US" sz="1600" err="1"/>
              <a:t>töökohti</a:t>
            </a:r>
            <a:r>
              <a:rPr lang="en-US" sz="1600"/>
              <a:t>.</a:t>
            </a:r>
            <a:endParaRPr lang="et-EE" sz="1600"/>
          </a:p>
        </p:txBody>
      </p:sp>
      <p:sp>
        <p:nvSpPr>
          <p:cNvPr id="13" name="Sisu kohatäide 2">
            <a:extLst>
              <a:ext uri="{FF2B5EF4-FFF2-40B4-BE49-F238E27FC236}">
                <a16:creationId xmlns:a16="http://schemas.microsoft.com/office/drawing/2014/main" id="{BF5CB8EA-8E98-6CBB-3056-B43D91A0E68B}"/>
              </a:ext>
            </a:extLst>
          </p:cNvPr>
          <p:cNvSpPr txBox="1">
            <a:spLocks/>
          </p:cNvSpPr>
          <p:nvPr/>
        </p:nvSpPr>
        <p:spPr>
          <a:xfrm>
            <a:off x="4707061" y="2710325"/>
            <a:ext cx="2002764" cy="268942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90000"/>
              </a:lnSpc>
              <a:buNone/>
            </a:pPr>
            <a:r>
              <a:rPr lang="et-EE" sz="1600"/>
              <a:t>3. Turism</a:t>
            </a:r>
            <a:r>
              <a:rPr lang="en-US" sz="1600" err="1"/>
              <a:t>isektori</a:t>
            </a:r>
            <a:r>
              <a:rPr lang="en-US" sz="1600"/>
              <a:t> </a:t>
            </a:r>
            <a:r>
              <a:rPr lang="en-US" sz="1600" err="1"/>
              <a:t>areng</a:t>
            </a:r>
            <a:r>
              <a:rPr lang="et-EE" sz="1600"/>
              <a:t>, mis tekitab töökohti ja genereerib positiivset</a:t>
            </a:r>
            <a:r>
              <a:rPr lang="en-US" sz="1600"/>
              <a:t> (</a:t>
            </a:r>
            <a:r>
              <a:rPr lang="en-US" sz="1600" err="1"/>
              <a:t>kasumlikku</a:t>
            </a:r>
            <a:r>
              <a:rPr lang="en-US" sz="1600"/>
              <a:t>)</a:t>
            </a:r>
            <a:r>
              <a:rPr lang="et-EE" sz="1600"/>
              <a:t> rahavoogu</a:t>
            </a:r>
            <a:r>
              <a:rPr lang="en-US" sz="1600"/>
              <a:t>. </a:t>
            </a:r>
            <a:r>
              <a:rPr lang="en-US" sz="1600" err="1"/>
              <a:t>Targad</a:t>
            </a:r>
            <a:r>
              <a:rPr lang="en-US" sz="1600"/>
              <a:t> </a:t>
            </a:r>
            <a:r>
              <a:rPr lang="en-US" sz="1600" err="1"/>
              <a:t>töökohad</a:t>
            </a:r>
            <a:r>
              <a:rPr lang="en-US" sz="1600"/>
              <a:t> </a:t>
            </a:r>
            <a:r>
              <a:rPr lang="en-US" sz="1600" err="1"/>
              <a:t>soovivad</a:t>
            </a:r>
            <a:r>
              <a:rPr lang="en-US" sz="1600"/>
              <a:t> </a:t>
            </a:r>
            <a:r>
              <a:rPr lang="en-US" sz="1600" err="1"/>
              <a:t>kvaliteetselt</a:t>
            </a:r>
            <a:r>
              <a:rPr lang="en-US" sz="1600"/>
              <a:t> </a:t>
            </a:r>
            <a:r>
              <a:rPr lang="en-US" sz="1600" err="1"/>
              <a:t>puhata</a:t>
            </a:r>
            <a:r>
              <a:rPr lang="en-US" sz="1600"/>
              <a:t>, </a:t>
            </a:r>
            <a:r>
              <a:rPr lang="en-US" sz="1600" err="1"/>
              <a:t>neile</a:t>
            </a:r>
            <a:r>
              <a:rPr lang="en-US" sz="1600"/>
              <a:t> on </a:t>
            </a:r>
            <a:r>
              <a:rPr lang="en-US" sz="1600" err="1"/>
              <a:t>tarvis</a:t>
            </a:r>
            <a:r>
              <a:rPr lang="en-US" sz="1600"/>
              <a:t> </a:t>
            </a:r>
            <a:r>
              <a:rPr lang="en-US" sz="1600" err="1"/>
              <a:t>rekreatsioonipiirkondi</a:t>
            </a:r>
            <a:r>
              <a:rPr lang="en-US" sz="1600"/>
              <a:t>/</a:t>
            </a:r>
            <a:r>
              <a:rPr lang="en-US" sz="1600" err="1"/>
              <a:t>alasid</a:t>
            </a:r>
            <a:r>
              <a:rPr lang="en-US" sz="1600"/>
              <a:t>.</a:t>
            </a:r>
            <a:endParaRPr lang="et-EE" sz="1600"/>
          </a:p>
        </p:txBody>
      </p:sp>
      <p:sp>
        <p:nvSpPr>
          <p:cNvPr id="14" name="Sisu kohatäide 2">
            <a:extLst>
              <a:ext uri="{FF2B5EF4-FFF2-40B4-BE49-F238E27FC236}">
                <a16:creationId xmlns:a16="http://schemas.microsoft.com/office/drawing/2014/main" id="{2844CD0E-BDDC-91D7-E423-AB24A8676057}"/>
              </a:ext>
            </a:extLst>
          </p:cNvPr>
          <p:cNvSpPr txBox="1">
            <a:spLocks/>
          </p:cNvSpPr>
          <p:nvPr/>
        </p:nvSpPr>
        <p:spPr>
          <a:xfrm>
            <a:off x="6848974" y="2710324"/>
            <a:ext cx="2002764" cy="183778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90000"/>
              </a:lnSpc>
              <a:buNone/>
            </a:pPr>
            <a:r>
              <a:rPr lang="et-EE" sz="1600"/>
              <a:t>4.  Strateegiline </a:t>
            </a:r>
            <a:r>
              <a:rPr lang="et-EE" sz="1600" err="1"/>
              <a:t>planeerimi</a:t>
            </a:r>
            <a:r>
              <a:rPr lang="en-US" sz="1600"/>
              <a:t>s</a:t>
            </a:r>
            <a:r>
              <a:rPr lang="et-EE" sz="1600"/>
              <a:t>e</a:t>
            </a:r>
            <a:r>
              <a:rPr lang="en-US" sz="1600"/>
              <a:t> </a:t>
            </a:r>
            <a:r>
              <a:rPr lang="en-US" sz="1600" err="1"/>
              <a:t>abil</a:t>
            </a:r>
            <a:r>
              <a:rPr lang="en-US" sz="1600"/>
              <a:t> </a:t>
            </a:r>
            <a:r>
              <a:rPr lang="en-US" sz="1600" err="1"/>
              <a:t>võimaluste</a:t>
            </a:r>
            <a:r>
              <a:rPr lang="en-US" sz="1600"/>
              <a:t> </a:t>
            </a:r>
            <a:r>
              <a:rPr lang="en-US" sz="1600" err="1"/>
              <a:t>maksimaalne</a:t>
            </a:r>
            <a:r>
              <a:rPr lang="en-US" sz="1600"/>
              <a:t> </a:t>
            </a:r>
            <a:r>
              <a:rPr lang="en-US" sz="1600" err="1"/>
              <a:t>ärakasutamine</a:t>
            </a:r>
            <a:r>
              <a:rPr lang="en-US" sz="1600"/>
              <a:t> </a:t>
            </a:r>
            <a:r>
              <a:rPr lang="en-US" sz="1600" err="1"/>
              <a:t>piirkonnas</a:t>
            </a:r>
            <a:r>
              <a:rPr lang="en-US" sz="1600"/>
              <a:t> </a:t>
            </a:r>
            <a:r>
              <a:rPr lang="en-US" sz="1600" err="1"/>
              <a:t>edu</a:t>
            </a:r>
            <a:r>
              <a:rPr lang="en-US" sz="1600"/>
              <a:t> </a:t>
            </a:r>
            <a:r>
              <a:rPr lang="en-US" sz="1600" err="1"/>
              <a:t>saavutamiseks</a:t>
            </a:r>
            <a:r>
              <a:rPr lang="en-US" sz="1600"/>
              <a:t>.</a:t>
            </a:r>
            <a:endParaRPr lang="et-EE" sz="1600"/>
          </a:p>
        </p:txBody>
      </p:sp>
      <p:sp>
        <p:nvSpPr>
          <p:cNvPr id="15" name="Sisu kohatäide 2">
            <a:extLst>
              <a:ext uri="{FF2B5EF4-FFF2-40B4-BE49-F238E27FC236}">
                <a16:creationId xmlns:a16="http://schemas.microsoft.com/office/drawing/2014/main" id="{CEFFE61A-5BC0-F292-D123-CA0121E23628}"/>
              </a:ext>
            </a:extLst>
          </p:cNvPr>
          <p:cNvSpPr txBox="1">
            <a:spLocks/>
          </p:cNvSpPr>
          <p:nvPr/>
        </p:nvSpPr>
        <p:spPr>
          <a:xfrm>
            <a:off x="643944" y="1367931"/>
            <a:ext cx="8207794" cy="1022184"/>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n-US" sz="1600" err="1"/>
              <a:t>Helsingi</a:t>
            </a:r>
            <a:r>
              <a:rPr lang="en-US" sz="1600"/>
              <a:t> </a:t>
            </a:r>
            <a:r>
              <a:rPr lang="en-US" sz="1600" err="1"/>
              <a:t>Ülikooli</a:t>
            </a:r>
            <a:r>
              <a:rPr lang="en-US" sz="1600"/>
              <a:t> ja Aalto </a:t>
            </a:r>
            <a:r>
              <a:rPr lang="en-US" sz="1600" err="1"/>
              <a:t>Ülikooli</a:t>
            </a:r>
            <a:r>
              <a:rPr lang="en-US" sz="1600"/>
              <a:t> professor Tomas </a:t>
            </a:r>
            <a:r>
              <a:rPr lang="en-US" sz="1600" err="1"/>
              <a:t>Hanell</a:t>
            </a:r>
            <a:r>
              <a:rPr lang="en-US" sz="1600"/>
              <a:t> on </a:t>
            </a:r>
            <a:r>
              <a:rPr lang="en-US" sz="1600" err="1"/>
              <a:t>analüüsinud</a:t>
            </a:r>
            <a:r>
              <a:rPr lang="en-US" sz="1600"/>
              <a:t> </a:t>
            </a:r>
            <a:r>
              <a:rPr lang="en-US" sz="1600" err="1"/>
              <a:t>mitmeid</a:t>
            </a:r>
            <a:r>
              <a:rPr lang="en-US" sz="1600"/>
              <a:t> </a:t>
            </a:r>
            <a:r>
              <a:rPr lang="en-US" sz="1600" err="1"/>
              <a:t>maapiirkonna</a:t>
            </a:r>
            <a:r>
              <a:rPr lang="en-US" sz="1600"/>
              <a:t> </a:t>
            </a:r>
            <a:r>
              <a:rPr lang="en-US" sz="1600" err="1"/>
              <a:t>kahanemisega</a:t>
            </a:r>
            <a:r>
              <a:rPr lang="en-US" sz="1600"/>
              <a:t> </a:t>
            </a:r>
            <a:r>
              <a:rPr lang="en-US" sz="1600" err="1"/>
              <a:t>seotud</a:t>
            </a:r>
            <a:r>
              <a:rPr lang="en-US" sz="1600"/>
              <a:t> </a:t>
            </a:r>
            <a:r>
              <a:rPr lang="en-US" sz="1600" err="1"/>
              <a:t>trende</a:t>
            </a:r>
            <a:r>
              <a:rPr lang="en-US" sz="1600"/>
              <a:t> (2013). </a:t>
            </a:r>
            <a:r>
              <a:rPr lang="en-US" sz="1600" err="1"/>
              <a:t>Tema</a:t>
            </a:r>
            <a:r>
              <a:rPr lang="en-US" sz="1600"/>
              <a:t> </a:t>
            </a:r>
            <a:r>
              <a:rPr lang="en-US" sz="1600" err="1"/>
              <a:t>hinnangul</a:t>
            </a:r>
            <a:r>
              <a:rPr lang="en-US" sz="1600"/>
              <a:t> on </a:t>
            </a:r>
            <a:r>
              <a:rPr lang="en-US" sz="1600" err="1"/>
              <a:t>kahanemisega</a:t>
            </a:r>
            <a:r>
              <a:rPr lang="en-US" sz="1600"/>
              <a:t> </a:t>
            </a:r>
            <a:r>
              <a:rPr lang="en-US" sz="1600" err="1"/>
              <a:t>seotud</a:t>
            </a:r>
            <a:r>
              <a:rPr lang="en-US" sz="1600"/>
              <a:t> </a:t>
            </a:r>
            <a:r>
              <a:rPr lang="en-US" sz="1600" err="1"/>
              <a:t>trendide</a:t>
            </a:r>
            <a:r>
              <a:rPr lang="en-US" sz="1600"/>
              <a:t> </a:t>
            </a:r>
            <a:r>
              <a:rPr lang="en-US" sz="1600" err="1"/>
              <a:t>murdmiseks</a:t>
            </a:r>
            <a:r>
              <a:rPr lang="en-US" sz="1600"/>
              <a:t> </a:t>
            </a:r>
            <a:r>
              <a:rPr lang="en-US" sz="1600" err="1"/>
              <a:t>vaid</a:t>
            </a:r>
            <a:r>
              <a:rPr lang="en-US" sz="1600"/>
              <a:t> </a:t>
            </a:r>
            <a:r>
              <a:rPr lang="en-US" sz="1600" err="1"/>
              <a:t>neli</a:t>
            </a:r>
            <a:r>
              <a:rPr lang="en-US" sz="1600"/>
              <a:t> </a:t>
            </a:r>
            <a:r>
              <a:rPr lang="en-US" sz="1600" err="1"/>
              <a:t>reaalset</a:t>
            </a:r>
            <a:r>
              <a:rPr lang="en-US" sz="1600"/>
              <a:t> </a:t>
            </a:r>
            <a:r>
              <a:rPr lang="en-US" sz="1600" err="1"/>
              <a:t>võimalust</a:t>
            </a:r>
            <a:r>
              <a:rPr lang="en-US" sz="1600"/>
              <a:t>.   </a:t>
            </a:r>
            <a:endParaRPr lang="et-EE" sz="1600"/>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8963025" cy="1143000"/>
          </a:xfrm>
        </p:spPr>
        <p:txBody>
          <a:bodyPr>
            <a:normAutofit/>
          </a:bodyPr>
          <a:lstStyle/>
          <a:p>
            <a:r>
              <a:rPr lang="en-US" sz="4000" err="1"/>
              <a:t>Maapiirkonna</a:t>
            </a:r>
            <a:r>
              <a:rPr lang="en-US" sz="4000"/>
              <a:t> </a:t>
            </a:r>
            <a:r>
              <a:rPr lang="en-US" sz="4000" err="1"/>
              <a:t>edendamise</a:t>
            </a:r>
            <a:r>
              <a:rPr lang="en-US" sz="4000"/>
              <a:t> </a:t>
            </a:r>
            <a:r>
              <a:rPr lang="en-US" sz="4000" err="1"/>
              <a:t>neli</a:t>
            </a:r>
            <a:r>
              <a:rPr lang="en-US" sz="4000"/>
              <a:t> </a:t>
            </a:r>
            <a:r>
              <a:rPr lang="en-US" sz="4000" err="1"/>
              <a:t>võimalust</a:t>
            </a:r>
            <a:endParaRPr lang="et-EE" sz="4000"/>
          </a:p>
        </p:txBody>
      </p:sp>
      <p:sp>
        <p:nvSpPr>
          <p:cNvPr id="20" name="TextBox 19">
            <a:extLst>
              <a:ext uri="{FF2B5EF4-FFF2-40B4-BE49-F238E27FC236}">
                <a16:creationId xmlns:a16="http://schemas.microsoft.com/office/drawing/2014/main" id="{A93EA6B5-686F-D264-0468-BC34121DE430}"/>
              </a:ext>
            </a:extLst>
          </p:cNvPr>
          <p:cNvSpPr txBox="1"/>
          <p:nvPr/>
        </p:nvSpPr>
        <p:spPr>
          <a:xfrm>
            <a:off x="9028912" y="4548107"/>
            <a:ext cx="2739853" cy="584775"/>
          </a:xfrm>
          <a:prstGeom prst="rect">
            <a:avLst/>
          </a:prstGeom>
          <a:noFill/>
        </p:spPr>
        <p:txBody>
          <a:bodyPr wrap="square">
            <a:spAutoFit/>
          </a:bodyPr>
          <a:lstStyle/>
          <a:p>
            <a:pPr marL="0" indent="0">
              <a:buClr>
                <a:srgbClr val="FB821E"/>
              </a:buClr>
              <a:buNone/>
            </a:pPr>
            <a:r>
              <a:rPr lang="en-US" sz="1800"/>
              <a:t>Tomas </a:t>
            </a:r>
            <a:r>
              <a:rPr lang="en-US" sz="1800" err="1"/>
              <a:t>Hanell</a:t>
            </a:r>
            <a:r>
              <a:rPr lang="en-US" sz="1800"/>
              <a:t>  </a:t>
            </a:r>
          </a:p>
          <a:p>
            <a:pPr marL="0" indent="0">
              <a:buClr>
                <a:srgbClr val="FB821E"/>
              </a:buClr>
              <a:buNone/>
            </a:pPr>
            <a:r>
              <a:rPr lang="en-US" sz="1400"/>
              <a:t>(Aalto </a:t>
            </a:r>
            <a:r>
              <a:rPr lang="en-US" sz="1400" err="1"/>
              <a:t>Ülikool</a:t>
            </a:r>
            <a:r>
              <a:rPr lang="en-US" sz="1400"/>
              <a:t>, </a:t>
            </a:r>
            <a:r>
              <a:rPr lang="en-US" sz="1400" err="1"/>
              <a:t>Helsingi</a:t>
            </a:r>
            <a:r>
              <a:rPr lang="en-US" sz="1400"/>
              <a:t> </a:t>
            </a:r>
            <a:r>
              <a:rPr lang="en-US" sz="1400" err="1"/>
              <a:t>Ülikool</a:t>
            </a:r>
            <a:r>
              <a:rPr lang="en-US" sz="1400"/>
              <a:t>)</a:t>
            </a:r>
          </a:p>
        </p:txBody>
      </p:sp>
      <p:sp>
        <p:nvSpPr>
          <p:cNvPr id="18" name="Sisu kohatäide 2">
            <a:extLst>
              <a:ext uri="{FF2B5EF4-FFF2-40B4-BE49-F238E27FC236}">
                <a16:creationId xmlns:a16="http://schemas.microsoft.com/office/drawing/2014/main" id="{674E028A-1F30-5741-3198-8A55897625D1}"/>
              </a:ext>
            </a:extLst>
          </p:cNvPr>
          <p:cNvSpPr txBox="1">
            <a:spLocks/>
          </p:cNvSpPr>
          <p:nvPr/>
        </p:nvSpPr>
        <p:spPr>
          <a:xfrm>
            <a:off x="143269" y="6406885"/>
            <a:ext cx="7707087"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Esitlus</a:t>
            </a:r>
            <a:r>
              <a:rPr lang="en-US" sz="800"/>
              <a:t> 28.11.2013 </a:t>
            </a:r>
            <a:r>
              <a:rPr lang="en-US" sz="800" err="1"/>
              <a:t>Riias</a:t>
            </a:r>
            <a:r>
              <a:rPr lang="en-US" sz="800"/>
              <a:t> VASAB (Vision and Strategies Around the Baltic Sea) </a:t>
            </a:r>
            <a:r>
              <a:rPr lang="en-US" sz="800" err="1"/>
              <a:t>workshopil</a:t>
            </a:r>
            <a:r>
              <a:rPr lang="en-US" sz="800"/>
              <a:t> “Cultivating new ideas for the territorial development of the Baltic Sea Region”</a:t>
            </a:r>
            <a:br>
              <a:rPr lang="en-US" sz="800"/>
            </a:br>
            <a:r>
              <a:rPr lang="en-US" sz="800">
                <a:hlinkClick r:id="rId4"/>
              </a:rPr>
              <a:t>https://vasab.org/wp-content/uploads/2018/06/ESPON-TEMO_-Tomas-Hanell.pdf</a:t>
            </a:r>
            <a:r>
              <a:rPr lang="en-US" sz="800"/>
              <a:t> </a:t>
            </a:r>
          </a:p>
          <a:p>
            <a:pPr marL="0" indent="0">
              <a:buClr>
                <a:srgbClr val="FB821E"/>
              </a:buClr>
              <a:buNone/>
            </a:pPr>
            <a:endParaRPr lang="en-US" sz="800">
              <a:solidFill>
                <a:srgbClr val="FF0000"/>
              </a:solidFill>
            </a:endParaRPr>
          </a:p>
        </p:txBody>
      </p:sp>
      <p:sp>
        <p:nvSpPr>
          <p:cNvPr id="3" name="Slaidinumbri kohatäide 3">
            <a:extLst>
              <a:ext uri="{FF2B5EF4-FFF2-40B4-BE49-F238E27FC236}">
                <a16:creationId xmlns:a16="http://schemas.microsoft.com/office/drawing/2014/main" id="{3055A762-2C73-8F4A-B2A8-F06520FD146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121</a:t>
            </a:fld>
            <a:endParaRPr lang="et-EE">
              <a:solidFill>
                <a:prstClr val="black"/>
              </a:solidFill>
              <a:latin typeface="Calibri"/>
            </a:endParaRPr>
          </a:p>
        </p:txBody>
      </p:sp>
    </p:spTree>
    <p:extLst>
      <p:ext uri="{BB962C8B-B14F-4D97-AF65-F5344CB8AC3E}">
        <p14:creationId xmlns:p14="http://schemas.microsoft.com/office/powerpoint/2010/main" val="1031643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isu kohatäide 2">
            <a:extLst>
              <a:ext uri="{FF2B5EF4-FFF2-40B4-BE49-F238E27FC236}">
                <a16:creationId xmlns:a16="http://schemas.microsoft.com/office/drawing/2014/main" id="{CEFFE61A-5BC0-F292-D123-CA0121E23628}"/>
              </a:ext>
            </a:extLst>
          </p:cNvPr>
          <p:cNvSpPr txBox="1">
            <a:spLocks/>
          </p:cNvSpPr>
          <p:nvPr/>
        </p:nvSpPr>
        <p:spPr>
          <a:xfrm>
            <a:off x="609599" y="1140768"/>
            <a:ext cx="10835474" cy="1022184"/>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Aft>
                <a:spcPts val="0"/>
              </a:spcAft>
              <a:buNone/>
            </a:pPr>
            <a:r>
              <a:rPr lang="et-EE" sz="1400">
                <a:latin typeface="Calibri" panose="020F0502020204030204" pitchFamily="34" charset="0"/>
                <a:ea typeface="Calibri" panose="020F0502020204030204" pitchFamily="34" charset="0"/>
              </a:rPr>
              <a:t>Lauri </a:t>
            </a:r>
            <a:r>
              <a:rPr lang="et-EE" sz="1400" err="1">
                <a:latin typeface="Calibri" panose="020F0502020204030204" pitchFamily="34" charset="0"/>
                <a:ea typeface="Calibri" panose="020F0502020204030204" pitchFamily="34" charset="0"/>
              </a:rPr>
              <a:t>Hyttinen</a:t>
            </a:r>
            <a:r>
              <a:rPr lang="et-EE" sz="1400">
                <a:latin typeface="Calibri" panose="020F0502020204030204" pitchFamily="34" charset="0"/>
                <a:ea typeface="Calibri" panose="020F0502020204030204" pitchFamily="34" charset="0"/>
              </a:rPr>
              <a:t> (sept 2018)</a:t>
            </a:r>
            <a:r>
              <a:rPr lang="en-US" sz="1400">
                <a:latin typeface="Calibri" panose="020F0502020204030204" pitchFamily="34" charset="0"/>
                <a:ea typeface="Calibri" panose="020F0502020204030204" pitchFamily="34" charset="0"/>
              </a:rPr>
              <a:t> </a:t>
            </a:r>
            <a:r>
              <a:rPr lang="en-US" sz="1400" err="1">
                <a:latin typeface="Calibri" panose="020F0502020204030204" pitchFamily="34" charset="0"/>
                <a:ea typeface="Calibri" panose="020F0502020204030204" pitchFamily="34" charset="0"/>
              </a:rPr>
              <a:t>vedas</a:t>
            </a:r>
            <a:r>
              <a:rPr lang="et-EE" sz="1400">
                <a:latin typeface="Calibri" panose="020F0502020204030204" pitchFamily="34" charset="0"/>
                <a:ea typeface="Calibri" panose="020F0502020204030204" pitchFamily="34" charset="0"/>
              </a:rPr>
              <a:t> eest Soome riigis </a:t>
            </a:r>
            <a:r>
              <a:rPr lang="et-EE" sz="1400" i="1" err="1">
                <a:latin typeface="Calibri" panose="020F0502020204030204" pitchFamily="34" charset="0"/>
                <a:ea typeface="Calibri" panose="020F0502020204030204" pitchFamily="34" charset="0"/>
              </a:rPr>
              <a:t>smart</a:t>
            </a:r>
            <a:r>
              <a:rPr lang="et-EE" sz="1400">
                <a:latin typeface="Calibri" panose="020F0502020204030204" pitchFamily="34" charset="0"/>
                <a:ea typeface="Calibri" panose="020F0502020204030204" pitchFamily="34" charset="0"/>
              </a:rPr>
              <a:t> külade teemat.</a:t>
            </a:r>
            <a:r>
              <a:rPr lang="en-US" sz="1400">
                <a:latin typeface="Calibri" panose="020F0502020204030204" pitchFamily="34" charset="0"/>
                <a:ea typeface="Calibri" panose="020F0502020204030204" pitchFamily="34" charset="0"/>
              </a:rPr>
              <a:t> </a:t>
            </a:r>
            <a:r>
              <a:rPr lang="et-EE" sz="1400">
                <a:latin typeface="Calibri" panose="020F0502020204030204" pitchFamily="34" charset="0"/>
                <a:ea typeface="Calibri" panose="020F0502020204030204" pitchFamily="34" charset="0"/>
              </a:rPr>
              <a:t>Ta jagas külad kolme</a:t>
            </a:r>
            <a:r>
              <a:rPr lang="en-US" sz="1400">
                <a:latin typeface="Calibri" panose="020F0502020204030204" pitchFamily="34" charset="0"/>
                <a:ea typeface="Calibri" panose="020F0502020204030204" pitchFamily="34" charset="0"/>
              </a:rPr>
              <a:t> </a:t>
            </a:r>
            <a:r>
              <a:rPr lang="en-US" sz="1400" err="1">
                <a:latin typeface="Calibri" panose="020F0502020204030204" pitchFamily="34" charset="0"/>
                <a:ea typeface="Calibri" panose="020F0502020204030204" pitchFamily="34" charset="0"/>
              </a:rPr>
              <a:t>gruppi</a:t>
            </a:r>
            <a:r>
              <a:rPr lang="et-EE" sz="1400">
                <a:latin typeface="Calibri" panose="020F0502020204030204" pitchFamily="34" charset="0"/>
                <a:ea typeface="Calibri" panose="020F0502020204030204" pitchFamily="34" charset="0"/>
              </a:rPr>
              <a:t>. </a:t>
            </a:r>
          </a:p>
          <a:p>
            <a:pPr marL="876286" lvl="1" indent="-342900">
              <a:buAutoNum type="arabicPeriod"/>
            </a:pPr>
            <a:r>
              <a:rPr lang="et-EE" sz="1400">
                <a:latin typeface="Calibri" panose="020F0502020204030204" pitchFamily="34" charset="0"/>
                <a:ea typeface="Calibri" panose="020F0502020204030204" pitchFamily="34" charset="0"/>
              </a:rPr>
              <a:t>On külad, mis surevad välja (kahanemine). Neil ei ole enam oma initsiatiivi ega algatusi.</a:t>
            </a:r>
          </a:p>
          <a:p>
            <a:pPr marL="876286" lvl="1" indent="-342900">
              <a:buAutoNum type="arabicPeriod"/>
            </a:pPr>
            <a:r>
              <a:rPr lang="et-EE" sz="1400">
                <a:latin typeface="Calibri" panose="020F0502020204030204" pitchFamily="34" charset="0"/>
                <a:ea typeface="Calibri" panose="020F0502020204030204" pitchFamily="34" charset="0"/>
              </a:rPr>
              <a:t>Teise rühma moodustavad aktiivsed külad, kuid kes täpselt ei tea, mida selle aktiivsusega teha.</a:t>
            </a:r>
          </a:p>
          <a:p>
            <a:pPr marL="876286" lvl="1" indent="-342900">
              <a:buAutoNum type="arabicPeriod"/>
            </a:pPr>
            <a:r>
              <a:rPr lang="et-EE" sz="1400">
                <a:latin typeface="Calibri" panose="020F0502020204030204" pitchFamily="34" charset="0"/>
                <a:ea typeface="Calibri" panose="020F0502020204030204" pitchFamily="34" charset="0"/>
              </a:rPr>
              <a:t>Kolmas rühm on nn </a:t>
            </a:r>
            <a:r>
              <a:rPr lang="en-US" sz="1400" err="1">
                <a:latin typeface="Calibri" panose="020F0502020204030204" pitchFamily="34" charset="0"/>
                <a:ea typeface="Calibri" panose="020F0502020204030204" pitchFamily="34" charset="0"/>
              </a:rPr>
              <a:t>arukad</a:t>
            </a:r>
            <a:r>
              <a:rPr lang="en-US" sz="1400">
                <a:latin typeface="Calibri" panose="020F0502020204030204" pitchFamily="34" charset="0"/>
                <a:ea typeface="Calibri" panose="020F0502020204030204" pitchFamily="34" charset="0"/>
              </a:rPr>
              <a:t> (</a:t>
            </a:r>
            <a:r>
              <a:rPr lang="et-EE" sz="1400" i="1" err="1">
                <a:latin typeface="Calibri" panose="020F0502020204030204" pitchFamily="34" charset="0"/>
                <a:ea typeface="Calibri" panose="020F0502020204030204" pitchFamily="34" charset="0"/>
              </a:rPr>
              <a:t>smart</a:t>
            </a:r>
            <a:r>
              <a:rPr lang="en-US" sz="1400" i="1">
                <a:latin typeface="Calibri" panose="020F0502020204030204" pitchFamily="34" charset="0"/>
                <a:ea typeface="Calibri" panose="020F0502020204030204" pitchFamily="34" charset="0"/>
              </a:rPr>
              <a:t>)</a:t>
            </a:r>
            <a:r>
              <a:rPr lang="et-EE" sz="1400">
                <a:latin typeface="Calibri" panose="020F0502020204030204" pitchFamily="34" charset="0"/>
                <a:ea typeface="Calibri" panose="020F0502020204030204" pitchFamily="34" charset="0"/>
              </a:rPr>
              <a:t> külad, kes tegutsevad aktiivselt ja nutikalt ja saavutavad tulemusi.</a:t>
            </a:r>
            <a:r>
              <a:rPr lang="en-US" sz="1400">
                <a:latin typeface="Calibri" panose="020F0502020204030204" pitchFamily="34" charset="0"/>
                <a:ea typeface="Calibri" panose="020F0502020204030204" pitchFamily="34" charset="0"/>
              </a:rPr>
              <a:t> </a:t>
            </a:r>
            <a:r>
              <a:rPr lang="et-EE" sz="1400">
                <a:latin typeface="Calibri" panose="020F0502020204030204" pitchFamily="34" charset="0"/>
                <a:ea typeface="Calibri" panose="020F0502020204030204" pitchFamily="34" charset="0"/>
              </a:rPr>
              <a:t>Ta tõi näiteks Soome </a:t>
            </a:r>
            <a:r>
              <a:rPr lang="et-EE" sz="1400" err="1">
                <a:latin typeface="Calibri" panose="020F0502020204030204" pitchFamily="34" charset="0"/>
                <a:ea typeface="Calibri" panose="020F0502020204030204" pitchFamily="34" charset="0"/>
              </a:rPr>
              <a:t>Eskola</a:t>
            </a:r>
            <a:r>
              <a:rPr lang="et-EE" sz="1400">
                <a:latin typeface="Calibri" panose="020F0502020204030204" pitchFamily="34" charset="0"/>
                <a:ea typeface="Calibri" panose="020F0502020204030204" pitchFamily="34" charset="0"/>
              </a:rPr>
              <a:t> küla. </a:t>
            </a:r>
            <a:endParaRPr lang="et-EE" sz="1400"/>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8963025" cy="1143000"/>
          </a:xfrm>
        </p:spPr>
        <p:txBody>
          <a:bodyPr>
            <a:normAutofit/>
          </a:bodyPr>
          <a:lstStyle/>
          <a:p>
            <a:r>
              <a:rPr lang="en-US" sz="3600" err="1"/>
              <a:t>Arukate</a:t>
            </a:r>
            <a:r>
              <a:rPr lang="en-US" sz="3600"/>
              <a:t> </a:t>
            </a:r>
            <a:r>
              <a:rPr lang="en-US" sz="3600" err="1"/>
              <a:t>külade</a:t>
            </a:r>
            <a:r>
              <a:rPr lang="en-US" sz="3600"/>
              <a:t> </a:t>
            </a:r>
            <a:r>
              <a:rPr lang="en-US" sz="3600" err="1"/>
              <a:t>edendamine</a:t>
            </a:r>
            <a:r>
              <a:rPr lang="en-US" sz="3600"/>
              <a:t> </a:t>
            </a:r>
            <a:endParaRPr lang="et-EE" sz="3600"/>
          </a:p>
        </p:txBody>
      </p:sp>
      <p:pic>
        <p:nvPicPr>
          <p:cNvPr id="17" name="Picture 2" descr="Lauri Hyttinen">
            <a:extLst>
              <a:ext uri="{FF2B5EF4-FFF2-40B4-BE49-F238E27FC236}">
                <a16:creationId xmlns:a16="http://schemas.microsoft.com/office/drawing/2014/main" id="{892441D5-CB89-2775-209E-339FE912C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93" y="2629089"/>
            <a:ext cx="2114596" cy="26459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el 6">
            <a:extLst>
              <a:ext uri="{FF2B5EF4-FFF2-40B4-BE49-F238E27FC236}">
                <a16:creationId xmlns:a16="http://schemas.microsoft.com/office/drawing/2014/main" id="{79AC70FE-55ED-2488-EC10-7E36512B20E0}"/>
              </a:ext>
            </a:extLst>
          </p:cNvPr>
          <p:cNvGraphicFramePr>
            <a:graphicFrameLocks noGrp="1"/>
          </p:cNvGraphicFramePr>
          <p:nvPr>
            <p:extLst>
              <p:ext uri="{D42A27DB-BD31-4B8C-83A1-F6EECF244321}">
                <p14:modId xmlns:p14="http://schemas.microsoft.com/office/powerpoint/2010/main" val="2801700402"/>
              </p:ext>
            </p:extLst>
          </p:nvPr>
        </p:nvGraphicFramePr>
        <p:xfrm>
          <a:off x="3191607" y="2415061"/>
          <a:ext cx="8220809" cy="3900326"/>
        </p:xfrm>
        <a:graphic>
          <a:graphicData uri="http://schemas.openxmlformats.org/drawingml/2006/table">
            <a:tbl>
              <a:tblPr firstRow="1" bandRow="1">
                <a:tableStyleId>{5C22544A-7EE6-4342-B048-85BDC9FD1C3A}</a:tableStyleId>
              </a:tblPr>
              <a:tblGrid>
                <a:gridCol w="3918599">
                  <a:extLst>
                    <a:ext uri="{9D8B030D-6E8A-4147-A177-3AD203B41FA5}">
                      <a16:colId xmlns:a16="http://schemas.microsoft.com/office/drawing/2014/main" val="3964046395"/>
                    </a:ext>
                  </a:extLst>
                </a:gridCol>
                <a:gridCol w="383646">
                  <a:extLst>
                    <a:ext uri="{9D8B030D-6E8A-4147-A177-3AD203B41FA5}">
                      <a16:colId xmlns:a16="http://schemas.microsoft.com/office/drawing/2014/main" val="2623902320"/>
                    </a:ext>
                  </a:extLst>
                </a:gridCol>
                <a:gridCol w="3918564">
                  <a:extLst>
                    <a:ext uri="{9D8B030D-6E8A-4147-A177-3AD203B41FA5}">
                      <a16:colId xmlns:a16="http://schemas.microsoft.com/office/drawing/2014/main" val="3303260698"/>
                    </a:ext>
                  </a:extLst>
                </a:gridCol>
              </a:tblGrid>
              <a:tr h="381519">
                <a:tc>
                  <a:txBody>
                    <a:bodyPr/>
                    <a:lstStyle/>
                    <a:p>
                      <a:pPr algn="ctr">
                        <a:lnSpc>
                          <a:spcPct val="80000"/>
                        </a:lnSpc>
                      </a:pPr>
                      <a:r>
                        <a:rPr lang="en-US" sz="1400" err="1">
                          <a:solidFill>
                            <a:schemeClr val="tx1"/>
                          </a:solidFill>
                        </a:rPr>
                        <a:t>Eskola</a:t>
                      </a:r>
                      <a:r>
                        <a:rPr lang="en-US" sz="1400">
                          <a:solidFill>
                            <a:schemeClr val="tx1"/>
                          </a:solidFill>
                        </a:rPr>
                        <a:t> (</a:t>
                      </a:r>
                      <a:r>
                        <a:rPr lang="en-US" sz="1400" err="1">
                          <a:solidFill>
                            <a:schemeClr val="tx1"/>
                          </a:solidFill>
                        </a:rPr>
                        <a:t>Soome</a:t>
                      </a:r>
                      <a:r>
                        <a:rPr lang="en-US" sz="1400">
                          <a:solidFill>
                            <a:schemeClr val="tx1"/>
                          </a:solidFill>
                        </a:rPr>
                        <a:t>)</a:t>
                      </a:r>
                      <a:endParaRPr lang="et-EE"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400" err="1">
                          <a:solidFill>
                            <a:schemeClr val="tx1"/>
                          </a:solidFill>
                        </a:rPr>
                        <a:t>Torup</a:t>
                      </a:r>
                      <a:r>
                        <a:rPr lang="en-US" sz="1400">
                          <a:solidFill>
                            <a:schemeClr val="tx1"/>
                          </a:solidFill>
                        </a:rPr>
                        <a:t> (</a:t>
                      </a:r>
                      <a:r>
                        <a:rPr lang="en-US" sz="1400" err="1">
                          <a:solidFill>
                            <a:schemeClr val="tx1"/>
                          </a:solidFill>
                        </a:rPr>
                        <a:t>Taani</a:t>
                      </a:r>
                      <a:r>
                        <a:rPr lang="en-US" sz="1400">
                          <a:solidFill>
                            <a:schemeClr val="tx1"/>
                          </a:solidFill>
                        </a:rPr>
                        <a:t>)</a:t>
                      </a:r>
                      <a:endParaRPr lang="et-EE"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2009605944"/>
                  </a:ext>
                </a:extLst>
              </a:tr>
              <a:tr h="299728">
                <a:tc>
                  <a:txBody>
                    <a:bodyPr/>
                    <a:lstStyle/>
                    <a:p>
                      <a:pPr algn="ctr">
                        <a:lnSpc>
                          <a:spcPct val="80000"/>
                        </a:lnSpc>
                      </a:pPr>
                      <a:r>
                        <a:rPr lang="en-US" sz="1400"/>
                        <a:t>450 </a:t>
                      </a:r>
                      <a:r>
                        <a:rPr lang="en-US" sz="1400" err="1"/>
                        <a:t>elanikku</a:t>
                      </a:r>
                      <a:endParaRPr lang="et-EE"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400"/>
                        <a:t>356 </a:t>
                      </a:r>
                      <a:r>
                        <a:rPr lang="en-US" sz="1400" err="1"/>
                        <a:t>elanikku</a:t>
                      </a:r>
                      <a:endParaRPr lang="et-EE"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68196887"/>
                  </a:ext>
                </a:extLst>
              </a:tr>
              <a:tr h="419012">
                <a:tc>
                  <a:txBody>
                    <a:bodyPr/>
                    <a:lstStyle/>
                    <a:p>
                      <a:pPr algn="ctr">
                        <a:lnSpc>
                          <a:spcPct val="80000"/>
                        </a:lnSpc>
                      </a:pPr>
                      <a:r>
                        <a:rPr lang="en-US" sz="1400" err="1"/>
                        <a:t>Kaugus</a:t>
                      </a:r>
                      <a:r>
                        <a:rPr lang="en-US" sz="1400"/>
                        <a:t> </a:t>
                      </a:r>
                      <a:r>
                        <a:rPr lang="en-US" sz="1400" err="1"/>
                        <a:t>pealinnast</a:t>
                      </a:r>
                      <a:r>
                        <a:rPr lang="en-US" sz="1400"/>
                        <a:t> 510 km</a:t>
                      </a:r>
                      <a:endParaRPr lang="et-EE"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400" err="1"/>
                        <a:t>Kaugus</a:t>
                      </a:r>
                      <a:r>
                        <a:rPr lang="en-US" sz="1400"/>
                        <a:t> </a:t>
                      </a:r>
                      <a:r>
                        <a:rPr lang="en-US" sz="1400" err="1"/>
                        <a:t>pealinnast</a:t>
                      </a:r>
                      <a:r>
                        <a:rPr lang="en-US" sz="1400"/>
                        <a:t> 60 km</a:t>
                      </a:r>
                      <a:endParaRPr lang="et-EE"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2077701465"/>
                  </a:ext>
                </a:extLst>
              </a:tr>
              <a:tr h="1028788">
                <a:tc>
                  <a:txBody>
                    <a:bodyPr/>
                    <a:lstStyle/>
                    <a:p>
                      <a:pPr algn="ctr">
                        <a:lnSpc>
                          <a:spcPct val="80000"/>
                        </a:lnSpc>
                      </a:pPr>
                      <a:r>
                        <a:rPr lang="en-US" sz="1400" err="1"/>
                        <a:t>Ettevõtluskeskkond</a:t>
                      </a:r>
                      <a:r>
                        <a:rPr lang="en-US" sz="1400"/>
                        <a:t>: </a:t>
                      </a:r>
                      <a:r>
                        <a:rPr lang="en-US" sz="1400" err="1"/>
                        <a:t>Suurim</a:t>
                      </a:r>
                      <a:r>
                        <a:rPr lang="en-US" sz="1400"/>
                        <a:t> </a:t>
                      </a:r>
                      <a:r>
                        <a:rPr lang="en-US" sz="1400" err="1"/>
                        <a:t>ettevõte</a:t>
                      </a:r>
                      <a:r>
                        <a:rPr lang="en-US" sz="1400"/>
                        <a:t> </a:t>
                      </a:r>
                      <a:r>
                        <a:rPr lang="en-US" sz="1400" err="1"/>
                        <a:t>Eskolan</a:t>
                      </a:r>
                      <a:r>
                        <a:rPr lang="en-US" sz="1400"/>
                        <a:t> </a:t>
                      </a:r>
                      <a:r>
                        <a:rPr lang="en-US" sz="1400" err="1"/>
                        <a:t>Kyläpalvelu</a:t>
                      </a:r>
                      <a:r>
                        <a:rPr lang="en-US" sz="1400"/>
                        <a:t> Oy (130 </a:t>
                      </a:r>
                      <a:r>
                        <a:rPr lang="en-US" sz="1400" err="1"/>
                        <a:t>omanikku</a:t>
                      </a:r>
                      <a:r>
                        <a:rPr lang="en-US" sz="1400"/>
                        <a:t>). </a:t>
                      </a:r>
                      <a:r>
                        <a:rPr lang="en-US" sz="1400" err="1"/>
                        <a:t>Päevahoid</a:t>
                      </a:r>
                      <a:r>
                        <a:rPr lang="en-US" sz="1400"/>
                        <a:t> (24 last), </a:t>
                      </a:r>
                      <a:r>
                        <a:rPr lang="en-US" sz="1400" err="1"/>
                        <a:t>kool</a:t>
                      </a:r>
                      <a:r>
                        <a:rPr lang="en-US" sz="1400"/>
                        <a:t>, </a:t>
                      </a:r>
                      <a:r>
                        <a:rPr lang="en-US" sz="1400" err="1"/>
                        <a:t>rendipinnad</a:t>
                      </a:r>
                      <a:r>
                        <a:rPr lang="en-US" sz="1400"/>
                        <a:t>, </a:t>
                      </a:r>
                      <a:r>
                        <a:rPr lang="en-US" sz="1400" err="1"/>
                        <a:t>reisimine</a:t>
                      </a:r>
                      <a:r>
                        <a:rPr lang="en-US" sz="1400"/>
                        <a:t> ja </a:t>
                      </a:r>
                      <a:r>
                        <a:rPr lang="en-US" sz="1400" err="1"/>
                        <a:t>kultuuriüritused</a:t>
                      </a:r>
                      <a:r>
                        <a:rPr lang="en-US" sz="1400"/>
                        <a:t>, </a:t>
                      </a:r>
                      <a:r>
                        <a:rPr lang="en-US" sz="1400" err="1"/>
                        <a:t>raamatukogu</a:t>
                      </a:r>
                      <a:r>
                        <a:rPr lang="en-US" sz="1400"/>
                        <a:t>, </a:t>
                      </a:r>
                      <a:r>
                        <a:rPr lang="en-US" sz="1400" err="1"/>
                        <a:t>restoran</a:t>
                      </a:r>
                      <a:r>
                        <a:rPr lang="en-US" sz="1400"/>
                        <a:t>, jt.</a:t>
                      </a: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400" err="1"/>
                        <a:t>Ettevõtluskeskkond</a:t>
                      </a:r>
                      <a:r>
                        <a:rPr lang="en-US" sz="1400"/>
                        <a:t>: </a:t>
                      </a:r>
                      <a:r>
                        <a:rPr lang="en-US" sz="1400" err="1"/>
                        <a:t>Küla</a:t>
                      </a:r>
                      <a:r>
                        <a:rPr lang="en-US" sz="1400"/>
                        <a:t> </a:t>
                      </a:r>
                      <a:r>
                        <a:rPr lang="en-US" sz="1400" err="1"/>
                        <a:t>ise</a:t>
                      </a:r>
                      <a:r>
                        <a:rPr lang="en-US" sz="1400"/>
                        <a:t> </a:t>
                      </a:r>
                      <a:r>
                        <a:rPr lang="en-US" sz="1400" err="1"/>
                        <a:t>arendab</a:t>
                      </a:r>
                      <a:r>
                        <a:rPr lang="en-US" sz="1400"/>
                        <a:t> </a:t>
                      </a:r>
                      <a:r>
                        <a:rPr lang="en-US" sz="1400" err="1"/>
                        <a:t>elamumajanduse</a:t>
                      </a:r>
                      <a:r>
                        <a:rPr lang="en-US" sz="1400"/>
                        <a:t> </a:t>
                      </a:r>
                      <a:r>
                        <a:rPr lang="en-US" sz="1400" err="1"/>
                        <a:t>kinnisvara</a:t>
                      </a:r>
                      <a:r>
                        <a:rPr lang="en-US" sz="1400"/>
                        <a:t>, </a:t>
                      </a:r>
                      <a:r>
                        <a:rPr lang="en-US" sz="1400" err="1"/>
                        <a:t>plaan</a:t>
                      </a:r>
                      <a:r>
                        <a:rPr lang="en-US" sz="1400"/>
                        <a:t> </a:t>
                      </a:r>
                      <a:r>
                        <a:rPr lang="en-US" sz="1400" err="1"/>
                        <a:t>rajada</a:t>
                      </a:r>
                      <a:r>
                        <a:rPr lang="en-US" sz="1400"/>
                        <a:t> 96 </a:t>
                      </a:r>
                      <a:r>
                        <a:rPr lang="en-US" sz="1400" err="1"/>
                        <a:t>kodu</a:t>
                      </a:r>
                      <a:r>
                        <a:rPr lang="en-US" sz="1400"/>
                        <a:t> ca 250-le </a:t>
                      </a:r>
                      <a:r>
                        <a:rPr lang="en-US" sz="1400" err="1"/>
                        <a:t>inimesele</a:t>
                      </a:r>
                      <a:r>
                        <a:rPr lang="en-US" sz="1400"/>
                        <a:t>, </a:t>
                      </a:r>
                      <a:r>
                        <a:rPr lang="en-US" sz="1400" err="1"/>
                        <a:t>kõik</a:t>
                      </a:r>
                      <a:r>
                        <a:rPr lang="en-US" sz="1400"/>
                        <a:t> </a:t>
                      </a:r>
                      <a:r>
                        <a:rPr lang="en-US" sz="1400" err="1"/>
                        <a:t>elanikud</a:t>
                      </a:r>
                      <a:r>
                        <a:rPr lang="en-US" sz="1400"/>
                        <a:t> on </a:t>
                      </a:r>
                      <a:r>
                        <a:rPr lang="en-US" sz="1400" err="1"/>
                        <a:t>osanikud</a:t>
                      </a:r>
                      <a:r>
                        <a:rPr lang="en-US" sz="1400"/>
                        <a:t>. </a:t>
                      </a:r>
                      <a:r>
                        <a:rPr lang="en-US" sz="1400" err="1"/>
                        <a:t>Raudteejaamast</a:t>
                      </a:r>
                      <a:r>
                        <a:rPr lang="en-US" sz="1400"/>
                        <a:t> (150 m</a:t>
                      </a:r>
                      <a:r>
                        <a:rPr lang="en-US" sz="1400" baseline="30000"/>
                        <a:t>2</a:t>
                      </a:r>
                      <a:r>
                        <a:rPr lang="en-US" sz="1400"/>
                        <a:t>) </a:t>
                      </a:r>
                      <a:r>
                        <a:rPr lang="en-US" sz="1400" err="1"/>
                        <a:t>tegid</a:t>
                      </a:r>
                      <a:r>
                        <a:rPr lang="en-US" sz="1400"/>
                        <a:t> </a:t>
                      </a:r>
                      <a:r>
                        <a:rPr lang="en-US" sz="1400" err="1"/>
                        <a:t>taluturu</a:t>
                      </a:r>
                      <a:r>
                        <a:rPr lang="en-US" sz="1400"/>
                        <a:t>, </a:t>
                      </a:r>
                      <a:r>
                        <a:rPr lang="en-US" sz="1400" err="1"/>
                        <a:t>kasutatud</a:t>
                      </a:r>
                      <a:r>
                        <a:rPr lang="en-US" sz="1400"/>
                        <a:t> </a:t>
                      </a:r>
                      <a:r>
                        <a:rPr lang="en-US" sz="1400" err="1"/>
                        <a:t>raamatute</a:t>
                      </a:r>
                      <a:r>
                        <a:rPr lang="en-US" sz="1400"/>
                        <a:t> </a:t>
                      </a:r>
                      <a:r>
                        <a:rPr lang="en-US" sz="1400" err="1"/>
                        <a:t>kaupluse</a:t>
                      </a:r>
                      <a:r>
                        <a:rPr lang="en-US" sz="1400"/>
                        <a:t>, start-up </a:t>
                      </a:r>
                      <a:r>
                        <a:rPr lang="en-US" sz="1400" err="1"/>
                        <a:t>ettevõtete</a:t>
                      </a:r>
                      <a:r>
                        <a:rPr lang="en-US" sz="1400"/>
                        <a:t> </a:t>
                      </a:r>
                      <a:r>
                        <a:rPr lang="en-US" sz="1400" err="1"/>
                        <a:t>keskuse</a:t>
                      </a:r>
                      <a:r>
                        <a:rPr lang="en-US" sz="1400"/>
                        <a:t> 7-8 </a:t>
                      </a:r>
                      <a:r>
                        <a:rPr lang="en-US" sz="1400" err="1"/>
                        <a:t>töökohaga</a:t>
                      </a:r>
                      <a:r>
                        <a:rPr lang="en-US" sz="1400"/>
                        <a:t>.</a:t>
                      </a: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2636841666"/>
                  </a:ext>
                </a:extLst>
              </a:tr>
              <a:tr h="703826">
                <a:tc>
                  <a:txBody>
                    <a:bodyPr/>
                    <a:lstStyle/>
                    <a:p>
                      <a:pPr algn="ctr">
                        <a:lnSpc>
                          <a:spcPct val="80000"/>
                        </a:lnSpc>
                      </a:pPr>
                      <a:r>
                        <a:rPr lang="en-US" sz="1400" err="1"/>
                        <a:t>Kultuur</a:t>
                      </a:r>
                      <a:r>
                        <a:rPr lang="en-US" sz="1400"/>
                        <a:t>: </a:t>
                      </a:r>
                      <a:r>
                        <a:rPr lang="en-US" sz="1400" err="1"/>
                        <a:t>Suveteatri</a:t>
                      </a:r>
                      <a:r>
                        <a:rPr lang="en-US" sz="1400"/>
                        <a:t> </a:t>
                      </a:r>
                      <a:r>
                        <a:rPr lang="en-US" sz="1400" err="1"/>
                        <a:t>vaatajaskond</a:t>
                      </a:r>
                      <a:r>
                        <a:rPr lang="en-US" sz="1400"/>
                        <a:t> </a:t>
                      </a:r>
                      <a:r>
                        <a:rPr lang="en-US" sz="1400" err="1"/>
                        <a:t>vahemikus</a:t>
                      </a:r>
                      <a:r>
                        <a:rPr lang="en-US" sz="1400"/>
                        <a:t> 3000-400</a:t>
                      </a:r>
                      <a:r>
                        <a:rPr lang="et-EE" sz="1400"/>
                        <a:t>0</a:t>
                      </a:r>
                      <a:r>
                        <a:rPr lang="en-US" sz="1400"/>
                        <a:t>. </a:t>
                      </a:r>
                      <a:r>
                        <a:rPr lang="en-US" sz="1400" err="1"/>
                        <a:t>Ümbruskonnas</a:t>
                      </a:r>
                      <a:r>
                        <a:rPr lang="en-US" sz="1400"/>
                        <a:t> on </a:t>
                      </a:r>
                      <a:r>
                        <a:rPr lang="en-US" sz="1400" err="1"/>
                        <a:t>palju</a:t>
                      </a:r>
                      <a:r>
                        <a:rPr lang="en-US" sz="1400"/>
                        <a:t> </a:t>
                      </a:r>
                      <a:r>
                        <a:rPr lang="en-US" sz="1400" err="1"/>
                        <a:t>ajaloolis-kultuurilisi</a:t>
                      </a:r>
                      <a:r>
                        <a:rPr lang="en-US" sz="1400"/>
                        <a:t> </a:t>
                      </a:r>
                      <a:r>
                        <a:rPr lang="en-US" sz="1400" err="1"/>
                        <a:t>objekte</a:t>
                      </a:r>
                      <a:r>
                        <a:rPr lang="en-US" sz="1400"/>
                        <a:t>, </a:t>
                      </a:r>
                      <a:r>
                        <a:rPr lang="en-US" sz="1400" err="1"/>
                        <a:t>mida</a:t>
                      </a:r>
                      <a:r>
                        <a:rPr lang="en-US" sz="1400"/>
                        <a:t> </a:t>
                      </a:r>
                      <a:r>
                        <a:rPr lang="en-US" sz="1400" err="1"/>
                        <a:t>tutvustatakse</a:t>
                      </a:r>
                      <a:r>
                        <a:rPr lang="en-US" sz="1400"/>
                        <a:t>.</a:t>
                      </a: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400" err="1"/>
                        <a:t>Kultuur</a:t>
                      </a:r>
                      <a:r>
                        <a:rPr lang="en-US" sz="1400"/>
                        <a:t>: </a:t>
                      </a:r>
                      <a:r>
                        <a:rPr lang="en-US" sz="1400" err="1"/>
                        <a:t>Töötab</a:t>
                      </a:r>
                      <a:r>
                        <a:rPr lang="en-US" sz="1400"/>
                        <a:t> start-up </a:t>
                      </a:r>
                      <a:r>
                        <a:rPr lang="en-US" sz="1400" err="1"/>
                        <a:t>põhimõttel</a:t>
                      </a:r>
                      <a:r>
                        <a:rPr lang="en-US" sz="1400"/>
                        <a:t>. 30 </a:t>
                      </a:r>
                      <a:r>
                        <a:rPr lang="en-US" sz="1400" err="1"/>
                        <a:t>aastat</a:t>
                      </a:r>
                      <a:r>
                        <a:rPr lang="en-US" sz="1400"/>
                        <a:t> on </a:t>
                      </a:r>
                      <a:r>
                        <a:rPr lang="en-US" sz="1400" err="1"/>
                        <a:t>arendanud</a:t>
                      </a:r>
                      <a:r>
                        <a:rPr lang="en-US" sz="1400"/>
                        <a:t> </a:t>
                      </a:r>
                      <a:r>
                        <a:rPr lang="en-US" sz="1400" err="1"/>
                        <a:t>ökoküla</a:t>
                      </a:r>
                      <a:r>
                        <a:rPr lang="en-US" sz="1400"/>
                        <a:t>. </a:t>
                      </a:r>
                      <a:r>
                        <a:rPr lang="en-US" sz="1400" err="1"/>
                        <a:t>Külas</a:t>
                      </a:r>
                      <a:r>
                        <a:rPr lang="en-US" sz="1400"/>
                        <a:t> </a:t>
                      </a:r>
                      <a:r>
                        <a:rPr lang="en-US" sz="1400" err="1"/>
                        <a:t>toimib</a:t>
                      </a:r>
                      <a:r>
                        <a:rPr lang="en-US" sz="1400"/>
                        <a:t> </a:t>
                      </a:r>
                      <a:r>
                        <a:rPr lang="en-US" sz="1400" err="1"/>
                        <a:t>jagamismajandus</a:t>
                      </a:r>
                      <a:r>
                        <a:rPr lang="en-US" sz="1400"/>
                        <a:t> (n. </a:t>
                      </a:r>
                      <a:r>
                        <a:rPr lang="en-US" sz="1400" err="1"/>
                        <a:t>segumasin</a:t>
                      </a:r>
                      <a:r>
                        <a:rPr lang="en-US" sz="1400"/>
                        <a:t>, </a:t>
                      </a:r>
                      <a:r>
                        <a:rPr lang="en-US" sz="1400" err="1"/>
                        <a:t>muruniitja</a:t>
                      </a:r>
                      <a:r>
                        <a:rPr lang="en-US" sz="1400"/>
                        <a:t> ja </a:t>
                      </a:r>
                      <a:r>
                        <a:rPr lang="en-US" sz="1400" err="1"/>
                        <a:t>teiste</a:t>
                      </a:r>
                      <a:r>
                        <a:rPr lang="en-US" sz="1400"/>
                        <a:t> </a:t>
                      </a:r>
                      <a:r>
                        <a:rPr lang="en-US" sz="1400" err="1"/>
                        <a:t>tööriistade</a:t>
                      </a:r>
                      <a:r>
                        <a:rPr lang="en-US" sz="1400"/>
                        <a:t> </a:t>
                      </a:r>
                      <a:r>
                        <a:rPr lang="en-US" sz="1400" err="1"/>
                        <a:t>ühiskasutamine</a:t>
                      </a:r>
                      <a:r>
                        <a:rPr lang="en-US" sz="1400"/>
                        <a:t>).</a:t>
                      </a: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7916446"/>
                  </a:ext>
                </a:extLst>
              </a:tr>
              <a:tr h="901797">
                <a:tc>
                  <a:txBody>
                    <a:bodyPr/>
                    <a:lstStyle/>
                    <a:p>
                      <a:pPr algn="ctr">
                        <a:lnSpc>
                          <a:spcPct val="80000"/>
                        </a:lnSpc>
                      </a:pP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tc>
                  <a:txBody>
                    <a:bodyPr/>
                    <a:lstStyle/>
                    <a:p>
                      <a:pPr algn="ctr">
                        <a:lnSpc>
                          <a:spcPct val="80000"/>
                        </a:lnSpc>
                      </a:pP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400" err="1"/>
                        <a:t>Otsustamisprotsess</a:t>
                      </a:r>
                      <a:r>
                        <a:rPr lang="en-US" sz="1400"/>
                        <a:t>: </a:t>
                      </a:r>
                      <a:r>
                        <a:rPr lang="en-US" sz="1400" err="1"/>
                        <a:t>Otsused</a:t>
                      </a:r>
                      <a:r>
                        <a:rPr lang="en-US" sz="1400"/>
                        <a:t> </a:t>
                      </a:r>
                      <a:r>
                        <a:rPr lang="en-US" sz="1400" err="1"/>
                        <a:t>arutatakse</a:t>
                      </a:r>
                      <a:r>
                        <a:rPr lang="en-US" sz="1400"/>
                        <a:t> </a:t>
                      </a:r>
                      <a:r>
                        <a:rPr lang="en-US" sz="1400" err="1"/>
                        <a:t>ringis</a:t>
                      </a:r>
                      <a:r>
                        <a:rPr lang="en-US" sz="1400"/>
                        <a:t> </a:t>
                      </a:r>
                      <a:r>
                        <a:rPr lang="en-US" sz="1400" err="1"/>
                        <a:t>läbi</a:t>
                      </a:r>
                      <a:r>
                        <a:rPr lang="en-US" sz="1400"/>
                        <a:t>, </a:t>
                      </a:r>
                      <a:r>
                        <a:rPr lang="en-US" sz="1400" err="1"/>
                        <a:t>otsused</a:t>
                      </a:r>
                      <a:r>
                        <a:rPr lang="en-US" sz="1400"/>
                        <a:t> </a:t>
                      </a:r>
                      <a:r>
                        <a:rPr lang="en-US" sz="1400" err="1"/>
                        <a:t>tehakse</a:t>
                      </a:r>
                      <a:r>
                        <a:rPr lang="en-US" sz="1400"/>
                        <a:t> </a:t>
                      </a:r>
                      <a:r>
                        <a:rPr lang="en-US" sz="1400" err="1"/>
                        <a:t>kogukonnas</a:t>
                      </a:r>
                      <a:r>
                        <a:rPr lang="en-US" sz="1400"/>
                        <a:t> </a:t>
                      </a:r>
                      <a:r>
                        <a:rPr lang="en-US" sz="1400" err="1"/>
                        <a:t>kõik</a:t>
                      </a:r>
                      <a:r>
                        <a:rPr lang="en-US" sz="1400"/>
                        <a:t> </a:t>
                      </a:r>
                      <a:r>
                        <a:rPr lang="en-US" sz="1400" err="1"/>
                        <a:t>koos</a:t>
                      </a:r>
                      <a:r>
                        <a:rPr lang="en-US" sz="1400"/>
                        <a:t> </a:t>
                      </a:r>
                      <a:r>
                        <a:rPr lang="en-US" sz="1400" err="1"/>
                        <a:t>põhimõttel</a:t>
                      </a:r>
                      <a:r>
                        <a:rPr lang="en-US" sz="1400"/>
                        <a:t>.</a:t>
                      </a:r>
                    </a:p>
                    <a:p>
                      <a:pPr algn="ctr">
                        <a:lnSpc>
                          <a:spcPct val="80000"/>
                        </a:lnSpc>
                      </a:pPr>
                      <a:r>
                        <a:rPr lang="en-US" sz="1400" err="1"/>
                        <a:t>Koos</a:t>
                      </a:r>
                      <a:r>
                        <a:rPr lang="en-US" sz="1400"/>
                        <a:t> t</a:t>
                      </a:r>
                      <a:r>
                        <a:rPr lang="et-EE" sz="1400" err="1"/>
                        <a:t>öötamine</a:t>
                      </a:r>
                      <a:r>
                        <a:rPr lang="et-EE" sz="1400"/>
                        <a:t> on väga strateegiline ja läbimõeldu</a:t>
                      </a:r>
                      <a:r>
                        <a:rPr lang="en-US" sz="1400"/>
                        <a:t>d</a:t>
                      </a:r>
                      <a:r>
                        <a:rPr lang="et-EE" sz="1400"/>
                        <a:t>, </a:t>
                      </a:r>
                      <a:r>
                        <a:rPr lang="en-US" sz="1400"/>
                        <a:t>et</a:t>
                      </a:r>
                      <a:r>
                        <a:rPr lang="et-EE" sz="1400"/>
                        <a:t> küla ja kogukonda toetada</a:t>
                      </a:r>
                      <a:r>
                        <a:rPr lang="en-US" sz="1400"/>
                        <a:t>.</a:t>
                      </a:r>
                      <a:endParaRPr lang="et-EE"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E3EC"/>
                    </a:solidFill>
                  </a:tcPr>
                </a:tc>
                <a:extLst>
                  <a:ext uri="{0D108BD9-81ED-4DB2-BD59-A6C34878D82A}">
                    <a16:rowId xmlns:a16="http://schemas.microsoft.com/office/drawing/2014/main" val="446258366"/>
                  </a:ext>
                </a:extLst>
              </a:tr>
            </a:tbl>
          </a:graphicData>
        </a:graphic>
      </p:graphicFrame>
      <p:sp>
        <p:nvSpPr>
          <p:cNvPr id="8" name="TextBox 7">
            <a:extLst>
              <a:ext uri="{FF2B5EF4-FFF2-40B4-BE49-F238E27FC236}">
                <a16:creationId xmlns:a16="http://schemas.microsoft.com/office/drawing/2014/main" id="{57A8583D-F719-F937-D9FB-F6DBEFDC07AC}"/>
              </a:ext>
            </a:extLst>
          </p:cNvPr>
          <p:cNvSpPr txBox="1"/>
          <p:nvPr/>
        </p:nvSpPr>
        <p:spPr>
          <a:xfrm>
            <a:off x="474293" y="5275045"/>
            <a:ext cx="2205533" cy="584775"/>
          </a:xfrm>
          <a:prstGeom prst="rect">
            <a:avLst/>
          </a:prstGeom>
          <a:noFill/>
        </p:spPr>
        <p:txBody>
          <a:bodyPr wrap="square">
            <a:spAutoFit/>
          </a:bodyPr>
          <a:lstStyle/>
          <a:p>
            <a:pPr marL="0" indent="0">
              <a:buClr>
                <a:srgbClr val="FB821E"/>
              </a:buClr>
              <a:buNone/>
            </a:pPr>
            <a:r>
              <a:rPr lang="en-US" sz="1800"/>
              <a:t>Lauri </a:t>
            </a:r>
            <a:r>
              <a:rPr lang="en-US" sz="1800" err="1"/>
              <a:t>Hyttinen</a:t>
            </a:r>
            <a:endParaRPr lang="en-US" sz="1800"/>
          </a:p>
          <a:p>
            <a:pPr marL="0" indent="0">
              <a:buClr>
                <a:srgbClr val="FB821E"/>
              </a:buClr>
              <a:buNone/>
            </a:pPr>
            <a:r>
              <a:rPr lang="en-US" sz="1400"/>
              <a:t>(Smart Villages, </a:t>
            </a:r>
            <a:r>
              <a:rPr lang="en-US" sz="1400" err="1"/>
              <a:t>Soome</a:t>
            </a:r>
            <a:r>
              <a:rPr lang="en-US" sz="1400"/>
              <a:t>)</a:t>
            </a:r>
          </a:p>
        </p:txBody>
      </p:sp>
      <p:sp>
        <p:nvSpPr>
          <p:cNvPr id="2" name="TextBox 1">
            <a:extLst>
              <a:ext uri="{FF2B5EF4-FFF2-40B4-BE49-F238E27FC236}">
                <a16:creationId xmlns:a16="http://schemas.microsoft.com/office/drawing/2014/main" id="{732D7F29-221B-5C3A-3E7F-D8A138F311E6}"/>
              </a:ext>
            </a:extLst>
          </p:cNvPr>
          <p:cNvSpPr txBox="1"/>
          <p:nvPr/>
        </p:nvSpPr>
        <p:spPr>
          <a:xfrm>
            <a:off x="150921" y="6531357"/>
            <a:ext cx="6621864" cy="215444"/>
          </a:xfrm>
          <a:prstGeom prst="rect">
            <a:avLst/>
          </a:prstGeom>
          <a:noFill/>
        </p:spPr>
        <p:txBody>
          <a:bodyPr wrap="square" rtlCol="0">
            <a:spAutoFit/>
          </a:bodyPr>
          <a:lstStyle/>
          <a:p>
            <a:pPr marL="0" indent="0">
              <a:buClr>
                <a:srgbClr val="FB821E"/>
              </a:buClr>
              <a:buNone/>
            </a:pPr>
            <a:r>
              <a:rPr lang="en-US" sz="800" err="1"/>
              <a:t>Allikas</a:t>
            </a:r>
            <a:r>
              <a:rPr lang="en-US" sz="800"/>
              <a:t>: </a:t>
            </a:r>
            <a:r>
              <a:rPr lang="en-US" sz="800" err="1"/>
              <a:t>Kohtumine</a:t>
            </a:r>
            <a:r>
              <a:rPr lang="en-US" sz="800"/>
              <a:t> 18. </a:t>
            </a:r>
            <a:r>
              <a:rPr lang="en-US" sz="800" err="1"/>
              <a:t>septembril</a:t>
            </a:r>
            <a:r>
              <a:rPr lang="en-US" sz="800"/>
              <a:t> 2018 </a:t>
            </a:r>
            <a:r>
              <a:rPr lang="en-US" sz="800" err="1"/>
              <a:t>Tallinna</a:t>
            </a:r>
            <a:r>
              <a:rPr lang="en-US" sz="800"/>
              <a:t> </a:t>
            </a:r>
            <a:r>
              <a:rPr lang="en-US" sz="800" err="1"/>
              <a:t>Kultuurikatla</a:t>
            </a:r>
            <a:r>
              <a:rPr lang="en-US" sz="800"/>
              <a:t> </a:t>
            </a:r>
            <a:r>
              <a:rPr lang="en-US" sz="800" err="1"/>
              <a:t>katelde</a:t>
            </a:r>
            <a:r>
              <a:rPr lang="en-US" sz="800"/>
              <a:t> </a:t>
            </a:r>
            <a:r>
              <a:rPr lang="en-US" sz="800" err="1"/>
              <a:t>saalis</a:t>
            </a:r>
            <a:r>
              <a:rPr lang="en-US" sz="800"/>
              <a:t> </a:t>
            </a:r>
            <a:r>
              <a:rPr lang="en-US" sz="800" err="1"/>
              <a:t>näitusel</a:t>
            </a:r>
            <a:r>
              <a:rPr lang="en-US" sz="800"/>
              <a:t> „100 MAAELU TOETAMISE NÄIDET“ </a:t>
            </a:r>
            <a:r>
              <a:rPr lang="en-US" sz="800" err="1"/>
              <a:t>esmaesitlusel</a:t>
            </a:r>
            <a:r>
              <a:rPr lang="en-US" sz="800"/>
              <a:t> ja </a:t>
            </a:r>
            <a:r>
              <a:rPr lang="en-US" sz="800" err="1"/>
              <a:t>seminaril</a:t>
            </a:r>
            <a:endParaRPr lang="en-US" sz="800"/>
          </a:p>
        </p:txBody>
      </p:sp>
      <p:sp>
        <p:nvSpPr>
          <p:cNvPr id="4" name="Slaidinumbri kohatäide 3">
            <a:extLst>
              <a:ext uri="{FF2B5EF4-FFF2-40B4-BE49-F238E27FC236}">
                <a16:creationId xmlns:a16="http://schemas.microsoft.com/office/drawing/2014/main" id="{BF578C26-C9A2-3D64-EE66-7E7DB03CE6D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122</a:t>
            </a:fld>
            <a:endParaRPr lang="et-EE">
              <a:solidFill>
                <a:prstClr val="black"/>
              </a:solidFill>
              <a:latin typeface="Calibri"/>
            </a:endParaRPr>
          </a:p>
        </p:txBody>
      </p:sp>
    </p:spTree>
    <p:extLst>
      <p:ext uri="{BB962C8B-B14F-4D97-AF65-F5344CB8AC3E}">
        <p14:creationId xmlns:p14="http://schemas.microsoft.com/office/powerpoint/2010/main" val="31582885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F4EA452-4F41-64C8-48EC-A1EB2859532F}"/>
              </a:ext>
            </a:extLst>
          </p:cNvPr>
          <p:cNvPicPr>
            <a:picLocks noChangeAspect="1"/>
          </p:cNvPicPr>
          <p:nvPr/>
        </p:nvPicPr>
        <p:blipFill>
          <a:blip r:embed="rId3"/>
          <a:stretch>
            <a:fillRect/>
          </a:stretch>
        </p:blipFill>
        <p:spPr>
          <a:xfrm>
            <a:off x="1695704" y="1441987"/>
            <a:ext cx="7606914" cy="841702"/>
          </a:xfrm>
          <a:prstGeom prst="rect">
            <a:avLst/>
          </a:prstGeom>
        </p:spPr>
      </p:pic>
      <p:pic>
        <p:nvPicPr>
          <p:cNvPr id="19" name="Picture 18">
            <a:extLst>
              <a:ext uri="{FF2B5EF4-FFF2-40B4-BE49-F238E27FC236}">
                <a16:creationId xmlns:a16="http://schemas.microsoft.com/office/drawing/2014/main" id="{927FE001-4E47-C8F0-939F-543DDBD5B42F}"/>
              </a:ext>
            </a:extLst>
          </p:cNvPr>
          <p:cNvPicPr>
            <a:picLocks noChangeAspect="1"/>
          </p:cNvPicPr>
          <p:nvPr/>
        </p:nvPicPr>
        <p:blipFill>
          <a:blip r:embed="rId3"/>
          <a:stretch>
            <a:fillRect/>
          </a:stretch>
        </p:blipFill>
        <p:spPr>
          <a:xfrm>
            <a:off x="1292260" y="2534742"/>
            <a:ext cx="8010358" cy="841702"/>
          </a:xfrm>
          <a:prstGeom prst="rect">
            <a:avLst/>
          </a:prstGeom>
        </p:spPr>
      </p:pic>
      <p:pic>
        <p:nvPicPr>
          <p:cNvPr id="18" name="Picture 17">
            <a:extLst>
              <a:ext uri="{FF2B5EF4-FFF2-40B4-BE49-F238E27FC236}">
                <a16:creationId xmlns:a16="http://schemas.microsoft.com/office/drawing/2014/main" id="{43495C4F-9D7D-0AE2-E72C-CA11CA54C19C}"/>
              </a:ext>
            </a:extLst>
          </p:cNvPr>
          <p:cNvPicPr>
            <a:picLocks noChangeAspect="1"/>
          </p:cNvPicPr>
          <p:nvPr/>
        </p:nvPicPr>
        <p:blipFill>
          <a:blip r:embed="rId3"/>
          <a:stretch>
            <a:fillRect/>
          </a:stretch>
        </p:blipFill>
        <p:spPr>
          <a:xfrm>
            <a:off x="921223" y="3646464"/>
            <a:ext cx="8381395" cy="841702"/>
          </a:xfrm>
          <a:prstGeom prst="rect">
            <a:avLst/>
          </a:prstGeom>
        </p:spPr>
      </p:pic>
      <p:pic>
        <p:nvPicPr>
          <p:cNvPr id="15" name="Picture 14">
            <a:extLst>
              <a:ext uri="{FF2B5EF4-FFF2-40B4-BE49-F238E27FC236}">
                <a16:creationId xmlns:a16="http://schemas.microsoft.com/office/drawing/2014/main" id="{95470D0A-0923-DA30-774F-FDCC2468A8CF}"/>
              </a:ext>
            </a:extLst>
          </p:cNvPr>
          <p:cNvPicPr>
            <a:picLocks noChangeAspect="1"/>
          </p:cNvPicPr>
          <p:nvPr/>
        </p:nvPicPr>
        <p:blipFill>
          <a:blip r:embed="rId3"/>
          <a:stretch>
            <a:fillRect/>
          </a:stretch>
        </p:blipFill>
        <p:spPr>
          <a:xfrm>
            <a:off x="482223" y="4707428"/>
            <a:ext cx="8820395" cy="841702"/>
          </a:xfrm>
          <a:prstGeom prst="rect">
            <a:avLst/>
          </a:prstGeom>
        </p:spPr>
      </p:pic>
      <p:pic>
        <p:nvPicPr>
          <p:cNvPr id="13" name="Picture 12">
            <a:extLst>
              <a:ext uri="{FF2B5EF4-FFF2-40B4-BE49-F238E27FC236}">
                <a16:creationId xmlns:a16="http://schemas.microsoft.com/office/drawing/2014/main" id="{75D34358-A78C-8909-3A10-2E865B459BF6}"/>
              </a:ext>
            </a:extLst>
          </p:cNvPr>
          <p:cNvPicPr>
            <a:picLocks noChangeAspect="1"/>
          </p:cNvPicPr>
          <p:nvPr/>
        </p:nvPicPr>
        <p:blipFill>
          <a:blip r:embed="rId3"/>
          <a:stretch>
            <a:fillRect/>
          </a:stretch>
        </p:blipFill>
        <p:spPr>
          <a:xfrm>
            <a:off x="90485" y="5765427"/>
            <a:ext cx="9212133" cy="841702"/>
          </a:xfrm>
          <a:prstGeom prst="rect">
            <a:avLst/>
          </a:prstGeom>
        </p:spPr>
      </p:pic>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8963025" cy="1143000"/>
          </a:xfrm>
        </p:spPr>
        <p:txBody>
          <a:bodyPr>
            <a:normAutofit/>
          </a:bodyPr>
          <a:lstStyle/>
          <a:p>
            <a:r>
              <a:rPr lang="en-US" err="1"/>
              <a:t>Kuidas</a:t>
            </a:r>
            <a:r>
              <a:rPr lang="en-US"/>
              <a:t> </a:t>
            </a:r>
            <a:r>
              <a:rPr lang="en-US" err="1"/>
              <a:t>sünnivad</a:t>
            </a:r>
            <a:r>
              <a:rPr lang="en-US"/>
              <a:t> </a:t>
            </a:r>
            <a:r>
              <a:rPr lang="en-US" err="1"/>
              <a:t>arukad</a:t>
            </a:r>
            <a:r>
              <a:rPr lang="en-US"/>
              <a:t> </a:t>
            </a:r>
            <a:r>
              <a:rPr lang="en-US" err="1"/>
              <a:t>külad</a:t>
            </a:r>
            <a:r>
              <a:rPr lang="en-US"/>
              <a:t>?</a:t>
            </a:r>
            <a:endParaRPr lang="et-EE"/>
          </a:p>
        </p:txBody>
      </p:sp>
      <p:sp>
        <p:nvSpPr>
          <p:cNvPr id="3" name="TextBox 2">
            <a:extLst>
              <a:ext uri="{FF2B5EF4-FFF2-40B4-BE49-F238E27FC236}">
                <a16:creationId xmlns:a16="http://schemas.microsoft.com/office/drawing/2014/main" id="{4F005B2B-B85B-9A2A-5220-8AFCB9E75977}"/>
              </a:ext>
            </a:extLst>
          </p:cNvPr>
          <p:cNvSpPr txBox="1"/>
          <p:nvPr/>
        </p:nvSpPr>
        <p:spPr>
          <a:xfrm>
            <a:off x="39594" y="6639298"/>
            <a:ext cx="6621864" cy="215444"/>
          </a:xfrm>
          <a:prstGeom prst="rect">
            <a:avLst/>
          </a:prstGeom>
          <a:noFill/>
        </p:spPr>
        <p:txBody>
          <a:bodyPr wrap="square" rtlCol="0">
            <a:spAutoFit/>
          </a:bodyPr>
          <a:lstStyle/>
          <a:p>
            <a:pPr marL="0" indent="0">
              <a:buClr>
                <a:srgbClr val="FB821E"/>
              </a:buClr>
              <a:buNone/>
            </a:pPr>
            <a:r>
              <a:rPr lang="en-US" sz="800" err="1"/>
              <a:t>Allikas</a:t>
            </a:r>
            <a:r>
              <a:rPr lang="en-US" sz="800"/>
              <a:t>: </a:t>
            </a:r>
            <a:r>
              <a:rPr lang="en-US" sz="800" err="1"/>
              <a:t>Ivika</a:t>
            </a:r>
            <a:r>
              <a:rPr lang="en-US" sz="800"/>
              <a:t> </a:t>
            </a:r>
            <a:r>
              <a:rPr lang="en-US" sz="800" err="1"/>
              <a:t>Nõgel</a:t>
            </a:r>
            <a:r>
              <a:rPr lang="en-US" sz="800"/>
              <a:t>. „</a:t>
            </a:r>
            <a:r>
              <a:rPr lang="en-US" sz="800" err="1"/>
              <a:t>Mida</a:t>
            </a:r>
            <a:r>
              <a:rPr lang="en-US" sz="800"/>
              <a:t> </a:t>
            </a:r>
            <a:r>
              <a:rPr lang="en-US" sz="800" err="1"/>
              <a:t>arukas</a:t>
            </a:r>
            <a:r>
              <a:rPr lang="en-US" sz="800"/>
              <a:t> </a:t>
            </a:r>
            <a:r>
              <a:rPr lang="en-US" sz="800" err="1"/>
              <a:t>küla</a:t>
            </a:r>
            <a:r>
              <a:rPr lang="en-US" sz="800"/>
              <a:t> </a:t>
            </a:r>
            <a:r>
              <a:rPr lang="en-US" sz="800" err="1"/>
              <a:t>vajab</a:t>
            </a:r>
            <a:r>
              <a:rPr lang="en-US" sz="800"/>
              <a:t>?“ (06.12.2022), Eha </a:t>
            </a:r>
            <a:r>
              <a:rPr lang="en-US" sz="800" err="1"/>
              <a:t>Paasi</a:t>
            </a:r>
            <a:r>
              <a:rPr lang="en-US" sz="800"/>
              <a:t> ja Krista </a:t>
            </a:r>
            <a:r>
              <a:rPr lang="en-US" sz="800" err="1"/>
              <a:t>Pegolainen-Saare</a:t>
            </a:r>
            <a:r>
              <a:rPr lang="en-US" sz="800"/>
              <a:t> </a:t>
            </a:r>
            <a:r>
              <a:rPr lang="en-US" sz="800" err="1"/>
              <a:t>poolt</a:t>
            </a:r>
            <a:r>
              <a:rPr lang="en-US" sz="800"/>
              <a:t> </a:t>
            </a:r>
            <a:r>
              <a:rPr lang="en-US" sz="800" err="1"/>
              <a:t>välja</a:t>
            </a:r>
            <a:r>
              <a:rPr lang="en-US" sz="800"/>
              <a:t> </a:t>
            </a:r>
            <a:r>
              <a:rPr lang="en-US" sz="800" err="1"/>
              <a:t>töötanud</a:t>
            </a:r>
            <a:r>
              <a:rPr lang="en-US" sz="800"/>
              <a:t> </a:t>
            </a:r>
            <a:r>
              <a:rPr lang="en-US" sz="800" err="1"/>
              <a:t>külade</a:t>
            </a:r>
            <a:r>
              <a:rPr lang="en-US" sz="800"/>
              <a:t> </a:t>
            </a:r>
            <a:r>
              <a:rPr lang="en-US" sz="800" err="1"/>
              <a:t>arengufaaside</a:t>
            </a:r>
            <a:r>
              <a:rPr lang="en-US" sz="800"/>
              <a:t> </a:t>
            </a:r>
            <a:r>
              <a:rPr lang="en-US" sz="800" err="1"/>
              <a:t>kontseptsioon</a:t>
            </a:r>
            <a:r>
              <a:rPr lang="en-US" sz="800"/>
              <a:t> </a:t>
            </a:r>
            <a:endParaRPr lang="et-EE" sz="800"/>
          </a:p>
        </p:txBody>
      </p:sp>
      <p:sp>
        <p:nvSpPr>
          <p:cNvPr id="30" name="TextBox 29">
            <a:extLst>
              <a:ext uri="{FF2B5EF4-FFF2-40B4-BE49-F238E27FC236}">
                <a16:creationId xmlns:a16="http://schemas.microsoft.com/office/drawing/2014/main" id="{C0541E6E-F70C-EF6F-F99E-7A4452CFFA3E}"/>
              </a:ext>
            </a:extLst>
          </p:cNvPr>
          <p:cNvSpPr txBox="1"/>
          <p:nvPr/>
        </p:nvSpPr>
        <p:spPr>
          <a:xfrm>
            <a:off x="90485" y="5768392"/>
            <a:ext cx="2008962" cy="307777"/>
          </a:xfrm>
          <a:prstGeom prst="rect">
            <a:avLst/>
          </a:prstGeom>
          <a:noFill/>
        </p:spPr>
        <p:txBody>
          <a:bodyPr wrap="square" rtlCol="0">
            <a:spAutoFit/>
          </a:bodyPr>
          <a:lstStyle/>
          <a:p>
            <a:pPr defTabSz="457200"/>
            <a:r>
              <a:rPr lang="et-EE" sz="1400"/>
              <a:t>0 faas</a:t>
            </a:r>
            <a:r>
              <a:rPr lang="en-US" sz="1400"/>
              <a:t>:</a:t>
            </a:r>
            <a:r>
              <a:rPr lang="et-EE" sz="1400"/>
              <a:t> „</a:t>
            </a:r>
            <a:r>
              <a:rPr lang="et-EE" sz="1400" b="1"/>
              <a:t>VALGE LAIK</a:t>
            </a:r>
            <a:r>
              <a:rPr lang="et-EE" sz="1400"/>
              <a:t>“</a:t>
            </a:r>
          </a:p>
        </p:txBody>
      </p:sp>
      <p:sp>
        <p:nvSpPr>
          <p:cNvPr id="31" name="TextBox 30">
            <a:extLst>
              <a:ext uri="{FF2B5EF4-FFF2-40B4-BE49-F238E27FC236}">
                <a16:creationId xmlns:a16="http://schemas.microsoft.com/office/drawing/2014/main" id="{E7D12A9B-E340-6368-A9E3-86429B68A864}"/>
              </a:ext>
            </a:extLst>
          </p:cNvPr>
          <p:cNvSpPr txBox="1"/>
          <p:nvPr/>
        </p:nvSpPr>
        <p:spPr>
          <a:xfrm>
            <a:off x="482223" y="4716758"/>
            <a:ext cx="2967213" cy="307777"/>
          </a:xfrm>
          <a:prstGeom prst="rect">
            <a:avLst/>
          </a:prstGeom>
          <a:noFill/>
        </p:spPr>
        <p:txBody>
          <a:bodyPr wrap="square" rtlCol="0">
            <a:spAutoFit/>
          </a:bodyPr>
          <a:lstStyle/>
          <a:p>
            <a:pPr defTabSz="457200"/>
            <a:r>
              <a:rPr lang="et-EE" sz="1400"/>
              <a:t>1. faas</a:t>
            </a:r>
            <a:r>
              <a:rPr lang="en-US" sz="1400"/>
              <a:t>:</a:t>
            </a:r>
            <a:r>
              <a:rPr lang="et-EE" sz="1400"/>
              <a:t> „</a:t>
            </a:r>
            <a:r>
              <a:rPr lang="et-EE" sz="1400" b="1"/>
              <a:t>ÄRKAV KÜLA</a:t>
            </a:r>
            <a:r>
              <a:rPr lang="et-EE" sz="1400"/>
              <a:t>“</a:t>
            </a:r>
          </a:p>
        </p:txBody>
      </p:sp>
      <p:sp>
        <p:nvSpPr>
          <p:cNvPr id="32" name="TextBox 31">
            <a:extLst>
              <a:ext uri="{FF2B5EF4-FFF2-40B4-BE49-F238E27FC236}">
                <a16:creationId xmlns:a16="http://schemas.microsoft.com/office/drawing/2014/main" id="{9B9D4D70-47E5-8592-E04B-C970C4F8A515}"/>
              </a:ext>
            </a:extLst>
          </p:cNvPr>
          <p:cNvSpPr txBox="1"/>
          <p:nvPr/>
        </p:nvSpPr>
        <p:spPr>
          <a:xfrm>
            <a:off x="921223" y="3636610"/>
            <a:ext cx="2228477" cy="523220"/>
          </a:xfrm>
          <a:prstGeom prst="rect">
            <a:avLst/>
          </a:prstGeom>
          <a:noFill/>
        </p:spPr>
        <p:txBody>
          <a:bodyPr wrap="square" rtlCol="0">
            <a:spAutoFit/>
          </a:bodyPr>
          <a:lstStyle/>
          <a:p>
            <a:pPr defTabSz="457200"/>
            <a:r>
              <a:rPr lang="et-EE" sz="1400"/>
              <a:t>2. faas</a:t>
            </a:r>
            <a:r>
              <a:rPr lang="en-US" sz="1400"/>
              <a:t>:</a:t>
            </a:r>
            <a:r>
              <a:rPr lang="et-EE" sz="1400"/>
              <a:t> „</a:t>
            </a:r>
            <a:r>
              <a:rPr lang="et-EE" sz="1400" b="1"/>
              <a:t>ENNAST MÄÄRATLEV KÜLA</a:t>
            </a:r>
            <a:r>
              <a:rPr lang="et-EE" sz="1400"/>
              <a:t>“</a:t>
            </a:r>
          </a:p>
        </p:txBody>
      </p:sp>
      <p:sp>
        <p:nvSpPr>
          <p:cNvPr id="33" name="TextBox 32">
            <a:extLst>
              <a:ext uri="{FF2B5EF4-FFF2-40B4-BE49-F238E27FC236}">
                <a16:creationId xmlns:a16="http://schemas.microsoft.com/office/drawing/2014/main" id="{0E4111AB-6DDD-D18F-D57C-9908FBE56227}"/>
              </a:ext>
            </a:extLst>
          </p:cNvPr>
          <p:cNvSpPr txBox="1"/>
          <p:nvPr/>
        </p:nvSpPr>
        <p:spPr>
          <a:xfrm>
            <a:off x="1292260" y="2530248"/>
            <a:ext cx="2234711" cy="523220"/>
          </a:xfrm>
          <a:prstGeom prst="rect">
            <a:avLst/>
          </a:prstGeom>
          <a:noFill/>
        </p:spPr>
        <p:txBody>
          <a:bodyPr wrap="square" rtlCol="0">
            <a:spAutoFit/>
          </a:bodyPr>
          <a:lstStyle/>
          <a:p>
            <a:pPr defTabSz="457200"/>
            <a:r>
              <a:rPr lang="et-EE" sz="1400"/>
              <a:t>3. faas</a:t>
            </a:r>
            <a:r>
              <a:rPr lang="en-US" sz="1400"/>
              <a:t>:</a:t>
            </a:r>
            <a:r>
              <a:rPr lang="et-EE" sz="1400"/>
              <a:t> „</a:t>
            </a:r>
            <a:r>
              <a:rPr lang="et-EE" sz="1400" b="1"/>
              <a:t>ORGANISEERUNUD KÜLA</a:t>
            </a:r>
            <a:r>
              <a:rPr lang="et-EE" sz="1400"/>
              <a:t>“</a:t>
            </a:r>
          </a:p>
        </p:txBody>
      </p:sp>
      <p:sp>
        <p:nvSpPr>
          <p:cNvPr id="34" name="TextBox 33">
            <a:extLst>
              <a:ext uri="{FF2B5EF4-FFF2-40B4-BE49-F238E27FC236}">
                <a16:creationId xmlns:a16="http://schemas.microsoft.com/office/drawing/2014/main" id="{C180BB67-39F7-CB24-D3EF-BFB8F9B351D0}"/>
              </a:ext>
            </a:extLst>
          </p:cNvPr>
          <p:cNvSpPr txBox="1"/>
          <p:nvPr/>
        </p:nvSpPr>
        <p:spPr>
          <a:xfrm>
            <a:off x="1695704" y="1469241"/>
            <a:ext cx="2024482" cy="523220"/>
          </a:xfrm>
          <a:prstGeom prst="rect">
            <a:avLst/>
          </a:prstGeom>
          <a:noFill/>
        </p:spPr>
        <p:txBody>
          <a:bodyPr wrap="square" rtlCol="0">
            <a:spAutoFit/>
          </a:bodyPr>
          <a:lstStyle/>
          <a:p>
            <a:pPr defTabSz="457200"/>
            <a:r>
              <a:rPr lang="et-EE" sz="1400">
                <a:solidFill>
                  <a:srgbClr val="EC3139"/>
                </a:solidFill>
              </a:rPr>
              <a:t>4. faas</a:t>
            </a:r>
            <a:r>
              <a:rPr lang="en-US" sz="1400">
                <a:solidFill>
                  <a:srgbClr val="EC3139"/>
                </a:solidFill>
              </a:rPr>
              <a:t>: </a:t>
            </a:r>
            <a:r>
              <a:rPr lang="et-EE" sz="1400">
                <a:solidFill>
                  <a:srgbClr val="EC3139"/>
                </a:solidFill>
              </a:rPr>
              <a:t>„</a:t>
            </a:r>
            <a:r>
              <a:rPr lang="et-EE" sz="1400" b="1">
                <a:solidFill>
                  <a:srgbClr val="EC3139"/>
                </a:solidFill>
              </a:rPr>
              <a:t>KESTLIK KÜLA</a:t>
            </a:r>
            <a:r>
              <a:rPr lang="et-EE" sz="1400">
                <a:solidFill>
                  <a:srgbClr val="EC3139"/>
                </a:solidFill>
              </a:rPr>
              <a:t>“</a:t>
            </a:r>
            <a:r>
              <a:rPr lang="en-US" sz="1400">
                <a:solidFill>
                  <a:srgbClr val="EC3139"/>
                </a:solidFill>
              </a:rPr>
              <a:t> </a:t>
            </a:r>
            <a:r>
              <a:rPr lang="en-US" sz="1400" err="1">
                <a:solidFill>
                  <a:srgbClr val="EC3139"/>
                </a:solidFill>
              </a:rPr>
              <a:t>ehk</a:t>
            </a:r>
            <a:r>
              <a:rPr lang="en-US" sz="1400">
                <a:solidFill>
                  <a:srgbClr val="EC3139"/>
                </a:solidFill>
              </a:rPr>
              <a:t> </a:t>
            </a:r>
            <a:r>
              <a:rPr lang="en-US" sz="1400" b="1">
                <a:solidFill>
                  <a:srgbClr val="EC3139"/>
                </a:solidFill>
              </a:rPr>
              <a:t>“ARUKAS KÜLA”</a:t>
            </a:r>
            <a:endParaRPr lang="et-EE" sz="1400" b="1">
              <a:solidFill>
                <a:srgbClr val="EC3139"/>
              </a:solidFill>
            </a:endParaRPr>
          </a:p>
        </p:txBody>
      </p:sp>
      <p:sp>
        <p:nvSpPr>
          <p:cNvPr id="35" name="Vasaknool 15">
            <a:extLst>
              <a:ext uri="{FF2B5EF4-FFF2-40B4-BE49-F238E27FC236}">
                <a16:creationId xmlns:a16="http://schemas.microsoft.com/office/drawing/2014/main" id="{40B36465-4D0E-1C19-029E-A2663BDADB24}"/>
              </a:ext>
            </a:extLst>
          </p:cNvPr>
          <p:cNvSpPr/>
          <p:nvPr/>
        </p:nvSpPr>
        <p:spPr>
          <a:xfrm>
            <a:off x="9383697" y="3793085"/>
            <a:ext cx="2808303" cy="546774"/>
          </a:xfrm>
          <a:prstGeom prst="leftArrow">
            <a:avLst/>
          </a:prstGeom>
          <a:solidFill>
            <a:srgbClr val="010163"/>
          </a:solidFill>
          <a:ln w="15875" cap="rnd" cmpd="sng" algn="ctr">
            <a:solidFill>
              <a:srgbClr val="010163"/>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t-EE" sz="1200" b="1" i="0" u="none" strike="noStrike" kern="0" cap="none" spc="0" normalizeH="0" baseline="0" noProof="0">
                <a:ln>
                  <a:noFill/>
                </a:ln>
                <a:solidFill>
                  <a:schemeClr val="bg1"/>
                </a:solidFill>
                <a:effectLst/>
                <a:uLnTx/>
                <a:uFillTx/>
                <a:ea typeface="+mn-ea"/>
                <a:cs typeface="+mn-cs"/>
              </a:rPr>
              <a:t>ÕPETA KAASAMA JA EESMÄRGISTAMA</a:t>
            </a:r>
          </a:p>
        </p:txBody>
      </p:sp>
      <p:sp>
        <p:nvSpPr>
          <p:cNvPr id="36" name="Paremnool 17">
            <a:extLst>
              <a:ext uri="{FF2B5EF4-FFF2-40B4-BE49-F238E27FC236}">
                <a16:creationId xmlns:a16="http://schemas.microsoft.com/office/drawing/2014/main" id="{B7A696AA-1031-1211-FE71-3675355EE76B}"/>
              </a:ext>
            </a:extLst>
          </p:cNvPr>
          <p:cNvSpPr/>
          <p:nvPr/>
        </p:nvSpPr>
        <p:spPr>
          <a:xfrm flipH="1">
            <a:off x="9375589" y="1602948"/>
            <a:ext cx="2816411" cy="546774"/>
          </a:xfrm>
          <a:prstGeom prst="rightArrow">
            <a:avLst/>
          </a:prstGeom>
          <a:solidFill>
            <a:srgbClr val="EC3139"/>
          </a:solidFill>
          <a:ln w="15875" cap="rnd" cmpd="sng" algn="ctr">
            <a:solidFill>
              <a:srgbClr val="EC313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t-EE" sz="1200" b="1" i="0" u="none" strike="noStrike" kern="0" cap="none" spc="0" normalizeH="0" baseline="0" noProof="0">
                <a:ln>
                  <a:noFill/>
                </a:ln>
                <a:solidFill>
                  <a:schemeClr val="bg1"/>
                </a:solidFill>
                <a:effectLst/>
                <a:uLnTx/>
                <a:uFillTx/>
                <a:ea typeface="+mn-ea"/>
                <a:cs typeface="+mn-cs"/>
              </a:rPr>
              <a:t>KAASA MENTORINA</a:t>
            </a:r>
          </a:p>
        </p:txBody>
      </p:sp>
      <p:sp>
        <p:nvSpPr>
          <p:cNvPr id="37" name="Paremnool 19">
            <a:extLst>
              <a:ext uri="{FF2B5EF4-FFF2-40B4-BE49-F238E27FC236}">
                <a16:creationId xmlns:a16="http://schemas.microsoft.com/office/drawing/2014/main" id="{FF639E97-2555-9F32-7578-5433D59FE586}"/>
              </a:ext>
            </a:extLst>
          </p:cNvPr>
          <p:cNvSpPr/>
          <p:nvPr/>
        </p:nvSpPr>
        <p:spPr>
          <a:xfrm flipH="1">
            <a:off x="9383696" y="2683167"/>
            <a:ext cx="2808304" cy="546774"/>
          </a:xfrm>
          <a:prstGeom prst="rightArrow">
            <a:avLst/>
          </a:prstGeom>
          <a:solidFill>
            <a:srgbClr val="010163"/>
          </a:solidFill>
          <a:ln w="15875" cap="rnd" cmpd="sng" algn="ctr">
            <a:solidFill>
              <a:srgbClr val="010163"/>
            </a:solidFill>
            <a:prstDash val="solid"/>
          </a:ln>
          <a:effectLst/>
        </p:spPr>
        <p:txBody>
          <a:bodyPr rtlCol="0" anchor="ctr"/>
          <a:lstStyle/>
          <a:p>
            <a:pPr algn="ctr" defTabSz="457200"/>
            <a:r>
              <a:rPr lang="et-EE" sz="1200" b="1" kern="0">
                <a:solidFill>
                  <a:schemeClr val="bg1"/>
                </a:solidFill>
              </a:rPr>
              <a:t>ÕPETA ARENGUT PLANEERIMA </a:t>
            </a:r>
          </a:p>
        </p:txBody>
      </p:sp>
      <p:sp>
        <p:nvSpPr>
          <p:cNvPr id="6" name="Sisu kohatäide 2">
            <a:extLst>
              <a:ext uri="{FF2B5EF4-FFF2-40B4-BE49-F238E27FC236}">
                <a16:creationId xmlns:a16="http://schemas.microsoft.com/office/drawing/2014/main" id="{9497087D-E181-C831-6521-F4E0FD917B46}"/>
              </a:ext>
            </a:extLst>
          </p:cNvPr>
          <p:cNvSpPr txBox="1">
            <a:spLocks/>
          </p:cNvSpPr>
          <p:nvPr/>
        </p:nvSpPr>
        <p:spPr>
          <a:xfrm>
            <a:off x="1905223" y="5821649"/>
            <a:ext cx="7397396" cy="736694"/>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spcBef>
                <a:spcPts val="0"/>
              </a:spcBef>
              <a:buFont typeface="Wingdings" panose="05000000000000000000" pitchFamily="2" charset="2"/>
              <a:buChar char="ü"/>
            </a:pPr>
            <a:r>
              <a:rPr lang="et-EE" sz="1300"/>
              <a:t>puuduvad aktiivsed ühisest tegevusest huvitatud elanikud;</a:t>
            </a:r>
          </a:p>
          <a:p>
            <a:pPr eaLnBrk="0" fontAlgn="base" hangingPunct="0">
              <a:spcBef>
                <a:spcPts val="0"/>
              </a:spcBef>
              <a:buFont typeface="Wingdings" panose="05000000000000000000" pitchFamily="2" charset="2"/>
              <a:buChar char="ü"/>
            </a:pPr>
            <a:r>
              <a:rPr lang="et-EE" sz="1300"/>
              <a:t>puudub vajadus või huvi teiste külaelanikega suhtlemiseks; </a:t>
            </a:r>
          </a:p>
          <a:p>
            <a:pPr eaLnBrk="0" fontAlgn="base" hangingPunct="0">
              <a:spcBef>
                <a:spcPts val="0"/>
              </a:spcBef>
              <a:buFont typeface="Wingdings" panose="05000000000000000000" pitchFamily="2" charset="2"/>
              <a:buChar char="ü"/>
            </a:pPr>
            <a:r>
              <a:rPr lang="et-EE" sz="1300"/>
              <a:t>probleeme lahendatakse individuaalselt.</a:t>
            </a:r>
            <a:endParaRPr lang="et-EE" sz="1300">
              <a:ln w="22225">
                <a:solidFill>
                  <a:schemeClr val="accent2"/>
                </a:solidFill>
                <a:prstDash val="solid"/>
              </a:ln>
            </a:endParaRPr>
          </a:p>
          <a:p>
            <a:pPr>
              <a:spcBef>
                <a:spcPts val="0"/>
              </a:spcBef>
              <a:buFont typeface="Wingdings" panose="05000000000000000000" pitchFamily="2" charset="2"/>
              <a:buChar char="ü"/>
            </a:pPr>
            <a:endParaRPr lang="et-EE" sz="1300"/>
          </a:p>
        </p:txBody>
      </p:sp>
      <p:sp>
        <p:nvSpPr>
          <p:cNvPr id="8" name="Sisu kohatäide 2">
            <a:extLst>
              <a:ext uri="{FF2B5EF4-FFF2-40B4-BE49-F238E27FC236}">
                <a16:creationId xmlns:a16="http://schemas.microsoft.com/office/drawing/2014/main" id="{693AC096-666C-532A-C039-EF1929397019}"/>
              </a:ext>
            </a:extLst>
          </p:cNvPr>
          <p:cNvSpPr txBox="1">
            <a:spLocks/>
          </p:cNvSpPr>
          <p:nvPr/>
        </p:nvSpPr>
        <p:spPr>
          <a:xfrm>
            <a:off x="2409615" y="4830014"/>
            <a:ext cx="7899868" cy="828792"/>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lnSpc>
                <a:spcPct val="90000"/>
              </a:lnSpc>
              <a:spcBef>
                <a:spcPts val="0"/>
              </a:spcBef>
              <a:buFont typeface="Wingdings" panose="05000000000000000000" pitchFamily="2" charset="2"/>
              <a:buChar char="ü"/>
            </a:pPr>
            <a:r>
              <a:rPr lang="et-EE" sz="1300"/>
              <a:t>olemas on vähemalt üks aktiivne huviline, kes vähemalt korra on kogukonda kokku kutsunud;</a:t>
            </a:r>
          </a:p>
          <a:p>
            <a:pPr eaLnBrk="0" fontAlgn="base" hangingPunct="0">
              <a:lnSpc>
                <a:spcPct val="90000"/>
              </a:lnSpc>
              <a:spcBef>
                <a:spcPts val="0"/>
              </a:spcBef>
              <a:buFont typeface="Wingdings" panose="05000000000000000000" pitchFamily="2" charset="2"/>
              <a:buChar char="ü"/>
            </a:pPr>
            <a:r>
              <a:rPr lang="et-EE" sz="1300"/>
              <a:t>toimunud on üksikuid kohtumisi või tegevusi, kuid puudub traditsioon; </a:t>
            </a:r>
          </a:p>
          <a:p>
            <a:pPr eaLnBrk="0" fontAlgn="base" hangingPunct="0">
              <a:lnSpc>
                <a:spcPct val="90000"/>
              </a:lnSpc>
              <a:spcBef>
                <a:spcPts val="0"/>
              </a:spcBef>
              <a:buFont typeface="Wingdings" panose="05000000000000000000" pitchFamily="2" charset="2"/>
              <a:buChar char="ü"/>
            </a:pPr>
            <a:r>
              <a:rPr lang="et-EE" sz="1300" err="1"/>
              <a:t>ühishuvid</a:t>
            </a:r>
            <a:r>
              <a:rPr lang="et-EE" sz="1300"/>
              <a:t> on määratlemata</a:t>
            </a:r>
            <a:r>
              <a:rPr lang="en-US" sz="1300"/>
              <a:t>.</a:t>
            </a:r>
            <a:endParaRPr lang="et-EE" sz="1300">
              <a:ln w="22225">
                <a:solidFill>
                  <a:schemeClr val="accent2"/>
                </a:solidFill>
                <a:prstDash val="solid"/>
              </a:ln>
            </a:endParaRPr>
          </a:p>
          <a:p>
            <a:pPr>
              <a:lnSpc>
                <a:spcPct val="90000"/>
              </a:lnSpc>
              <a:spcBef>
                <a:spcPts val="0"/>
              </a:spcBef>
              <a:buFont typeface="Wingdings" panose="05000000000000000000" pitchFamily="2" charset="2"/>
              <a:buChar char="ü"/>
            </a:pPr>
            <a:endParaRPr lang="et-EE" sz="1300">
              <a:ln w="22225">
                <a:solidFill>
                  <a:schemeClr val="accent2"/>
                </a:solidFill>
                <a:prstDash val="solid"/>
              </a:ln>
            </a:endParaRPr>
          </a:p>
          <a:p>
            <a:pPr>
              <a:lnSpc>
                <a:spcPct val="90000"/>
              </a:lnSpc>
              <a:spcBef>
                <a:spcPts val="0"/>
              </a:spcBef>
              <a:buFont typeface="Wingdings" panose="05000000000000000000" pitchFamily="2" charset="2"/>
              <a:buChar char="ü"/>
            </a:pPr>
            <a:endParaRPr lang="et-EE" sz="1300"/>
          </a:p>
        </p:txBody>
      </p:sp>
      <p:sp>
        <p:nvSpPr>
          <p:cNvPr id="10" name="Sisu kohatäide 2">
            <a:extLst>
              <a:ext uri="{FF2B5EF4-FFF2-40B4-BE49-F238E27FC236}">
                <a16:creationId xmlns:a16="http://schemas.microsoft.com/office/drawing/2014/main" id="{19B280F7-2D1B-B926-39B5-ADCDD9E802F0}"/>
              </a:ext>
            </a:extLst>
          </p:cNvPr>
          <p:cNvSpPr txBox="1">
            <a:spLocks/>
          </p:cNvSpPr>
          <p:nvPr/>
        </p:nvSpPr>
        <p:spPr>
          <a:xfrm>
            <a:off x="3793157" y="1432656"/>
            <a:ext cx="5509461" cy="975819"/>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spcBef>
                <a:spcPts val="0"/>
              </a:spcBef>
              <a:buFont typeface="Wingdings" panose="05000000000000000000" pitchFamily="2" charset="2"/>
              <a:buChar char="ü"/>
            </a:pPr>
            <a:r>
              <a:rPr lang="en-US" sz="1300"/>
              <a:t>e</a:t>
            </a:r>
            <a:r>
              <a:rPr lang="et-EE" sz="1300" err="1"/>
              <a:t>estvedamine</a:t>
            </a:r>
            <a:r>
              <a:rPr lang="et-EE" sz="1300"/>
              <a:t> on jagatud</a:t>
            </a:r>
            <a:r>
              <a:rPr lang="en-US" sz="1300"/>
              <a:t>;</a:t>
            </a:r>
            <a:endParaRPr lang="et-EE" sz="1300"/>
          </a:p>
          <a:p>
            <a:pPr eaLnBrk="0" fontAlgn="base" hangingPunct="0">
              <a:spcBef>
                <a:spcPts val="0"/>
              </a:spcBef>
              <a:buFont typeface="Wingdings" panose="05000000000000000000" pitchFamily="2" charset="2"/>
              <a:buChar char="ü"/>
            </a:pPr>
            <a:r>
              <a:rPr lang="en-US" sz="1300"/>
              <a:t>a</a:t>
            </a:r>
            <a:r>
              <a:rPr lang="et-EE" sz="1300" err="1"/>
              <a:t>rengule</a:t>
            </a:r>
            <a:r>
              <a:rPr lang="et-EE" sz="1300"/>
              <a:t> lähenetakse strateegiliselt, uuenduslikult,  ambitsioonikalt</a:t>
            </a:r>
            <a:r>
              <a:rPr lang="en-US" sz="1300"/>
              <a:t>;</a:t>
            </a:r>
            <a:endParaRPr lang="et-EE" sz="1300"/>
          </a:p>
          <a:p>
            <a:pPr eaLnBrk="0" fontAlgn="base" hangingPunct="0">
              <a:spcBef>
                <a:spcPts val="0"/>
              </a:spcBef>
              <a:buFont typeface="Wingdings" panose="05000000000000000000" pitchFamily="2" charset="2"/>
              <a:buChar char="ü"/>
            </a:pPr>
            <a:r>
              <a:rPr lang="en-US" sz="1300"/>
              <a:t>f</a:t>
            </a:r>
            <a:r>
              <a:rPr lang="et-EE" sz="1300" err="1"/>
              <a:t>inantsiliselt</a:t>
            </a:r>
            <a:r>
              <a:rPr lang="et-EE" sz="1300"/>
              <a:t> ollakse sõltumatu</a:t>
            </a:r>
            <a:r>
              <a:rPr lang="en-US" sz="1300"/>
              <a:t>;</a:t>
            </a:r>
            <a:endParaRPr lang="et-EE" sz="1300"/>
          </a:p>
          <a:p>
            <a:pPr eaLnBrk="0" fontAlgn="base" hangingPunct="0">
              <a:spcBef>
                <a:spcPts val="0"/>
              </a:spcBef>
              <a:buFont typeface="Wingdings" panose="05000000000000000000" pitchFamily="2" charset="2"/>
              <a:buChar char="ü"/>
            </a:pPr>
            <a:r>
              <a:rPr lang="en-US" sz="1300"/>
              <a:t>v</a:t>
            </a:r>
            <a:r>
              <a:rPr lang="et-EE" sz="1300"/>
              <a:t>alla jaoks ollakse võrdne ja väärtuslik partner</a:t>
            </a:r>
            <a:r>
              <a:rPr lang="en-US" sz="1300"/>
              <a:t>.</a:t>
            </a:r>
            <a:endParaRPr lang="et-EE" sz="1300">
              <a:ln w="22225">
                <a:solidFill>
                  <a:schemeClr val="accent2"/>
                </a:solidFill>
                <a:prstDash val="solid"/>
              </a:ln>
            </a:endParaRPr>
          </a:p>
          <a:p>
            <a:pPr>
              <a:spcBef>
                <a:spcPts val="0"/>
              </a:spcBef>
              <a:buFont typeface="Wingdings" panose="05000000000000000000" pitchFamily="2" charset="2"/>
              <a:buChar char="ü"/>
            </a:pPr>
            <a:endParaRPr lang="et-EE" sz="1300"/>
          </a:p>
        </p:txBody>
      </p:sp>
      <p:sp>
        <p:nvSpPr>
          <p:cNvPr id="11" name="Sisu kohatäide 2">
            <a:extLst>
              <a:ext uri="{FF2B5EF4-FFF2-40B4-BE49-F238E27FC236}">
                <a16:creationId xmlns:a16="http://schemas.microsoft.com/office/drawing/2014/main" id="{8231CBAD-2450-0538-843E-122CABF36563}"/>
              </a:ext>
            </a:extLst>
          </p:cNvPr>
          <p:cNvSpPr txBox="1">
            <a:spLocks/>
          </p:cNvSpPr>
          <p:nvPr/>
        </p:nvSpPr>
        <p:spPr>
          <a:xfrm>
            <a:off x="2926751" y="3707288"/>
            <a:ext cx="6919968" cy="723676"/>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lnSpc>
                <a:spcPct val="90000"/>
              </a:lnSpc>
              <a:spcBef>
                <a:spcPts val="0"/>
              </a:spcBef>
              <a:buFont typeface="Wingdings" panose="05000000000000000000" pitchFamily="2" charset="2"/>
              <a:buChar char="ü"/>
            </a:pPr>
            <a:r>
              <a:rPr lang="et-EE" sz="1300"/>
              <a:t>esile on kerkinud kogukonna jaoks </a:t>
            </a:r>
            <a:r>
              <a:rPr lang="et-EE" sz="1300" err="1"/>
              <a:t>baasiline</a:t>
            </a:r>
            <a:r>
              <a:rPr lang="et-EE" sz="1300"/>
              <a:t> probleem, mis vajab lahendamist;</a:t>
            </a:r>
          </a:p>
          <a:p>
            <a:pPr eaLnBrk="0" fontAlgn="base" hangingPunct="0">
              <a:lnSpc>
                <a:spcPct val="90000"/>
              </a:lnSpc>
              <a:spcBef>
                <a:spcPts val="0"/>
              </a:spcBef>
              <a:buFont typeface="Wingdings" panose="05000000000000000000" pitchFamily="2" charset="2"/>
              <a:buChar char="ü"/>
            </a:pPr>
            <a:r>
              <a:rPr lang="et-EE" sz="1300"/>
              <a:t>olemas on eestvedaja(d), kelle tegevusest ollakse sõltuvad;</a:t>
            </a:r>
          </a:p>
          <a:p>
            <a:pPr eaLnBrk="0" fontAlgn="base" hangingPunct="0">
              <a:lnSpc>
                <a:spcPct val="90000"/>
              </a:lnSpc>
              <a:spcBef>
                <a:spcPts val="0"/>
              </a:spcBef>
              <a:buFont typeface="Wingdings" panose="05000000000000000000" pitchFamily="2" charset="2"/>
              <a:buChar char="ü"/>
            </a:pPr>
            <a:r>
              <a:rPr lang="et-EE" sz="1300"/>
              <a:t>kogukond tegeleb identiteedi ja/või traditsioonide loomisega</a:t>
            </a:r>
            <a:r>
              <a:rPr lang="en-US" sz="1300"/>
              <a:t>.</a:t>
            </a:r>
            <a:endParaRPr lang="et-EE" sz="1300">
              <a:ln w="22225">
                <a:solidFill>
                  <a:schemeClr val="accent2"/>
                </a:solidFill>
                <a:prstDash val="solid"/>
              </a:ln>
            </a:endParaRPr>
          </a:p>
          <a:p>
            <a:pPr>
              <a:lnSpc>
                <a:spcPct val="90000"/>
              </a:lnSpc>
              <a:spcBef>
                <a:spcPts val="0"/>
              </a:spcBef>
              <a:buFont typeface="Wingdings" panose="05000000000000000000" pitchFamily="2" charset="2"/>
              <a:buChar char="ü"/>
            </a:pPr>
            <a:endParaRPr lang="et-EE" sz="1300"/>
          </a:p>
        </p:txBody>
      </p:sp>
      <p:sp>
        <p:nvSpPr>
          <p:cNvPr id="4" name="Vasaknool 3">
            <a:extLst>
              <a:ext uri="{FF2B5EF4-FFF2-40B4-BE49-F238E27FC236}">
                <a16:creationId xmlns:a16="http://schemas.microsoft.com/office/drawing/2014/main" id="{4EDD4B34-1730-8984-9B1A-631ED8C5F04A}"/>
              </a:ext>
            </a:extLst>
          </p:cNvPr>
          <p:cNvSpPr/>
          <p:nvPr/>
        </p:nvSpPr>
        <p:spPr>
          <a:xfrm>
            <a:off x="9375588" y="5869954"/>
            <a:ext cx="2808303" cy="546774"/>
          </a:xfrm>
          <a:prstGeom prst="leftArrow">
            <a:avLst/>
          </a:prstGeom>
          <a:solidFill>
            <a:srgbClr val="010163"/>
          </a:solidFill>
          <a:ln w="15875" cap="rnd" cmpd="sng" algn="ctr">
            <a:solidFill>
              <a:srgbClr val="010163"/>
            </a:solidFill>
            <a:prstDash val="solid"/>
          </a:ln>
          <a:effectLst/>
        </p:spPr>
        <p:txBody>
          <a:bodyPr rtlCol="0" anchor="ctr"/>
          <a:lstStyle/>
          <a:p>
            <a:pPr algn="ctr" defTabSz="457200"/>
            <a:r>
              <a:rPr lang="et-EE" sz="1200" b="1" kern="0">
                <a:solidFill>
                  <a:schemeClr val="bg1"/>
                </a:solidFill>
              </a:rPr>
              <a:t>UURI</a:t>
            </a:r>
          </a:p>
        </p:txBody>
      </p:sp>
      <p:sp>
        <p:nvSpPr>
          <p:cNvPr id="7" name="Vasaknool 14">
            <a:extLst>
              <a:ext uri="{FF2B5EF4-FFF2-40B4-BE49-F238E27FC236}">
                <a16:creationId xmlns:a16="http://schemas.microsoft.com/office/drawing/2014/main" id="{8362E53C-3E3E-DB1B-347D-4E8A65A4CE66}"/>
              </a:ext>
            </a:extLst>
          </p:cNvPr>
          <p:cNvSpPr/>
          <p:nvPr/>
        </p:nvSpPr>
        <p:spPr>
          <a:xfrm>
            <a:off x="9383697" y="4854891"/>
            <a:ext cx="2808303" cy="546774"/>
          </a:xfrm>
          <a:prstGeom prst="leftArrow">
            <a:avLst/>
          </a:prstGeom>
          <a:solidFill>
            <a:srgbClr val="010163"/>
          </a:solidFill>
          <a:ln w="15875" cap="rnd" cmpd="sng" algn="ctr">
            <a:solidFill>
              <a:srgbClr val="010163"/>
            </a:solidFill>
            <a:prstDash val="solid"/>
          </a:ln>
          <a:effectLst/>
        </p:spPr>
        <p:txBody>
          <a:bodyPr rtlCol="0" anchor="ctr"/>
          <a:lstStyle/>
          <a:p>
            <a:pPr algn="ctr" defTabSz="457200"/>
            <a:r>
              <a:rPr lang="et-EE" sz="1200" b="1" kern="0">
                <a:solidFill>
                  <a:schemeClr val="bg1"/>
                </a:solidFill>
              </a:rPr>
              <a:t>TOETA EESTVEDAJAT</a:t>
            </a:r>
          </a:p>
        </p:txBody>
      </p:sp>
      <p:sp>
        <p:nvSpPr>
          <p:cNvPr id="12" name="Sisu kohatäide 2">
            <a:extLst>
              <a:ext uri="{FF2B5EF4-FFF2-40B4-BE49-F238E27FC236}">
                <a16:creationId xmlns:a16="http://schemas.microsoft.com/office/drawing/2014/main" id="{0F1B0368-7C7E-210B-C293-9DDBA0CF580B}"/>
              </a:ext>
            </a:extLst>
          </p:cNvPr>
          <p:cNvSpPr txBox="1">
            <a:spLocks/>
          </p:cNvSpPr>
          <p:nvPr/>
        </p:nvSpPr>
        <p:spPr>
          <a:xfrm>
            <a:off x="3350526" y="2544074"/>
            <a:ext cx="6095153" cy="857806"/>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lnSpc>
                <a:spcPct val="90000"/>
              </a:lnSpc>
              <a:spcBef>
                <a:spcPts val="0"/>
              </a:spcBef>
              <a:buFont typeface="Wingdings" panose="05000000000000000000" pitchFamily="2" charset="2"/>
              <a:buChar char="ü"/>
            </a:pPr>
            <a:r>
              <a:rPr lang="en-US" sz="1300" err="1"/>
              <a:t>olemas</a:t>
            </a:r>
            <a:r>
              <a:rPr lang="en-US" sz="1300"/>
              <a:t> on </a:t>
            </a:r>
            <a:r>
              <a:rPr lang="en-US" sz="1300" err="1"/>
              <a:t>selge</a:t>
            </a:r>
            <a:r>
              <a:rPr lang="en-US" sz="1300"/>
              <a:t> </a:t>
            </a:r>
            <a:r>
              <a:rPr lang="en-US" sz="1300" err="1"/>
              <a:t>mandaadiga</a:t>
            </a:r>
            <a:r>
              <a:rPr lang="en-US" sz="1300"/>
              <a:t> </a:t>
            </a:r>
            <a:r>
              <a:rPr lang="en-US" sz="1300" err="1"/>
              <a:t>eestvedaja</a:t>
            </a:r>
            <a:r>
              <a:rPr lang="en-US" sz="1300"/>
              <a:t>(d) ja </a:t>
            </a:r>
            <a:r>
              <a:rPr lang="en-US" sz="1300" err="1"/>
              <a:t>kogukonda</a:t>
            </a:r>
            <a:r>
              <a:rPr lang="en-US" sz="1300"/>
              <a:t> </a:t>
            </a:r>
            <a:r>
              <a:rPr lang="en-US" sz="1300" err="1"/>
              <a:t>esindav</a:t>
            </a:r>
            <a:r>
              <a:rPr lang="en-US" sz="1300"/>
              <a:t> </a:t>
            </a:r>
            <a:r>
              <a:rPr lang="en-US" sz="1300" err="1"/>
              <a:t>juriidiline</a:t>
            </a:r>
            <a:r>
              <a:rPr lang="en-US" sz="1300"/>
              <a:t> </a:t>
            </a:r>
            <a:r>
              <a:rPr lang="en-US" sz="1300" err="1"/>
              <a:t>isik</a:t>
            </a:r>
            <a:r>
              <a:rPr lang="en-US" sz="1300"/>
              <a:t>;</a:t>
            </a:r>
          </a:p>
          <a:p>
            <a:pPr eaLnBrk="0" fontAlgn="base" hangingPunct="0">
              <a:lnSpc>
                <a:spcPct val="90000"/>
              </a:lnSpc>
              <a:spcBef>
                <a:spcPts val="0"/>
              </a:spcBef>
              <a:buFont typeface="Wingdings" panose="05000000000000000000" pitchFamily="2" charset="2"/>
              <a:buChar char="ü"/>
            </a:pPr>
            <a:r>
              <a:rPr lang="en-US" sz="1300" err="1"/>
              <a:t>sõnastatud</a:t>
            </a:r>
            <a:r>
              <a:rPr lang="en-US" sz="1300"/>
              <a:t> on </a:t>
            </a:r>
            <a:r>
              <a:rPr lang="en-US" sz="1300" err="1"/>
              <a:t>kogukonna</a:t>
            </a:r>
            <a:r>
              <a:rPr lang="en-US" sz="1300"/>
              <a:t> </a:t>
            </a:r>
            <a:r>
              <a:rPr lang="en-US" sz="1300" err="1"/>
              <a:t>ühishuvi</a:t>
            </a:r>
            <a:r>
              <a:rPr lang="en-US" sz="1300"/>
              <a:t> ja </a:t>
            </a:r>
            <a:r>
              <a:rPr lang="en-US" sz="1300" err="1"/>
              <a:t>arengueesmärgid</a:t>
            </a:r>
            <a:r>
              <a:rPr lang="en-US" sz="1300"/>
              <a:t>; </a:t>
            </a:r>
          </a:p>
          <a:p>
            <a:pPr eaLnBrk="0" fontAlgn="base" hangingPunct="0">
              <a:lnSpc>
                <a:spcPct val="90000"/>
              </a:lnSpc>
              <a:spcBef>
                <a:spcPts val="0"/>
              </a:spcBef>
              <a:buFont typeface="Wingdings" panose="05000000000000000000" pitchFamily="2" charset="2"/>
              <a:buChar char="ü"/>
            </a:pPr>
            <a:r>
              <a:rPr lang="en-US" sz="1300" err="1"/>
              <a:t>olemas</a:t>
            </a:r>
            <a:r>
              <a:rPr lang="en-US" sz="1300"/>
              <a:t> on </a:t>
            </a:r>
            <a:r>
              <a:rPr lang="en-US" sz="1300" err="1"/>
              <a:t>projektide</a:t>
            </a:r>
            <a:r>
              <a:rPr lang="en-US" sz="1300"/>
              <a:t> </a:t>
            </a:r>
            <a:r>
              <a:rPr lang="en-US" sz="1300" err="1"/>
              <a:t>elluviimise</a:t>
            </a:r>
            <a:r>
              <a:rPr lang="en-US" sz="1300"/>
              <a:t> </a:t>
            </a:r>
            <a:r>
              <a:rPr lang="en-US" sz="1300" err="1"/>
              <a:t>kogemus</a:t>
            </a:r>
            <a:r>
              <a:rPr lang="en-US" sz="1300"/>
              <a:t>;</a:t>
            </a:r>
          </a:p>
          <a:p>
            <a:pPr eaLnBrk="0" fontAlgn="base" hangingPunct="0">
              <a:lnSpc>
                <a:spcPct val="90000"/>
              </a:lnSpc>
              <a:spcBef>
                <a:spcPts val="0"/>
              </a:spcBef>
              <a:buFont typeface="Wingdings" panose="05000000000000000000" pitchFamily="2" charset="2"/>
              <a:buChar char="ü"/>
            </a:pPr>
            <a:r>
              <a:rPr lang="en-US" sz="1300" err="1"/>
              <a:t>kogukond</a:t>
            </a:r>
            <a:r>
              <a:rPr lang="en-US" sz="1300"/>
              <a:t> on </a:t>
            </a:r>
            <a:r>
              <a:rPr lang="en-US" sz="1300" err="1"/>
              <a:t>valmis</a:t>
            </a:r>
            <a:r>
              <a:rPr lang="en-US" sz="1300"/>
              <a:t> </a:t>
            </a:r>
            <a:r>
              <a:rPr lang="en-US" sz="1300" err="1"/>
              <a:t>dialoogiks</a:t>
            </a:r>
            <a:r>
              <a:rPr lang="en-US" sz="1300"/>
              <a:t> </a:t>
            </a:r>
            <a:r>
              <a:rPr lang="en-US" sz="1300" err="1"/>
              <a:t>partneritega</a:t>
            </a:r>
            <a:r>
              <a:rPr lang="en-US" sz="1300"/>
              <a:t>.</a:t>
            </a:r>
          </a:p>
        </p:txBody>
      </p:sp>
      <p:sp>
        <p:nvSpPr>
          <p:cNvPr id="21" name="TextBox 20">
            <a:extLst>
              <a:ext uri="{FF2B5EF4-FFF2-40B4-BE49-F238E27FC236}">
                <a16:creationId xmlns:a16="http://schemas.microsoft.com/office/drawing/2014/main" id="{EB89EBC3-59E2-B6C6-A489-79367AE3E2C9}"/>
              </a:ext>
            </a:extLst>
          </p:cNvPr>
          <p:cNvSpPr txBox="1"/>
          <p:nvPr/>
        </p:nvSpPr>
        <p:spPr>
          <a:xfrm>
            <a:off x="3827565" y="1002040"/>
            <a:ext cx="1991558" cy="307777"/>
          </a:xfrm>
          <a:prstGeom prst="rect">
            <a:avLst/>
          </a:prstGeom>
          <a:noFill/>
        </p:spPr>
        <p:txBody>
          <a:bodyPr wrap="square" rtlCol="0">
            <a:spAutoFit/>
          </a:bodyPr>
          <a:lstStyle/>
          <a:p>
            <a:r>
              <a:rPr lang="en-US" sz="1400" b="1" err="1"/>
              <a:t>Tunnused</a:t>
            </a:r>
            <a:r>
              <a:rPr lang="en-US" sz="1400" b="1"/>
              <a:t>:</a:t>
            </a:r>
            <a:endParaRPr lang="et-EE" sz="1400" b="1"/>
          </a:p>
        </p:txBody>
      </p:sp>
      <p:sp>
        <p:nvSpPr>
          <p:cNvPr id="22" name="TextBox 21">
            <a:extLst>
              <a:ext uri="{FF2B5EF4-FFF2-40B4-BE49-F238E27FC236}">
                <a16:creationId xmlns:a16="http://schemas.microsoft.com/office/drawing/2014/main" id="{457A81DF-395A-C21D-34AE-1A5D42F10EFF}"/>
              </a:ext>
            </a:extLst>
          </p:cNvPr>
          <p:cNvSpPr txBox="1"/>
          <p:nvPr/>
        </p:nvSpPr>
        <p:spPr>
          <a:xfrm>
            <a:off x="9375588" y="1003224"/>
            <a:ext cx="2738705" cy="307777"/>
          </a:xfrm>
          <a:prstGeom prst="rect">
            <a:avLst/>
          </a:prstGeom>
          <a:noFill/>
        </p:spPr>
        <p:txBody>
          <a:bodyPr wrap="square" rtlCol="0">
            <a:spAutoFit/>
          </a:bodyPr>
          <a:lstStyle/>
          <a:p>
            <a:r>
              <a:rPr lang="en-US" sz="1400" b="1" err="1"/>
              <a:t>Arengufaasi</a:t>
            </a:r>
            <a:r>
              <a:rPr lang="en-US" sz="1400" b="1"/>
              <a:t> </a:t>
            </a:r>
            <a:r>
              <a:rPr lang="en-US" sz="1400" b="1" err="1"/>
              <a:t>toetavad</a:t>
            </a:r>
            <a:r>
              <a:rPr lang="en-US" sz="1400" b="1"/>
              <a:t> </a:t>
            </a:r>
            <a:r>
              <a:rPr lang="en-US" sz="1400" b="1" err="1"/>
              <a:t>tegevused</a:t>
            </a:r>
            <a:r>
              <a:rPr lang="en-US" sz="1400" b="1"/>
              <a:t>:</a:t>
            </a:r>
          </a:p>
        </p:txBody>
      </p:sp>
      <p:sp>
        <p:nvSpPr>
          <p:cNvPr id="23" name="TextBox 22">
            <a:extLst>
              <a:ext uri="{FF2B5EF4-FFF2-40B4-BE49-F238E27FC236}">
                <a16:creationId xmlns:a16="http://schemas.microsoft.com/office/drawing/2014/main" id="{EE187C42-90E4-C79A-26AE-CC1A483FFB46}"/>
              </a:ext>
            </a:extLst>
          </p:cNvPr>
          <p:cNvSpPr txBox="1"/>
          <p:nvPr/>
        </p:nvSpPr>
        <p:spPr>
          <a:xfrm>
            <a:off x="655796" y="996513"/>
            <a:ext cx="1991558" cy="307777"/>
          </a:xfrm>
          <a:prstGeom prst="rect">
            <a:avLst/>
          </a:prstGeom>
          <a:noFill/>
        </p:spPr>
        <p:txBody>
          <a:bodyPr wrap="square" rtlCol="0">
            <a:spAutoFit/>
          </a:bodyPr>
          <a:lstStyle/>
          <a:p>
            <a:r>
              <a:rPr lang="en-US" sz="1400" b="1" err="1"/>
              <a:t>Arengufaas</a:t>
            </a:r>
            <a:r>
              <a:rPr lang="en-US" sz="1400" b="1"/>
              <a:t>:</a:t>
            </a:r>
            <a:endParaRPr lang="et-EE" sz="1400" b="1"/>
          </a:p>
        </p:txBody>
      </p:sp>
      <p:sp>
        <p:nvSpPr>
          <p:cNvPr id="5" name="Slaidinumbri kohatäide 3">
            <a:extLst>
              <a:ext uri="{FF2B5EF4-FFF2-40B4-BE49-F238E27FC236}">
                <a16:creationId xmlns:a16="http://schemas.microsoft.com/office/drawing/2014/main" id="{0AB693FF-E853-3EF4-111A-EEFD5E7C443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123</a:t>
            </a:fld>
            <a:endParaRPr lang="et-EE">
              <a:solidFill>
                <a:prstClr val="black"/>
              </a:solidFill>
              <a:latin typeface="Calibri"/>
            </a:endParaRPr>
          </a:p>
        </p:txBody>
      </p:sp>
    </p:spTree>
    <p:extLst>
      <p:ext uri="{BB962C8B-B14F-4D97-AF65-F5344CB8AC3E}">
        <p14:creationId xmlns:p14="http://schemas.microsoft.com/office/powerpoint/2010/main" val="23889360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23">
            <a:extLst>
              <a:ext uri="{FF2B5EF4-FFF2-40B4-BE49-F238E27FC236}">
                <a16:creationId xmlns:a16="http://schemas.microsoft.com/office/drawing/2014/main" id="{F1047468-46B6-6F2D-E94F-F7C2CFFAB4BF}"/>
              </a:ext>
            </a:extLst>
          </p:cNvPr>
          <p:cNvSpPr txBox="1">
            <a:spLocks/>
          </p:cNvSpPr>
          <p:nvPr/>
        </p:nvSpPr>
        <p:spPr>
          <a:xfrm>
            <a:off x="609599" y="153986"/>
            <a:ext cx="10431295" cy="1143000"/>
          </a:xfrm>
          <a:prstGeom prst="rect">
            <a:avLst/>
          </a:prstGeom>
        </p:spPr>
        <p:txBody>
          <a:bodyPr vert="horz" lIns="91440" tIns="45720" rIns="91440" bIns="45720" rtlCol="0" anchor="ctr">
            <a:normAutofit fontScale="90000" lnSpcReduction="1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sz="4000" err="1"/>
              <a:t>Näited</a:t>
            </a:r>
            <a:r>
              <a:rPr lang="en-US" sz="4000"/>
              <a:t> </a:t>
            </a:r>
            <a:r>
              <a:rPr lang="en-US" sz="4000" err="1"/>
              <a:t>mõjudest</a:t>
            </a:r>
            <a:r>
              <a:rPr lang="en-US" sz="4000"/>
              <a:t>, </a:t>
            </a:r>
            <a:r>
              <a:rPr lang="en-US" sz="4000" err="1"/>
              <a:t>mida</a:t>
            </a:r>
            <a:r>
              <a:rPr lang="en-US" sz="4000"/>
              <a:t> </a:t>
            </a:r>
            <a:r>
              <a:rPr lang="en-US" sz="4000" err="1"/>
              <a:t>arukas</a:t>
            </a:r>
            <a:r>
              <a:rPr lang="en-US" sz="4000"/>
              <a:t> </a:t>
            </a:r>
            <a:r>
              <a:rPr lang="en-US" sz="4000" err="1"/>
              <a:t>küla</a:t>
            </a:r>
            <a:r>
              <a:rPr lang="en-US" sz="4000"/>
              <a:t> </a:t>
            </a:r>
            <a:r>
              <a:rPr lang="en-US" sz="4000" err="1"/>
              <a:t>Torup</a:t>
            </a:r>
            <a:r>
              <a:rPr lang="en-US" sz="4000"/>
              <a:t> </a:t>
            </a:r>
            <a:r>
              <a:rPr lang="en-US" sz="4000" err="1"/>
              <a:t>Taanist</a:t>
            </a:r>
            <a:r>
              <a:rPr lang="en-US" sz="4000"/>
              <a:t> </a:t>
            </a:r>
            <a:r>
              <a:rPr lang="en-US" sz="4000" err="1"/>
              <a:t>saavutas</a:t>
            </a:r>
            <a:r>
              <a:rPr lang="en-US" sz="4000"/>
              <a:t> </a:t>
            </a:r>
            <a:r>
              <a:rPr lang="en-US" sz="4000" err="1"/>
              <a:t>kolmekümne</a:t>
            </a:r>
            <a:r>
              <a:rPr lang="en-US" sz="4000"/>
              <a:t> </a:t>
            </a:r>
            <a:r>
              <a:rPr lang="en-US" sz="4000" err="1"/>
              <a:t>aasta</a:t>
            </a:r>
            <a:r>
              <a:rPr lang="en-US" sz="4000"/>
              <a:t> </a:t>
            </a:r>
            <a:r>
              <a:rPr lang="en-US" sz="4000" err="1"/>
              <a:t>jooksul</a:t>
            </a:r>
            <a:endParaRPr lang="et-EE" sz="4000"/>
          </a:p>
        </p:txBody>
      </p:sp>
      <p:sp>
        <p:nvSpPr>
          <p:cNvPr id="10" name="Sisu kohatäide 2">
            <a:extLst>
              <a:ext uri="{FF2B5EF4-FFF2-40B4-BE49-F238E27FC236}">
                <a16:creationId xmlns:a16="http://schemas.microsoft.com/office/drawing/2014/main" id="{1817C536-25D6-47E0-9898-B916F4DE1A94}"/>
              </a:ext>
            </a:extLst>
          </p:cNvPr>
          <p:cNvSpPr txBox="1">
            <a:spLocks/>
          </p:cNvSpPr>
          <p:nvPr/>
        </p:nvSpPr>
        <p:spPr>
          <a:xfrm>
            <a:off x="609598" y="1524000"/>
            <a:ext cx="11267873" cy="4832351"/>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err="1"/>
              <a:t>Elanike</a:t>
            </a:r>
            <a:r>
              <a:rPr lang="en-US"/>
              <a:t> </a:t>
            </a:r>
            <a:r>
              <a:rPr lang="en-US" err="1"/>
              <a:t>arvu</a:t>
            </a:r>
            <a:r>
              <a:rPr lang="en-US"/>
              <a:t> </a:t>
            </a:r>
            <a:r>
              <a:rPr lang="en-US" err="1"/>
              <a:t>kasv</a:t>
            </a:r>
            <a:r>
              <a:rPr lang="en-US"/>
              <a:t> ca 2 </a:t>
            </a:r>
            <a:r>
              <a:rPr lang="en-US" err="1"/>
              <a:t>korda</a:t>
            </a:r>
            <a:r>
              <a:rPr lang="en-US"/>
              <a:t>:  ca 150 (1992), 356 (2022)</a:t>
            </a:r>
            <a:r>
              <a:rPr lang="et-EE"/>
              <a:t>;</a:t>
            </a:r>
            <a:endParaRPr lang="en-US"/>
          </a:p>
          <a:p>
            <a:pPr marL="0" indent="0" algn="just">
              <a:buClr>
                <a:srgbClr val="FB821E"/>
              </a:buClr>
              <a:buNone/>
            </a:pPr>
            <a:endParaRPr lang="en-US"/>
          </a:p>
          <a:p>
            <a:pPr marL="274320" indent="-274320" algn="just">
              <a:buClr>
                <a:srgbClr val="FB821E"/>
              </a:buClr>
              <a:buFont typeface="Wingdings" panose="05000000000000000000" pitchFamily="2" charset="2"/>
              <a:buChar char="ü"/>
            </a:pPr>
            <a:r>
              <a:rPr lang="en-US" err="1"/>
              <a:t>Õpilaste</a:t>
            </a:r>
            <a:r>
              <a:rPr lang="en-US"/>
              <a:t> </a:t>
            </a:r>
            <a:r>
              <a:rPr lang="en-US" err="1"/>
              <a:t>arvu</a:t>
            </a:r>
            <a:r>
              <a:rPr lang="en-US"/>
              <a:t> </a:t>
            </a:r>
            <a:r>
              <a:rPr lang="en-US" err="1"/>
              <a:t>kasv</a:t>
            </a:r>
            <a:r>
              <a:rPr lang="en-US"/>
              <a:t> +300: ca 0 (1992), ca 300 (2022)</a:t>
            </a:r>
            <a:r>
              <a:rPr lang="et-EE"/>
              <a:t>;</a:t>
            </a:r>
            <a:endParaRPr lang="en-US"/>
          </a:p>
          <a:p>
            <a:pPr marL="274320" indent="-274320" algn="just">
              <a:buClr>
                <a:srgbClr val="FB821E"/>
              </a:buClr>
              <a:buFont typeface="Wingdings" panose="05000000000000000000" pitchFamily="2" charset="2"/>
              <a:buChar char="ü"/>
            </a:pPr>
            <a:endParaRPr lang="en-US"/>
          </a:p>
          <a:p>
            <a:pPr marL="274320" indent="-274320" algn="just">
              <a:buClr>
                <a:srgbClr val="FB821E"/>
              </a:buClr>
              <a:buFont typeface="Wingdings" panose="05000000000000000000" pitchFamily="2" charset="2"/>
              <a:buChar char="ü"/>
            </a:pPr>
            <a:r>
              <a:rPr lang="en-US" err="1"/>
              <a:t>Ehitatud</a:t>
            </a:r>
            <a:r>
              <a:rPr lang="en-US"/>
              <a:t> </a:t>
            </a:r>
            <a:r>
              <a:rPr lang="en-US" err="1"/>
              <a:t>uusi</a:t>
            </a:r>
            <a:r>
              <a:rPr lang="en-US"/>
              <a:t> </a:t>
            </a:r>
            <a:r>
              <a:rPr lang="en-US" err="1"/>
              <a:t>eramuid</a:t>
            </a:r>
            <a:r>
              <a:rPr lang="en-US"/>
              <a:t>: ca 50 on </a:t>
            </a:r>
            <a:r>
              <a:rPr lang="en-US" err="1"/>
              <a:t>ehitatud</a:t>
            </a:r>
            <a:r>
              <a:rPr lang="en-US"/>
              <a:t>, ca 96 on </a:t>
            </a:r>
            <a:r>
              <a:rPr lang="en-US" err="1"/>
              <a:t>veel</a:t>
            </a:r>
            <a:r>
              <a:rPr lang="en-US"/>
              <a:t> </a:t>
            </a:r>
            <a:r>
              <a:rPr lang="en-US" err="1"/>
              <a:t>plaanis</a:t>
            </a:r>
            <a:r>
              <a:rPr lang="et-EE"/>
              <a:t>;</a:t>
            </a:r>
            <a:endParaRPr lang="en-US"/>
          </a:p>
          <a:p>
            <a:pPr marL="274320" indent="-274320" algn="just">
              <a:buClr>
                <a:srgbClr val="FB821E"/>
              </a:buClr>
              <a:buFont typeface="Wingdings" panose="05000000000000000000" pitchFamily="2" charset="2"/>
              <a:buChar char="ü"/>
            </a:pPr>
            <a:endParaRPr lang="en-US"/>
          </a:p>
          <a:p>
            <a:pPr marL="274320" indent="-274320" algn="just">
              <a:buClr>
                <a:srgbClr val="FB821E"/>
              </a:buClr>
              <a:buFont typeface="Wingdings" panose="05000000000000000000" pitchFamily="2" charset="2"/>
              <a:buChar char="ü"/>
            </a:pPr>
            <a:r>
              <a:rPr lang="en-US" err="1"/>
              <a:t>Ehitatud</a:t>
            </a:r>
            <a:r>
              <a:rPr lang="en-US"/>
              <a:t> </a:t>
            </a:r>
            <a:r>
              <a:rPr lang="en-US" err="1"/>
              <a:t>uusi</a:t>
            </a:r>
            <a:r>
              <a:rPr lang="en-US"/>
              <a:t> </a:t>
            </a:r>
            <a:r>
              <a:rPr lang="en-US" err="1"/>
              <a:t>ühiskondlikke</a:t>
            </a:r>
            <a:r>
              <a:rPr lang="en-US"/>
              <a:t> </a:t>
            </a:r>
            <a:r>
              <a:rPr lang="en-US" err="1"/>
              <a:t>hooneid</a:t>
            </a:r>
            <a:r>
              <a:rPr lang="en-US"/>
              <a:t>: ca 5-6 on </a:t>
            </a:r>
            <a:r>
              <a:rPr lang="en-US" err="1"/>
              <a:t>ehitatud</a:t>
            </a:r>
            <a:r>
              <a:rPr lang="en-US"/>
              <a:t> (</a:t>
            </a:r>
            <a:r>
              <a:rPr lang="en-US" err="1"/>
              <a:t>kogukonnahoone</a:t>
            </a:r>
            <a:r>
              <a:rPr lang="en-US"/>
              <a:t>, </a:t>
            </a:r>
            <a:r>
              <a:rPr lang="en-US" err="1"/>
              <a:t>jäätmejaam</a:t>
            </a:r>
            <a:r>
              <a:rPr lang="en-US"/>
              <a:t>, </a:t>
            </a:r>
            <a:r>
              <a:rPr lang="en-US" err="1"/>
              <a:t>perearst</a:t>
            </a:r>
            <a:r>
              <a:rPr lang="en-US"/>
              <a:t>, </a:t>
            </a:r>
            <a:r>
              <a:rPr lang="en-US" err="1"/>
              <a:t>saun</a:t>
            </a:r>
            <a:r>
              <a:rPr lang="en-US"/>
              <a:t>, </a:t>
            </a:r>
            <a:r>
              <a:rPr lang="en-US" err="1"/>
              <a:t>kelder</a:t>
            </a:r>
            <a:r>
              <a:rPr lang="en-US"/>
              <a:t>, </a:t>
            </a:r>
            <a:r>
              <a:rPr lang="en-US" err="1"/>
              <a:t>kohvik</a:t>
            </a:r>
            <a:r>
              <a:rPr lang="en-US"/>
              <a:t> ja </a:t>
            </a:r>
            <a:r>
              <a:rPr lang="en-US" err="1"/>
              <a:t>ökopood</a:t>
            </a:r>
            <a:r>
              <a:rPr lang="en-US"/>
              <a:t>, </a:t>
            </a:r>
            <a:r>
              <a:rPr lang="en-US" err="1"/>
              <a:t>põhikooli</a:t>
            </a:r>
            <a:r>
              <a:rPr lang="en-US"/>
              <a:t> </a:t>
            </a:r>
            <a:r>
              <a:rPr lang="en-US" err="1"/>
              <a:t>juurdeehitis</a:t>
            </a:r>
            <a:r>
              <a:rPr lang="en-US"/>
              <a:t> ...)</a:t>
            </a:r>
            <a:r>
              <a:rPr lang="et-EE"/>
              <a:t>;</a:t>
            </a:r>
            <a:endParaRPr lang="en-US"/>
          </a:p>
          <a:p>
            <a:pPr marL="274320" indent="-274320" algn="just">
              <a:buClr>
                <a:srgbClr val="FB821E"/>
              </a:buClr>
              <a:buFont typeface="Wingdings" panose="05000000000000000000" pitchFamily="2" charset="2"/>
              <a:buChar char="ü"/>
            </a:pPr>
            <a:endParaRPr lang="en-US"/>
          </a:p>
          <a:p>
            <a:pPr marL="274320" indent="-274320" algn="just">
              <a:buClr>
                <a:srgbClr val="FB821E"/>
              </a:buClr>
              <a:buFont typeface="Wingdings" panose="05000000000000000000" pitchFamily="2" charset="2"/>
              <a:buChar char="ü"/>
            </a:pPr>
            <a:r>
              <a:rPr lang="en-US" err="1"/>
              <a:t>Kasutusele</a:t>
            </a:r>
            <a:r>
              <a:rPr lang="en-US"/>
              <a:t> </a:t>
            </a:r>
            <a:r>
              <a:rPr lang="en-US" err="1"/>
              <a:t>võetud</a:t>
            </a:r>
            <a:r>
              <a:rPr lang="en-US"/>
              <a:t> </a:t>
            </a:r>
            <a:r>
              <a:rPr lang="en-US" err="1"/>
              <a:t>vanad</a:t>
            </a:r>
            <a:r>
              <a:rPr lang="en-US"/>
              <a:t> </a:t>
            </a:r>
            <a:r>
              <a:rPr lang="en-US" err="1"/>
              <a:t>hooned</a:t>
            </a:r>
            <a:r>
              <a:rPr lang="en-US"/>
              <a:t> ca 7: </a:t>
            </a:r>
            <a:r>
              <a:rPr lang="en-US" err="1"/>
              <a:t>raudteejaam</a:t>
            </a:r>
            <a:r>
              <a:rPr lang="en-US"/>
              <a:t>, </a:t>
            </a:r>
            <a:r>
              <a:rPr lang="en-US" err="1"/>
              <a:t>siidrikoda</a:t>
            </a:r>
            <a:r>
              <a:rPr lang="en-US"/>
              <a:t>, </a:t>
            </a:r>
            <a:r>
              <a:rPr lang="en-US" err="1"/>
              <a:t>rattakuur</a:t>
            </a:r>
            <a:r>
              <a:rPr lang="en-US"/>
              <a:t>, </a:t>
            </a:r>
            <a:r>
              <a:rPr lang="en-US" err="1"/>
              <a:t>lasteaed</a:t>
            </a:r>
            <a:r>
              <a:rPr lang="en-US"/>
              <a:t>, 3 </a:t>
            </a:r>
            <a:r>
              <a:rPr lang="en-US" err="1"/>
              <a:t>põhikooli</a:t>
            </a:r>
            <a:r>
              <a:rPr lang="en-US"/>
              <a:t> </a:t>
            </a:r>
            <a:r>
              <a:rPr lang="en-US" err="1"/>
              <a:t>hoonet</a:t>
            </a:r>
            <a:r>
              <a:rPr lang="en-US"/>
              <a:t> ...)</a:t>
            </a:r>
            <a:r>
              <a:rPr lang="et-EE"/>
              <a:t>;</a:t>
            </a:r>
            <a:endParaRPr lang="en-US"/>
          </a:p>
          <a:p>
            <a:pPr marL="274320" indent="-274320" algn="just">
              <a:buClr>
                <a:srgbClr val="FB821E"/>
              </a:buClr>
              <a:buFont typeface="Wingdings" panose="05000000000000000000" pitchFamily="2" charset="2"/>
              <a:buChar char="ü"/>
            </a:pPr>
            <a:endParaRPr lang="en-US"/>
          </a:p>
          <a:p>
            <a:pPr marL="274320" indent="-274320" algn="just">
              <a:buClr>
                <a:srgbClr val="FB821E"/>
              </a:buClr>
              <a:buFont typeface="Wingdings" panose="05000000000000000000" pitchFamily="2" charset="2"/>
              <a:buChar char="ü"/>
            </a:pPr>
            <a:r>
              <a:rPr lang="en-US" err="1"/>
              <a:t>Loodud</a:t>
            </a:r>
            <a:r>
              <a:rPr lang="en-US"/>
              <a:t> </a:t>
            </a:r>
            <a:r>
              <a:rPr lang="en-US" err="1"/>
              <a:t>töökohti</a:t>
            </a:r>
            <a:r>
              <a:rPr lang="en-US"/>
              <a:t> ca 65-70: 4 </a:t>
            </a:r>
            <a:r>
              <a:rPr lang="en-US" err="1"/>
              <a:t>lasteaias</a:t>
            </a:r>
            <a:r>
              <a:rPr lang="en-US"/>
              <a:t>, 36 </a:t>
            </a:r>
            <a:r>
              <a:rPr lang="en-US" err="1"/>
              <a:t>põhikoolis</a:t>
            </a:r>
            <a:r>
              <a:rPr lang="en-US"/>
              <a:t>, 22 </a:t>
            </a:r>
            <a:r>
              <a:rPr lang="en-US" err="1"/>
              <a:t>ettevõtlus</a:t>
            </a:r>
            <a:r>
              <a:rPr lang="en-US"/>
              <a:t>- ja </a:t>
            </a:r>
            <a:r>
              <a:rPr lang="en-US" err="1"/>
              <a:t>disainikoolis</a:t>
            </a:r>
            <a:r>
              <a:rPr lang="en-US"/>
              <a:t>, 2 </a:t>
            </a:r>
            <a:r>
              <a:rPr lang="en-US" err="1"/>
              <a:t>perearstikeskuses</a:t>
            </a:r>
            <a:r>
              <a:rPr lang="en-US"/>
              <a:t>, 3-4 </a:t>
            </a:r>
            <a:r>
              <a:rPr lang="en-US" err="1"/>
              <a:t>ettevõtluskeskuses</a:t>
            </a:r>
            <a:r>
              <a:rPr lang="en-US"/>
              <a:t> ...)</a:t>
            </a:r>
            <a:r>
              <a:rPr lang="et-EE"/>
              <a:t>´;</a:t>
            </a:r>
            <a:endParaRPr lang="en-US"/>
          </a:p>
          <a:p>
            <a:pPr marL="274320" indent="-274320" algn="just">
              <a:buClr>
                <a:srgbClr val="FB821E"/>
              </a:buClr>
              <a:buFont typeface="Wingdings" panose="05000000000000000000" pitchFamily="2" charset="2"/>
              <a:buChar char="ü"/>
            </a:pPr>
            <a:endParaRPr lang="en-US"/>
          </a:p>
          <a:p>
            <a:pPr marL="274320" indent="-274320" algn="just">
              <a:buClr>
                <a:srgbClr val="FB821E"/>
              </a:buClr>
              <a:buFont typeface="Wingdings" panose="05000000000000000000" pitchFamily="2" charset="2"/>
              <a:buChar char="ü"/>
            </a:pPr>
            <a:r>
              <a:rPr lang="en-US" err="1"/>
              <a:t>Lisaks</a:t>
            </a:r>
            <a:r>
              <a:rPr lang="en-US"/>
              <a:t> </a:t>
            </a:r>
            <a:r>
              <a:rPr lang="en-US" err="1"/>
              <a:t>korraldavad</a:t>
            </a:r>
            <a:r>
              <a:rPr lang="en-US"/>
              <a:t> </a:t>
            </a:r>
            <a:r>
              <a:rPr lang="en-US" err="1"/>
              <a:t>suvel</a:t>
            </a:r>
            <a:r>
              <a:rPr lang="en-US"/>
              <a:t> </a:t>
            </a:r>
            <a:r>
              <a:rPr lang="en-US" err="1"/>
              <a:t>ühe</a:t>
            </a:r>
            <a:r>
              <a:rPr lang="en-US"/>
              <a:t> </a:t>
            </a:r>
            <a:r>
              <a:rPr lang="en-US" err="1"/>
              <a:t>ekskursiooni</a:t>
            </a:r>
            <a:r>
              <a:rPr lang="en-US"/>
              <a:t> </a:t>
            </a:r>
            <a:r>
              <a:rPr lang="en-US" err="1"/>
              <a:t>nädalas</a:t>
            </a:r>
            <a:r>
              <a:rPr lang="en-US"/>
              <a:t> ja </a:t>
            </a:r>
            <a:r>
              <a:rPr lang="en-US" err="1"/>
              <a:t>hooajavälisel</a:t>
            </a:r>
            <a:r>
              <a:rPr lang="en-US"/>
              <a:t> </a:t>
            </a:r>
            <a:r>
              <a:rPr lang="en-US" err="1"/>
              <a:t>ajal</a:t>
            </a:r>
            <a:r>
              <a:rPr lang="en-US"/>
              <a:t> </a:t>
            </a:r>
            <a:r>
              <a:rPr lang="en-US" err="1"/>
              <a:t>ühe</a:t>
            </a:r>
            <a:r>
              <a:rPr lang="en-US"/>
              <a:t> </a:t>
            </a:r>
            <a:r>
              <a:rPr lang="en-US" err="1"/>
              <a:t>kuus</a:t>
            </a:r>
            <a:r>
              <a:rPr lang="en-US"/>
              <a:t>, </a:t>
            </a:r>
            <a:r>
              <a:rPr lang="en-US" err="1"/>
              <a:t>millega</a:t>
            </a:r>
            <a:r>
              <a:rPr lang="en-US"/>
              <a:t> </a:t>
            </a:r>
            <a:r>
              <a:rPr lang="en-US" err="1"/>
              <a:t>teenivad</a:t>
            </a:r>
            <a:r>
              <a:rPr lang="en-US"/>
              <a:t> </a:t>
            </a:r>
            <a:r>
              <a:rPr lang="en-US" err="1"/>
              <a:t>kogukonnale</a:t>
            </a:r>
            <a:r>
              <a:rPr lang="en-US"/>
              <a:t> </a:t>
            </a:r>
            <a:r>
              <a:rPr lang="en-US" err="1"/>
              <a:t>tulu</a:t>
            </a:r>
            <a:r>
              <a:rPr lang="et-EE"/>
              <a:t>.</a:t>
            </a:r>
            <a:endParaRPr lang="en-US"/>
          </a:p>
        </p:txBody>
      </p:sp>
      <p:sp>
        <p:nvSpPr>
          <p:cNvPr id="11" name="Sisu kohatäide 2">
            <a:extLst>
              <a:ext uri="{FF2B5EF4-FFF2-40B4-BE49-F238E27FC236}">
                <a16:creationId xmlns:a16="http://schemas.microsoft.com/office/drawing/2014/main" id="{8F587292-932B-D5B1-44A4-744DD791BD79}"/>
              </a:ext>
            </a:extLst>
          </p:cNvPr>
          <p:cNvSpPr txBox="1">
            <a:spLocks/>
          </p:cNvSpPr>
          <p:nvPr/>
        </p:nvSpPr>
        <p:spPr>
          <a:xfrm>
            <a:off x="208641" y="6523499"/>
            <a:ext cx="5616605" cy="238123"/>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Arukate</a:t>
            </a:r>
            <a:r>
              <a:rPr lang="en-US" sz="800"/>
              <a:t> </a:t>
            </a:r>
            <a:r>
              <a:rPr lang="en-US" sz="800" err="1"/>
              <a:t>külade</a:t>
            </a:r>
            <a:r>
              <a:rPr lang="en-US" sz="800"/>
              <a:t> </a:t>
            </a:r>
            <a:r>
              <a:rPr lang="en-US" sz="800" err="1"/>
              <a:t>õppereis</a:t>
            </a:r>
            <a:r>
              <a:rPr lang="en-US" sz="800"/>
              <a:t> </a:t>
            </a:r>
            <a:r>
              <a:rPr lang="en-US" sz="800" err="1"/>
              <a:t>Taani</a:t>
            </a:r>
            <a:r>
              <a:rPr lang="en-US" sz="800"/>
              <a:t> </a:t>
            </a:r>
            <a:r>
              <a:rPr lang="en-US" sz="800" err="1"/>
              <a:t>Torupi</a:t>
            </a:r>
            <a:r>
              <a:rPr lang="en-US" sz="800"/>
              <a:t> </a:t>
            </a:r>
            <a:r>
              <a:rPr lang="en-US" sz="800" err="1"/>
              <a:t>külasse</a:t>
            </a:r>
            <a:r>
              <a:rPr lang="en-US" sz="800"/>
              <a:t>.</a:t>
            </a:r>
          </a:p>
          <a:p>
            <a:pPr marL="0" indent="0">
              <a:buClr>
                <a:srgbClr val="FB821E"/>
              </a:buClr>
              <a:buNone/>
            </a:pPr>
            <a:endParaRPr lang="en-US" sz="800">
              <a:solidFill>
                <a:srgbClr val="FF0000"/>
              </a:solidFill>
            </a:endParaRPr>
          </a:p>
        </p:txBody>
      </p:sp>
      <p:sp>
        <p:nvSpPr>
          <p:cNvPr id="3" name="Slaidinumbri kohatäide 3">
            <a:extLst>
              <a:ext uri="{FF2B5EF4-FFF2-40B4-BE49-F238E27FC236}">
                <a16:creationId xmlns:a16="http://schemas.microsoft.com/office/drawing/2014/main" id="{D55AD3BE-2A6A-C819-B643-7017099F149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124</a:t>
            </a:fld>
            <a:endParaRPr lang="et-EE">
              <a:solidFill>
                <a:prstClr val="black"/>
              </a:solidFill>
              <a:latin typeface="Calibri"/>
            </a:endParaRPr>
          </a:p>
        </p:txBody>
      </p:sp>
    </p:spTree>
    <p:extLst>
      <p:ext uri="{BB962C8B-B14F-4D97-AF65-F5344CB8AC3E}">
        <p14:creationId xmlns:p14="http://schemas.microsoft.com/office/powerpoint/2010/main" val="196046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1" name="Sisu kohatäide 2">
            <a:extLst>
              <a:ext uri="{FF2B5EF4-FFF2-40B4-BE49-F238E27FC236}">
                <a16:creationId xmlns:a16="http://schemas.microsoft.com/office/drawing/2014/main" id="{100A3D08-BC6C-6F54-A3DE-35539E4A8FC0}"/>
              </a:ext>
            </a:extLst>
          </p:cNvPr>
          <p:cNvSpPr txBox="1">
            <a:spLocks/>
          </p:cNvSpPr>
          <p:nvPr/>
        </p:nvSpPr>
        <p:spPr>
          <a:xfrm>
            <a:off x="643944" y="2524431"/>
            <a:ext cx="3810579" cy="63040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Clr>
                <a:srgbClr val="FB821E"/>
              </a:buClr>
              <a:buNone/>
            </a:pPr>
            <a:r>
              <a:rPr lang="fi-FI" sz="1600" err="1"/>
              <a:t>Kogukonnal</a:t>
            </a:r>
            <a:r>
              <a:rPr lang="fi-FI" sz="1600"/>
              <a:t> on </a:t>
            </a:r>
            <a:r>
              <a:rPr lang="fi-FI" sz="1600" err="1"/>
              <a:t>olemas</a:t>
            </a:r>
            <a:r>
              <a:rPr lang="fi-FI" sz="1600"/>
              <a:t> oma </a:t>
            </a:r>
          </a:p>
          <a:p>
            <a:pPr marL="0" indent="0" algn="ctr">
              <a:buClr>
                <a:srgbClr val="FB821E"/>
              </a:buClr>
              <a:buNone/>
            </a:pPr>
            <a:r>
              <a:rPr lang="fi-FI" sz="1600" err="1"/>
              <a:t>mõtestatud</a:t>
            </a:r>
            <a:r>
              <a:rPr lang="fi-FI" sz="1600"/>
              <a:t> ja </a:t>
            </a:r>
            <a:r>
              <a:rPr lang="fi-FI" sz="1600" err="1"/>
              <a:t>eesmärgistatud</a:t>
            </a:r>
            <a:r>
              <a:rPr lang="fi-FI" sz="1600"/>
              <a:t> </a:t>
            </a:r>
            <a:r>
              <a:rPr lang="fi-FI" sz="1600" err="1"/>
              <a:t>ühiselu</a:t>
            </a:r>
            <a:r>
              <a:rPr lang="fi-FI" sz="1600"/>
              <a:t>.</a:t>
            </a:r>
          </a:p>
        </p:txBody>
      </p:sp>
      <p:sp>
        <p:nvSpPr>
          <p:cNvPr id="12" name="Sisu kohatäide 2">
            <a:extLst>
              <a:ext uri="{FF2B5EF4-FFF2-40B4-BE49-F238E27FC236}">
                <a16:creationId xmlns:a16="http://schemas.microsoft.com/office/drawing/2014/main" id="{DE01ACF9-6CD7-0EDC-E6C6-BB3D630C295D}"/>
              </a:ext>
            </a:extLst>
          </p:cNvPr>
          <p:cNvSpPr txBox="1">
            <a:spLocks/>
          </p:cNvSpPr>
          <p:nvPr/>
        </p:nvSpPr>
        <p:spPr>
          <a:xfrm>
            <a:off x="4747841" y="2524431"/>
            <a:ext cx="3810579" cy="63040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lnSpc>
                <a:spcPct val="90000"/>
              </a:lnSpc>
              <a:buNone/>
            </a:pPr>
            <a:r>
              <a:rPr lang="et-EE" sz="1600"/>
              <a:t>Kogukonnad on koos edukad </a:t>
            </a:r>
            <a:endParaRPr lang="en-US" sz="1600"/>
          </a:p>
          <a:p>
            <a:pPr marL="0" indent="0" algn="ctr">
              <a:lnSpc>
                <a:spcPct val="90000"/>
              </a:lnSpc>
              <a:buNone/>
            </a:pPr>
            <a:r>
              <a:rPr lang="et-EE" sz="1600"/>
              <a:t>ja elu pakub neile rahulolu.</a:t>
            </a:r>
          </a:p>
        </p:txBody>
      </p:sp>
      <p:sp>
        <p:nvSpPr>
          <p:cNvPr id="13" name="Sisu kohatäide 2">
            <a:extLst>
              <a:ext uri="{FF2B5EF4-FFF2-40B4-BE49-F238E27FC236}">
                <a16:creationId xmlns:a16="http://schemas.microsoft.com/office/drawing/2014/main" id="{BF5CB8EA-8E98-6CBB-3056-B43D91A0E68B}"/>
              </a:ext>
            </a:extLst>
          </p:cNvPr>
          <p:cNvSpPr txBox="1">
            <a:spLocks/>
          </p:cNvSpPr>
          <p:nvPr/>
        </p:nvSpPr>
        <p:spPr>
          <a:xfrm>
            <a:off x="1058925" y="4158882"/>
            <a:ext cx="7107299" cy="194315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2900" indent="-342900">
              <a:lnSpc>
                <a:spcPct val="90000"/>
              </a:lnSpc>
              <a:buFont typeface="+mj-lt"/>
              <a:buAutoNum type="arabicPeriod"/>
            </a:pPr>
            <a:r>
              <a:rPr lang="et-EE" sz="1600"/>
              <a:t>osatakse hoida üleval majanduskasvu;</a:t>
            </a:r>
            <a:endParaRPr lang="en-US" sz="1600"/>
          </a:p>
          <a:p>
            <a:pPr marL="342900" indent="-342900">
              <a:lnSpc>
                <a:spcPct val="90000"/>
              </a:lnSpc>
              <a:buFont typeface="+mj-lt"/>
              <a:buAutoNum type="arabicPeriod"/>
            </a:pPr>
            <a:r>
              <a:rPr lang="et-EE" sz="1600"/>
              <a:t>kogukonna liikmetel on pikk tervena elatud eluiga;</a:t>
            </a:r>
            <a:endParaRPr lang="en-US" sz="1600"/>
          </a:p>
          <a:p>
            <a:pPr marL="342900" indent="-342900">
              <a:lnSpc>
                <a:spcPct val="90000"/>
              </a:lnSpc>
              <a:buFont typeface="+mj-lt"/>
              <a:buAutoNum type="arabicPeriod"/>
            </a:pPr>
            <a:r>
              <a:rPr lang="et-EE" sz="1600"/>
              <a:t>kogukonna liikmete vahel on head sotsiaalsed suhted </a:t>
            </a:r>
            <a:r>
              <a:rPr lang="et-EE" sz="1600" i="1"/>
              <a:t>– rohkem siirast pidu</a:t>
            </a:r>
            <a:r>
              <a:rPr lang="et-EE" sz="1600"/>
              <a:t>;</a:t>
            </a:r>
            <a:endParaRPr lang="en-US" sz="1600"/>
          </a:p>
          <a:p>
            <a:pPr marL="342900" indent="-342900">
              <a:lnSpc>
                <a:spcPct val="90000"/>
              </a:lnSpc>
              <a:buFont typeface="+mj-lt"/>
              <a:buAutoNum type="arabicPeriod"/>
            </a:pPr>
            <a:r>
              <a:rPr lang="et-EE" sz="1600"/>
              <a:t>heldus ja ... ;</a:t>
            </a:r>
            <a:endParaRPr lang="en-US" sz="1600"/>
          </a:p>
          <a:p>
            <a:pPr marL="342900" indent="-342900">
              <a:lnSpc>
                <a:spcPct val="90000"/>
              </a:lnSpc>
              <a:buFont typeface="+mj-lt"/>
              <a:buAutoNum type="arabicPeriod"/>
            </a:pPr>
            <a:r>
              <a:rPr lang="en-US" sz="1600"/>
              <a:t>… </a:t>
            </a:r>
            <a:r>
              <a:rPr lang="et-EE" sz="1600"/>
              <a:t>usaldus o</a:t>
            </a:r>
            <a:r>
              <a:rPr lang="en-US" sz="1600"/>
              <a:t>ma</a:t>
            </a:r>
            <a:r>
              <a:rPr lang="et-EE" sz="1600"/>
              <a:t> kogukonna liikmete vahel;</a:t>
            </a:r>
            <a:endParaRPr lang="en-US" sz="1600"/>
          </a:p>
          <a:p>
            <a:pPr marL="342900" indent="-342900">
              <a:lnSpc>
                <a:spcPct val="90000"/>
              </a:lnSpc>
              <a:buFont typeface="+mj-lt"/>
              <a:buAutoNum type="arabicPeriod"/>
            </a:pPr>
            <a:r>
              <a:rPr lang="et-EE" sz="1600"/>
              <a:t>kogukonna liikmetel on vabadus elada sellist elu, mis neile meeldib</a:t>
            </a:r>
            <a:r>
              <a:rPr lang="en-US" sz="1600"/>
              <a:t> </a:t>
            </a:r>
            <a:r>
              <a:rPr lang="en-US" sz="1600" i="1"/>
              <a:t>– loodetavasti</a:t>
            </a:r>
            <a:r>
              <a:rPr lang="et-EE" sz="1600" i="1"/>
              <a:t> ei käi ühed liikmed siis teistele väga närvidele</a:t>
            </a:r>
            <a:r>
              <a:rPr lang="et-EE" sz="1600"/>
              <a:t>.</a:t>
            </a:r>
          </a:p>
        </p:txBody>
      </p:sp>
      <p:sp>
        <p:nvSpPr>
          <p:cNvPr id="15" name="Sisu kohatäide 2">
            <a:extLst>
              <a:ext uri="{FF2B5EF4-FFF2-40B4-BE49-F238E27FC236}">
                <a16:creationId xmlns:a16="http://schemas.microsoft.com/office/drawing/2014/main" id="{CEFFE61A-5BC0-F292-D123-CA0121E23628}"/>
              </a:ext>
            </a:extLst>
          </p:cNvPr>
          <p:cNvSpPr txBox="1">
            <a:spLocks/>
          </p:cNvSpPr>
          <p:nvPr/>
        </p:nvSpPr>
        <p:spPr>
          <a:xfrm>
            <a:off x="643944" y="1367931"/>
            <a:ext cx="8207794" cy="1022184"/>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n-US" sz="1400"/>
              <a:t>Dan Buettner on </a:t>
            </a:r>
            <a:r>
              <a:rPr lang="en-US" sz="1400" err="1"/>
              <a:t>novembrikuu</a:t>
            </a:r>
            <a:r>
              <a:rPr lang="en-US" sz="1400"/>
              <a:t> National Geographic-us </a:t>
            </a:r>
            <a:r>
              <a:rPr lang="en-US" sz="1400" err="1"/>
              <a:t>kolmele</a:t>
            </a:r>
            <a:r>
              <a:rPr lang="en-US" sz="1400"/>
              <a:t> </a:t>
            </a:r>
            <a:r>
              <a:rPr lang="en-US" sz="1400" err="1"/>
              <a:t>õnnelikumale</a:t>
            </a:r>
            <a:r>
              <a:rPr lang="en-US" sz="1400"/>
              <a:t> </a:t>
            </a:r>
            <a:r>
              <a:rPr lang="en-US" sz="1400" err="1"/>
              <a:t>riigile</a:t>
            </a:r>
            <a:r>
              <a:rPr lang="en-US" sz="1400"/>
              <a:t> </a:t>
            </a:r>
            <a:r>
              <a:rPr lang="en-US" sz="1200"/>
              <a:t>(</a:t>
            </a:r>
            <a:r>
              <a:rPr lang="en-US" sz="1200" err="1"/>
              <a:t>Taani</a:t>
            </a:r>
            <a:r>
              <a:rPr lang="en-US" sz="1200"/>
              <a:t>, Costa Rica ja </a:t>
            </a:r>
            <a:r>
              <a:rPr lang="en-US" sz="1200" err="1"/>
              <a:t>Singapur</a:t>
            </a:r>
            <a:r>
              <a:rPr lang="en-US" sz="1200"/>
              <a:t>, </a:t>
            </a:r>
            <a:r>
              <a:rPr lang="en-US" sz="1200" err="1"/>
              <a:t>lisaks</a:t>
            </a:r>
            <a:r>
              <a:rPr lang="en-US" sz="1200"/>
              <a:t> </a:t>
            </a:r>
            <a:r>
              <a:rPr lang="en-US" sz="1200" err="1"/>
              <a:t>ideid</a:t>
            </a:r>
            <a:r>
              <a:rPr lang="en-US" sz="1200"/>
              <a:t> ka </a:t>
            </a:r>
            <a:r>
              <a:rPr lang="en-US" sz="1200" err="1"/>
              <a:t>Šveitsist</a:t>
            </a:r>
            <a:r>
              <a:rPr lang="en-US" sz="1200"/>
              <a:t>) </a:t>
            </a:r>
            <a:r>
              <a:rPr lang="en-US" sz="1400" err="1"/>
              <a:t>tuginedes</a:t>
            </a:r>
            <a:r>
              <a:rPr lang="en-US" sz="1400"/>
              <a:t> </a:t>
            </a:r>
            <a:r>
              <a:rPr lang="en-US" sz="1400" err="1"/>
              <a:t>sõnastanud</a:t>
            </a:r>
            <a:r>
              <a:rPr lang="en-US" sz="1400"/>
              <a:t> </a:t>
            </a:r>
            <a:r>
              <a:rPr lang="en-US" sz="1400" err="1"/>
              <a:t>piirkonna</a:t>
            </a:r>
            <a:r>
              <a:rPr lang="en-US" sz="1400"/>
              <a:t> </a:t>
            </a:r>
            <a:r>
              <a:rPr lang="en-US" sz="1400" b="1"/>
              <a:t>„</a:t>
            </a:r>
            <a:r>
              <a:rPr lang="en-US" sz="1400" b="1" err="1"/>
              <a:t>õnne</a:t>
            </a:r>
            <a:r>
              <a:rPr lang="en-US" sz="1400" b="1"/>
              <a:t> </a:t>
            </a:r>
            <a:r>
              <a:rPr lang="en-US" sz="1400" b="1" err="1"/>
              <a:t>valemi</a:t>
            </a:r>
            <a:r>
              <a:rPr lang="en-US" sz="1400" b="1"/>
              <a:t>“ </a:t>
            </a:r>
            <a:r>
              <a:rPr lang="en-US" sz="1400" err="1"/>
              <a:t>artiklis</a:t>
            </a:r>
            <a:r>
              <a:rPr lang="en-US" sz="1400"/>
              <a:t> „</a:t>
            </a:r>
            <a:r>
              <a:rPr lang="en-US" sz="1400" err="1"/>
              <a:t>Maailma</a:t>
            </a:r>
            <a:r>
              <a:rPr lang="en-US" sz="1400"/>
              <a:t> </a:t>
            </a:r>
            <a:r>
              <a:rPr lang="en-US" sz="1400" err="1"/>
              <a:t>õnnelikumad</a:t>
            </a:r>
            <a:r>
              <a:rPr lang="en-US" sz="1400"/>
              <a:t> </a:t>
            </a:r>
            <a:r>
              <a:rPr lang="en-US" sz="1400" err="1"/>
              <a:t>paigad</a:t>
            </a:r>
            <a:r>
              <a:rPr lang="en-US" sz="1400"/>
              <a:t>“. </a:t>
            </a:r>
          </a:p>
          <a:p>
            <a:pPr marL="0" indent="0">
              <a:buClr>
                <a:srgbClr val="FB821E"/>
              </a:buClr>
              <a:buNone/>
            </a:pPr>
            <a:endParaRPr lang="en-US" sz="1400"/>
          </a:p>
          <a:p>
            <a:pPr marL="0" indent="0">
              <a:buClr>
                <a:srgbClr val="FB821E"/>
              </a:buClr>
              <a:buNone/>
            </a:pPr>
            <a:r>
              <a:rPr lang="en-US" sz="1400" err="1"/>
              <a:t>Kogukonnad</a:t>
            </a:r>
            <a:r>
              <a:rPr lang="en-US" sz="1400"/>
              <a:t> </a:t>
            </a:r>
            <a:r>
              <a:rPr lang="en-US" sz="1400" err="1"/>
              <a:t>teeb</a:t>
            </a:r>
            <a:r>
              <a:rPr lang="en-US" sz="1400"/>
              <a:t> </a:t>
            </a:r>
            <a:r>
              <a:rPr lang="en-US" sz="1400" err="1"/>
              <a:t>õnnalikuks</a:t>
            </a:r>
            <a:r>
              <a:rPr lang="en-US" sz="1400"/>
              <a:t> </a:t>
            </a:r>
            <a:r>
              <a:rPr lang="en-US" sz="1400" err="1"/>
              <a:t>kaks</a:t>
            </a:r>
            <a:r>
              <a:rPr lang="en-US" sz="1400"/>
              <a:t> </a:t>
            </a:r>
            <a:r>
              <a:rPr lang="en-US" sz="1400" err="1"/>
              <a:t>elukorralduslikku</a:t>
            </a:r>
            <a:r>
              <a:rPr lang="en-US" sz="1400"/>
              <a:t> </a:t>
            </a:r>
            <a:r>
              <a:rPr lang="en-US" sz="1400" err="1"/>
              <a:t>harjumust</a:t>
            </a:r>
            <a:r>
              <a:rPr lang="en-US" sz="1400"/>
              <a:t>:</a:t>
            </a:r>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8963025" cy="1143000"/>
          </a:xfrm>
        </p:spPr>
        <p:txBody>
          <a:bodyPr>
            <a:normAutofit fontScale="90000"/>
          </a:bodyPr>
          <a:lstStyle/>
          <a:p>
            <a:r>
              <a:rPr lang="en-US" sz="4000" err="1"/>
              <a:t>Maailma</a:t>
            </a:r>
            <a:r>
              <a:rPr lang="en-US" sz="4000"/>
              <a:t> </a:t>
            </a:r>
            <a:r>
              <a:rPr lang="en-US" sz="4000" err="1"/>
              <a:t>õnnelikemate</a:t>
            </a:r>
            <a:r>
              <a:rPr lang="en-US" sz="4000"/>
              <a:t> </a:t>
            </a:r>
            <a:r>
              <a:rPr lang="en-US" sz="4000" err="1"/>
              <a:t>paikade</a:t>
            </a:r>
            <a:r>
              <a:rPr lang="en-US" sz="4000"/>
              <a:t> </a:t>
            </a:r>
            <a:r>
              <a:rPr lang="en-US" sz="4000" err="1"/>
              <a:t>õnne</a:t>
            </a:r>
            <a:r>
              <a:rPr lang="en-US" sz="4000"/>
              <a:t> </a:t>
            </a:r>
            <a:r>
              <a:rPr lang="en-US" sz="4000" err="1"/>
              <a:t>valem</a:t>
            </a:r>
            <a:endParaRPr lang="et-EE" sz="4000"/>
          </a:p>
        </p:txBody>
      </p:sp>
      <p:sp>
        <p:nvSpPr>
          <p:cNvPr id="18" name="Sisu kohatäide 2">
            <a:extLst>
              <a:ext uri="{FF2B5EF4-FFF2-40B4-BE49-F238E27FC236}">
                <a16:creationId xmlns:a16="http://schemas.microsoft.com/office/drawing/2014/main" id="{674E028A-1F30-5741-3198-8A55897625D1}"/>
              </a:ext>
            </a:extLst>
          </p:cNvPr>
          <p:cNvSpPr txBox="1">
            <a:spLocks/>
          </p:cNvSpPr>
          <p:nvPr/>
        </p:nvSpPr>
        <p:spPr>
          <a:xfrm>
            <a:off x="257451" y="6448428"/>
            <a:ext cx="5616605" cy="365125"/>
          </a:xfrm>
          <a:prstGeom prst="rect">
            <a:avLst/>
          </a:prstGeom>
        </p:spPr>
        <p:txBody>
          <a:bodyPr vert="horz" lIns="91440" tIns="45720" rIns="91440" bIns="45720" rtlCol="0" anchor="t">
            <a:noAutofit/>
          </a:bodyPr>
          <a:lstStyle>
            <a:defPPr>
              <a:defRPr lang="et-EE"/>
            </a:defPPr>
            <a:lvl1pPr indent="0" defTabSz="1219170">
              <a:spcBef>
                <a:spcPct val="20000"/>
              </a:spcBef>
              <a:buClr>
                <a:srgbClr val="FB821E"/>
              </a:buClr>
              <a:buFont typeface="Arial" pitchFamily="34" charset="0"/>
              <a:buNone/>
              <a:defRPr sz="800"/>
            </a:lvl1pPr>
            <a:lvl2pPr marL="990575" indent="-380990" defTabSz="1219170">
              <a:spcBef>
                <a:spcPct val="20000"/>
              </a:spcBef>
              <a:buFont typeface="Arial" pitchFamily="34" charset="0"/>
              <a:buChar char="–"/>
              <a:defRPr sz="1600"/>
            </a:lvl2pPr>
            <a:lvl3pPr marL="1523962" indent="-304792" defTabSz="1219170">
              <a:spcBef>
                <a:spcPct val="20000"/>
              </a:spcBef>
              <a:buFont typeface="Arial" pitchFamily="34" charset="0"/>
              <a:buChar char="•"/>
              <a:defRPr sz="1200"/>
            </a:lvl3pPr>
            <a:lvl4pPr marL="2133547" indent="-304792" defTabSz="1219170">
              <a:spcBef>
                <a:spcPct val="20000"/>
              </a:spcBef>
              <a:buFont typeface="Arial" pitchFamily="34" charset="0"/>
              <a:buChar char="–"/>
              <a:defRPr sz="1200"/>
            </a:lvl4pPr>
            <a:lvl5pPr marL="2743131" indent="-304792" defTabSz="1219170">
              <a:spcBef>
                <a:spcPct val="20000"/>
              </a:spcBef>
              <a:buFont typeface="Arial" pitchFamily="34" charset="0"/>
              <a:buChar char="»"/>
              <a:defRPr sz="1200"/>
            </a:lvl5pPr>
            <a:lvl6pPr marL="3352716" indent="-304792" defTabSz="1219170">
              <a:spcBef>
                <a:spcPct val="20000"/>
              </a:spcBef>
              <a:buFont typeface="Arial" pitchFamily="34" charset="0"/>
              <a:buChar char="•"/>
              <a:defRPr sz="2667"/>
            </a:lvl6pPr>
            <a:lvl7pPr marL="3962301" indent="-304792" defTabSz="1219170">
              <a:spcBef>
                <a:spcPct val="20000"/>
              </a:spcBef>
              <a:buFont typeface="Arial" pitchFamily="34" charset="0"/>
              <a:buChar char="•"/>
              <a:defRPr sz="2667"/>
            </a:lvl7pPr>
            <a:lvl8pPr marL="4571886" indent="-304792" defTabSz="1219170">
              <a:spcBef>
                <a:spcPct val="20000"/>
              </a:spcBef>
              <a:buFont typeface="Arial" pitchFamily="34" charset="0"/>
              <a:buChar char="•"/>
              <a:defRPr sz="2667"/>
            </a:lvl8pPr>
            <a:lvl9pPr marL="5181470" indent="-304792" defTabSz="1219170">
              <a:spcBef>
                <a:spcPct val="20000"/>
              </a:spcBef>
              <a:buFont typeface="Arial" pitchFamily="34" charset="0"/>
              <a:buChar char="•"/>
              <a:defRPr sz="2667"/>
            </a:lvl9pPr>
          </a:lstStyle>
          <a:p>
            <a:r>
              <a:rPr lang="en-US" err="1"/>
              <a:t>Allikas</a:t>
            </a:r>
            <a:r>
              <a:rPr lang="en-US"/>
              <a:t>: National Geographic 2017, </a:t>
            </a:r>
            <a:r>
              <a:rPr lang="en-US" err="1"/>
              <a:t>november</a:t>
            </a:r>
            <a:br>
              <a:rPr lang="en-US"/>
            </a:br>
            <a:r>
              <a:rPr lang="en-US">
                <a:hlinkClick r:id="rId3"/>
              </a:rPr>
              <a:t>https://www.nationalgeographic.com/magazine/article/worlds-happiest-places</a:t>
            </a:r>
            <a:r>
              <a:rPr lang="en-US"/>
              <a:t> </a:t>
            </a:r>
          </a:p>
          <a:p>
            <a:endParaRPr lang="en-US"/>
          </a:p>
        </p:txBody>
      </p:sp>
      <p:pic>
        <p:nvPicPr>
          <p:cNvPr id="17" name="Picture 2" descr="C:\Users\Kaido\Desktop\6nnelikud elanikud\1.jpeg">
            <a:extLst>
              <a:ext uri="{FF2B5EF4-FFF2-40B4-BE49-F238E27FC236}">
                <a16:creationId xmlns:a16="http://schemas.microsoft.com/office/drawing/2014/main" id="{013EDA8D-C2D2-A756-41CB-38E72ED93BA8}"/>
              </a:ext>
            </a:extLst>
          </p:cNvPr>
          <p:cNvPicPr>
            <a:picLocks noChangeAspect="1" noChangeArrowheads="1"/>
          </p:cNvPicPr>
          <p:nvPr/>
        </p:nvPicPr>
        <p:blipFill>
          <a:blip r:embed="rId4" cstate="print"/>
          <a:srcRect l="45705" t="6285" r="4019" b="5719"/>
          <a:stretch>
            <a:fillRect/>
          </a:stretch>
        </p:blipFill>
        <p:spPr bwMode="auto">
          <a:xfrm>
            <a:off x="9104616" y="1804999"/>
            <a:ext cx="2756654" cy="3508468"/>
          </a:xfrm>
          <a:prstGeom prst="rect">
            <a:avLst/>
          </a:prstGeom>
          <a:noFill/>
        </p:spPr>
      </p:pic>
      <p:sp>
        <p:nvSpPr>
          <p:cNvPr id="19" name="Sisu kohatäide 2">
            <a:extLst>
              <a:ext uri="{FF2B5EF4-FFF2-40B4-BE49-F238E27FC236}">
                <a16:creationId xmlns:a16="http://schemas.microsoft.com/office/drawing/2014/main" id="{9D8BD021-64F4-EA81-BA1E-72A6D29ACF53}"/>
              </a:ext>
            </a:extLst>
          </p:cNvPr>
          <p:cNvSpPr txBox="1">
            <a:spLocks/>
          </p:cNvSpPr>
          <p:nvPr/>
        </p:nvSpPr>
        <p:spPr>
          <a:xfrm>
            <a:off x="609599" y="3519425"/>
            <a:ext cx="8207794" cy="630404"/>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1400" err="1"/>
              <a:t>Leitud</a:t>
            </a:r>
            <a:r>
              <a:rPr lang="en-US" sz="1400"/>
              <a:t> on vastus </a:t>
            </a:r>
            <a:r>
              <a:rPr lang="en-US" sz="1400" err="1"/>
              <a:t>küsimusele</a:t>
            </a:r>
            <a:r>
              <a:rPr lang="en-US" sz="1400"/>
              <a:t>, </a:t>
            </a:r>
            <a:r>
              <a:rPr lang="en-US" sz="1400" err="1"/>
              <a:t>kuidas</a:t>
            </a:r>
            <a:r>
              <a:rPr lang="en-US" sz="1400"/>
              <a:t> olla </a:t>
            </a:r>
            <a:r>
              <a:rPr lang="en-US" sz="1400" err="1"/>
              <a:t>koos</a:t>
            </a:r>
            <a:r>
              <a:rPr lang="en-US" sz="1400"/>
              <a:t> </a:t>
            </a:r>
            <a:r>
              <a:rPr lang="en-US" sz="1400" err="1"/>
              <a:t>edukas</a:t>
            </a:r>
            <a:r>
              <a:rPr lang="en-US" sz="1400"/>
              <a:t>. </a:t>
            </a:r>
          </a:p>
          <a:p>
            <a:pPr marL="0" indent="0">
              <a:buClr>
                <a:srgbClr val="FB821E"/>
              </a:buClr>
              <a:buNone/>
            </a:pPr>
            <a:r>
              <a:rPr lang="en-US" sz="1400" err="1"/>
              <a:t>Võrdluste</a:t>
            </a:r>
            <a:r>
              <a:rPr lang="en-US" sz="1400"/>
              <a:t> ja </a:t>
            </a:r>
            <a:r>
              <a:rPr lang="en-US" sz="1400" err="1"/>
              <a:t>analüüside</a:t>
            </a:r>
            <a:r>
              <a:rPr lang="en-US" sz="1400"/>
              <a:t> </a:t>
            </a:r>
            <a:r>
              <a:rPr lang="en-US" sz="1400" err="1"/>
              <a:t>tulemusena</a:t>
            </a:r>
            <a:r>
              <a:rPr lang="en-US" sz="1400"/>
              <a:t> </a:t>
            </a:r>
            <a:r>
              <a:rPr lang="en-US" sz="1400" err="1"/>
              <a:t>leiti</a:t>
            </a:r>
            <a:r>
              <a:rPr lang="en-US" sz="1400"/>
              <a:t>, et 75% </a:t>
            </a:r>
            <a:r>
              <a:rPr lang="en-US" sz="1400" err="1"/>
              <a:t>inimeste</a:t>
            </a:r>
            <a:r>
              <a:rPr lang="en-US" sz="1400"/>
              <a:t> </a:t>
            </a:r>
            <a:r>
              <a:rPr lang="en-US" sz="1400" err="1"/>
              <a:t>õnnelikkusest</a:t>
            </a:r>
            <a:r>
              <a:rPr lang="en-US" sz="1400"/>
              <a:t> </a:t>
            </a:r>
            <a:r>
              <a:rPr lang="en-US" sz="1400" err="1"/>
              <a:t>annavad</a:t>
            </a:r>
            <a:r>
              <a:rPr lang="en-US" sz="1400"/>
              <a:t> </a:t>
            </a:r>
            <a:r>
              <a:rPr lang="en-US" sz="1400" err="1"/>
              <a:t>kuus</a:t>
            </a:r>
            <a:r>
              <a:rPr lang="en-US" sz="1400"/>
              <a:t> </a:t>
            </a:r>
            <a:r>
              <a:rPr lang="en-US" sz="1400" err="1"/>
              <a:t>tegurit</a:t>
            </a:r>
            <a:r>
              <a:rPr lang="en-US" sz="1400"/>
              <a:t>:</a:t>
            </a:r>
          </a:p>
        </p:txBody>
      </p:sp>
      <p:sp>
        <p:nvSpPr>
          <p:cNvPr id="3" name="Slaidinumbri kohatäide 3">
            <a:extLst>
              <a:ext uri="{FF2B5EF4-FFF2-40B4-BE49-F238E27FC236}">
                <a16:creationId xmlns:a16="http://schemas.microsoft.com/office/drawing/2014/main" id="{D04D9FBA-0985-CE90-6945-A93AC618F79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125</a:t>
            </a:fld>
            <a:endParaRPr lang="et-EE">
              <a:solidFill>
                <a:prstClr val="black"/>
              </a:solidFill>
              <a:latin typeface="Calibri"/>
            </a:endParaRPr>
          </a:p>
        </p:txBody>
      </p:sp>
    </p:spTree>
    <p:extLst>
      <p:ext uri="{BB962C8B-B14F-4D97-AF65-F5344CB8AC3E}">
        <p14:creationId xmlns:p14="http://schemas.microsoft.com/office/powerpoint/2010/main" val="29760514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2" name="Sisu kohatäide 2">
            <a:extLst>
              <a:ext uri="{FF2B5EF4-FFF2-40B4-BE49-F238E27FC236}">
                <a16:creationId xmlns:a16="http://schemas.microsoft.com/office/drawing/2014/main" id="{DE01ACF9-6CD7-0EDC-E6C6-BB3D630C295D}"/>
              </a:ext>
            </a:extLst>
          </p:cNvPr>
          <p:cNvSpPr txBox="1">
            <a:spLocks/>
          </p:cNvSpPr>
          <p:nvPr/>
        </p:nvSpPr>
        <p:spPr>
          <a:xfrm>
            <a:off x="4042232" y="2718133"/>
            <a:ext cx="4250742" cy="270621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lnSpc>
                <a:spcPct val="90000"/>
              </a:lnSpc>
              <a:buNone/>
            </a:pPr>
            <a:r>
              <a:rPr lang="et-EE" sz="1300"/>
              <a:t>10. Õhupuhtus</a:t>
            </a:r>
          </a:p>
          <a:p>
            <a:pPr marL="0" indent="0" algn="ctr">
              <a:lnSpc>
                <a:spcPct val="90000"/>
              </a:lnSpc>
              <a:buNone/>
            </a:pPr>
            <a:r>
              <a:rPr lang="et-EE" sz="1300"/>
              <a:t>9. Kõrge vererõhk</a:t>
            </a:r>
          </a:p>
          <a:p>
            <a:pPr marL="0" indent="0" algn="ctr">
              <a:lnSpc>
                <a:spcPct val="90000"/>
              </a:lnSpc>
              <a:buNone/>
            </a:pPr>
            <a:r>
              <a:rPr lang="et-EE" sz="1300"/>
              <a:t>8. Kehakaal</a:t>
            </a:r>
          </a:p>
          <a:p>
            <a:pPr marL="0" indent="0" algn="ctr">
              <a:lnSpc>
                <a:spcPct val="90000"/>
              </a:lnSpc>
              <a:buNone/>
            </a:pPr>
            <a:r>
              <a:rPr lang="et-EE" sz="1300"/>
              <a:t>7. Trenn</a:t>
            </a:r>
          </a:p>
          <a:p>
            <a:pPr marL="0" indent="0" algn="ctr">
              <a:lnSpc>
                <a:spcPct val="90000"/>
              </a:lnSpc>
              <a:buNone/>
            </a:pPr>
            <a:r>
              <a:rPr lang="et-EE" sz="1300"/>
              <a:t>6. Südameprobleemid</a:t>
            </a:r>
          </a:p>
          <a:p>
            <a:pPr marL="0" indent="0" algn="ctr">
              <a:lnSpc>
                <a:spcPct val="90000"/>
              </a:lnSpc>
              <a:buNone/>
            </a:pPr>
            <a:r>
              <a:rPr lang="et-EE" sz="1400"/>
              <a:t>5. Gripivaktsiin</a:t>
            </a:r>
          </a:p>
          <a:p>
            <a:pPr marL="0" indent="0" algn="ctr">
              <a:lnSpc>
                <a:spcPct val="90000"/>
              </a:lnSpc>
              <a:buNone/>
            </a:pPr>
            <a:r>
              <a:rPr lang="et-EE" sz="1500"/>
              <a:t>4. Alkoholist loobumine</a:t>
            </a:r>
          </a:p>
          <a:p>
            <a:pPr marL="0" indent="0" algn="ctr">
              <a:lnSpc>
                <a:spcPct val="90000"/>
              </a:lnSpc>
              <a:buNone/>
            </a:pPr>
            <a:r>
              <a:rPr lang="et-EE" sz="1600"/>
              <a:t>3. Suitsetamisest loobumine</a:t>
            </a:r>
          </a:p>
          <a:p>
            <a:pPr marL="0" indent="0" algn="ctr">
              <a:lnSpc>
                <a:spcPct val="90000"/>
              </a:lnSpc>
              <a:buNone/>
            </a:pPr>
            <a:r>
              <a:rPr lang="et-EE" sz="1700" b="1"/>
              <a:t>2. Suhted lähedastega</a:t>
            </a:r>
            <a:endParaRPr lang="en-US" sz="1700" b="1"/>
          </a:p>
          <a:p>
            <a:pPr marL="0" indent="0" algn="ctr">
              <a:lnSpc>
                <a:spcPct val="90000"/>
              </a:lnSpc>
              <a:buNone/>
            </a:pPr>
            <a:r>
              <a:rPr lang="en-US" sz="1700" b="1"/>
              <a:t>1. </a:t>
            </a:r>
            <a:r>
              <a:rPr lang="et-EE" sz="1700" b="1"/>
              <a:t>Sotsiaalne integratsioon </a:t>
            </a:r>
            <a:endParaRPr lang="en-US" sz="1700" b="1"/>
          </a:p>
          <a:p>
            <a:pPr marL="0" indent="0" algn="ctr">
              <a:lnSpc>
                <a:spcPct val="90000"/>
              </a:lnSpc>
              <a:buNone/>
            </a:pPr>
            <a:r>
              <a:rPr lang="et-EE" sz="1600" err="1"/>
              <a:t>e.</a:t>
            </a:r>
            <a:r>
              <a:rPr lang="et-EE" sz="1600"/>
              <a:t> tugev seltsielu</a:t>
            </a:r>
          </a:p>
        </p:txBody>
      </p:sp>
      <p:sp>
        <p:nvSpPr>
          <p:cNvPr id="15" name="Sisu kohatäide 2">
            <a:extLst>
              <a:ext uri="{FF2B5EF4-FFF2-40B4-BE49-F238E27FC236}">
                <a16:creationId xmlns:a16="http://schemas.microsoft.com/office/drawing/2014/main" id="{CEFFE61A-5BC0-F292-D123-CA0121E23628}"/>
              </a:ext>
            </a:extLst>
          </p:cNvPr>
          <p:cNvSpPr txBox="1">
            <a:spLocks/>
          </p:cNvSpPr>
          <p:nvPr/>
        </p:nvSpPr>
        <p:spPr>
          <a:xfrm>
            <a:off x="643944" y="1367930"/>
            <a:ext cx="8207794" cy="1388153"/>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n-US" sz="1400"/>
              <a:t>Brigham </a:t>
            </a:r>
            <a:r>
              <a:rPr lang="en-US" sz="1400" err="1"/>
              <a:t>Youngi</a:t>
            </a:r>
            <a:r>
              <a:rPr lang="en-US" sz="1400"/>
              <a:t> </a:t>
            </a:r>
            <a:r>
              <a:rPr lang="en-US" sz="1400" err="1"/>
              <a:t>Ülikooli</a:t>
            </a:r>
            <a:r>
              <a:rPr lang="en-US" sz="1400"/>
              <a:t> </a:t>
            </a:r>
            <a:r>
              <a:rPr lang="en-US" sz="1400" err="1"/>
              <a:t>uurija</a:t>
            </a:r>
            <a:r>
              <a:rPr lang="en-US" sz="1400"/>
              <a:t> Julianne Holt-</a:t>
            </a:r>
            <a:r>
              <a:rPr lang="en-US" sz="1400" err="1"/>
              <a:t>Lunstad</a:t>
            </a:r>
            <a:r>
              <a:rPr lang="en-US" sz="1400"/>
              <a:t> </a:t>
            </a:r>
            <a:r>
              <a:rPr lang="en-US" sz="1400" err="1"/>
              <a:t>viis</a:t>
            </a:r>
            <a:r>
              <a:rPr lang="en-US" sz="1400"/>
              <a:t> </a:t>
            </a:r>
            <a:r>
              <a:rPr lang="en-US" sz="1400" err="1"/>
              <a:t>kümnete</a:t>
            </a:r>
            <a:r>
              <a:rPr lang="en-US" sz="1400"/>
              <a:t> </a:t>
            </a:r>
            <a:r>
              <a:rPr lang="en-US" sz="1400" err="1"/>
              <a:t>tuhandete</a:t>
            </a:r>
            <a:r>
              <a:rPr lang="en-US" sz="1400"/>
              <a:t> </a:t>
            </a:r>
            <a:r>
              <a:rPr lang="en-US" sz="1400" err="1"/>
              <a:t>keskealiste</a:t>
            </a:r>
            <a:r>
              <a:rPr lang="en-US" sz="1400"/>
              <a:t> </a:t>
            </a:r>
            <a:r>
              <a:rPr lang="en-US" sz="1400" err="1"/>
              <a:t>inimeste</a:t>
            </a:r>
            <a:r>
              <a:rPr lang="en-US" sz="1400"/>
              <a:t> seas </a:t>
            </a:r>
            <a:r>
              <a:rPr lang="en-US" sz="1400" err="1"/>
              <a:t>läbi</a:t>
            </a:r>
            <a:r>
              <a:rPr lang="en-US" sz="1400"/>
              <a:t> </a:t>
            </a:r>
            <a:r>
              <a:rPr lang="en-US" sz="1400" err="1"/>
              <a:t>seitsme</a:t>
            </a:r>
            <a:r>
              <a:rPr lang="en-US" sz="1400"/>
              <a:t> </a:t>
            </a:r>
            <a:r>
              <a:rPr lang="en-US" sz="1400" err="1"/>
              <a:t>aastase</a:t>
            </a:r>
            <a:r>
              <a:rPr lang="en-US" sz="1400"/>
              <a:t> </a:t>
            </a:r>
            <a:r>
              <a:rPr lang="en-US" sz="1400" err="1"/>
              <a:t>uuringu</a:t>
            </a:r>
            <a:r>
              <a:rPr lang="en-US" sz="1400"/>
              <a:t> </a:t>
            </a:r>
            <a:r>
              <a:rPr lang="en-US" sz="1400" err="1"/>
              <a:t>selgitamaks</a:t>
            </a:r>
            <a:r>
              <a:rPr lang="en-US" sz="1400"/>
              <a:t> </a:t>
            </a:r>
            <a:r>
              <a:rPr lang="en-US" sz="1400" err="1"/>
              <a:t>välja</a:t>
            </a:r>
            <a:r>
              <a:rPr lang="en-US" sz="1400"/>
              <a:t> </a:t>
            </a:r>
            <a:r>
              <a:rPr lang="en-US" sz="1400" err="1"/>
              <a:t>tegurid</a:t>
            </a:r>
            <a:r>
              <a:rPr lang="en-US" sz="1400"/>
              <a:t>, mis </a:t>
            </a:r>
            <a:r>
              <a:rPr lang="en-US" sz="1400" err="1"/>
              <a:t>vähendasid</a:t>
            </a:r>
            <a:r>
              <a:rPr lang="en-US" sz="1400"/>
              <a:t> </a:t>
            </a:r>
            <a:r>
              <a:rPr lang="en-US" sz="1400" err="1"/>
              <a:t>seitsme</a:t>
            </a:r>
            <a:r>
              <a:rPr lang="en-US" sz="1400"/>
              <a:t> </a:t>
            </a:r>
            <a:r>
              <a:rPr lang="en-US" sz="1400" err="1"/>
              <a:t>aastal</a:t>
            </a:r>
            <a:r>
              <a:rPr lang="en-US" sz="1400"/>
              <a:t> </a:t>
            </a:r>
            <a:r>
              <a:rPr lang="en-US" sz="1400" err="1"/>
              <a:t>järel</a:t>
            </a:r>
            <a:r>
              <a:rPr lang="en-US" sz="1400"/>
              <a:t> </a:t>
            </a:r>
            <a:r>
              <a:rPr lang="en-US" sz="1400" err="1"/>
              <a:t>ellujäänud</a:t>
            </a:r>
            <a:r>
              <a:rPr lang="en-US" sz="1400"/>
              <a:t> </a:t>
            </a:r>
            <a:r>
              <a:rPr lang="en-US" sz="1400" err="1"/>
              <a:t>katsealuste</a:t>
            </a:r>
            <a:r>
              <a:rPr lang="en-US" sz="1400"/>
              <a:t> </a:t>
            </a:r>
            <a:r>
              <a:rPr lang="en-US" sz="1400" err="1"/>
              <a:t>suremisriski</a:t>
            </a:r>
            <a:r>
              <a:rPr lang="en-US" sz="1400"/>
              <a:t> </a:t>
            </a:r>
            <a:r>
              <a:rPr lang="en-US" sz="1400" err="1"/>
              <a:t>suurimal</a:t>
            </a:r>
            <a:r>
              <a:rPr lang="en-US" sz="1400"/>
              <a:t> </a:t>
            </a:r>
            <a:r>
              <a:rPr lang="en-US" sz="1400" err="1"/>
              <a:t>määral</a:t>
            </a:r>
            <a:r>
              <a:rPr lang="en-US" sz="1400"/>
              <a:t>. </a:t>
            </a:r>
          </a:p>
          <a:p>
            <a:pPr marL="0" indent="0">
              <a:buClr>
                <a:srgbClr val="FB821E"/>
              </a:buClr>
              <a:buNone/>
            </a:pPr>
            <a:endParaRPr lang="en-US" sz="1400"/>
          </a:p>
          <a:p>
            <a:pPr marL="0" indent="0">
              <a:buClr>
                <a:srgbClr val="FB821E"/>
              </a:buClr>
              <a:buNone/>
            </a:pPr>
            <a:r>
              <a:rPr lang="en-US" sz="1400" err="1"/>
              <a:t>Analüüsi</a:t>
            </a:r>
            <a:r>
              <a:rPr lang="en-US" sz="1400"/>
              <a:t> </a:t>
            </a:r>
            <a:r>
              <a:rPr lang="en-US" sz="1400" err="1"/>
              <a:t>tulemusel</a:t>
            </a:r>
            <a:r>
              <a:rPr lang="en-US" sz="1400"/>
              <a:t> </a:t>
            </a:r>
            <a:r>
              <a:rPr lang="en-US" sz="1400" err="1"/>
              <a:t>selgusid</a:t>
            </a:r>
            <a:r>
              <a:rPr lang="en-US" sz="1400"/>
              <a:t> </a:t>
            </a:r>
            <a:r>
              <a:rPr lang="en-US" sz="1400" err="1"/>
              <a:t>kümme</a:t>
            </a:r>
            <a:r>
              <a:rPr lang="en-US" sz="1400"/>
              <a:t> </a:t>
            </a:r>
            <a:r>
              <a:rPr lang="en-US" sz="1400" err="1"/>
              <a:t>pikaealisust</a:t>
            </a:r>
            <a:r>
              <a:rPr lang="en-US" sz="1400"/>
              <a:t> </a:t>
            </a:r>
            <a:r>
              <a:rPr lang="en-US" sz="1400" err="1"/>
              <a:t>soodustavat</a:t>
            </a:r>
            <a:r>
              <a:rPr lang="en-US" sz="1400"/>
              <a:t> </a:t>
            </a:r>
            <a:r>
              <a:rPr lang="en-US" sz="1400" err="1"/>
              <a:t>tegurit</a:t>
            </a:r>
            <a:r>
              <a:rPr lang="en-US" sz="1400"/>
              <a:t>: </a:t>
            </a:r>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8963025" cy="1143000"/>
          </a:xfrm>
        </p:spPr>
        <p:txBody>
          <a:bodyPr>
            <a:normAutofit/>
          </a:bodyPr>
          <a:lstStyle/>
          <a:p>
            <a:r>
              <a:rPr lang="en-US" err="1"/>
              <a:t>Pikaealisust</a:t>
            </a:r>
            <a:r>
              <a:rPr lang="en-US"/>
              <a:t> </a:t>
            </a:r>
            <a:r>
              <a:rPr lang="en-US" err="1"/>
              <a:t>soodustavad</a:t>
            </a:r>
            <a:r>
              <a:rPr lang="en-US"/>
              <a:t> </a:t>
            </a:r>
            <a:r>
              <a:rPr lang="en-US" err="1"/>
              <a:t>tegurid</a:t>
            </a:r>
            <a:endParaRPr lang="et-EE"/>
          </a:p>
        </p:txBody>
      </p:sp>
      <p:sp>
        <p:nvSpPr>
          <p:cNvPr id="18" name="Sisu kohatäide 2">
            <a:extLst>
              <a:ext uri="{FF2B5EF4-FFF2-40B4-BE49-F238E27FC236}">
                <a16:creationId xmlns:a16="http://schemas.microsoft.com/office/drawing/2014/main" id="{674E028A-1F30-5741-3198-8A55897625D1}"/>
              </a:ext>
            </a:extLst>
          </p:cNvPr>
          <p:cNvSpPr txBox="1">
            <a:spLocks/>
          </p:cNvSpPr>
          <p:nvPr/>
        </p:nvSpPr>
        <p:spPr>
          <a:xfrm>
            <a:off x="115143" y="6448428"/>
            <a:ext cx="873659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Julianne Holt-</a:t>
            </a:r>
            <a:r>
              <a:rPr lang="en-US" sz="800" err="1"/>
              <a:t>Lunstad</a:t>
            </a:r>
            <a:r>
              <a:rPr lang="en-US" sz="800"/>
              <a:t>. Brigham Young University. </a:t>
            </a:r>
            <a:r>
              <a:rPr lang="en-US" sz="800" err="1"/>
              <a:t>Uuringust</a:t>
            </a:r>
            <a:r>
              <a:rPr lang="en-US" sz="800"/>
              <a:t> </a:t>
            </a:r>
            <a:r>
              <a:rPr lang="en-US" sz="800" err="1"/>
              <a:t>kokkuvõttev</a:t>
            </a:r>
            <a:r>
              <a:rPr lang="en-US" sz="800"/>
              <a:t> </a:t>
            </a:r>
            <a:r>
              <a:rPr lang="en-US" sz="800" err="1"/>
              <a:t>artikkel</a:t>
            </a:r>
            <a:r>
              <a:rPr lang="en-US" sz="800"/>
              <a:t> </a:t>
            </a:r>
            <a:r>
              <a:rPr lang="en-US" sz="800" err="1"/>
              <a:t>ajakirjas</a:t>
            </a:r>
            <a:r>
              <a:rPr lang="en-US" sz="800"/>
              <a:t> </a:t>
            </a:r>
            <a:r>
              <a:rPr lang="en-US" sz="800" err="1"/>
              <a:t>Postimees</a:t>
            </a:r>
            <a:r>
              <a:rPr lang="en-US" sz="800"/>
              <a:t>: “</a:t>
            </a:r>
            <a:r>
              <a:rPr lang="en-US" sz="800" err="1"/>
              <a:t>Uuring</a:t>
            </a:r>
            <a:r>
              <a:rPr lang="en-US" sz="800"/>
              <a:t>: </a:t>
            </a:r>
            <a:r>
              <a:rPr lang="en-US" sz="800" err="1"/>
              <a:t>pikaealisust</a:t>
            </a:r>
            <a:r>
              <a:rPr lang="en-US" sz="800"/>
              <a:t> </a:t>
            </a:r>
            <a:r>
              <a:rPr lang="en-US" sz="800" err="1"/>
              <a:t>soodustavate</a:t>
            </a:r>
            <a:r>
              <a:rPr lang="en-US" sz="800"/>
              <a:t> </a:t>
            </a:r>
            <a:r>
              <a:rPr lang="en-US" sz="800" err="1"/>
              <a:t>faktorite</a:t>
            </a:r>
            <a:r>
              <a:rPr lang="en-US" sz="800"/>
              <a:t> </a:t>
            </a:r>
            <a:r>
              <a:rPr lang="en-US" sz="800" err="1"/>
              <a:t>pingerida</a:t>
            </a:r>
            <a:r>
              <a:rPr lang="en-US" sz="800"/>
              <a:t> </a:t>
            </a:r>
            <a:r>
              <a:rPr lang="en-US" sz="800" err="1"/>
              <a:t>troonib</a:t>
            </a:r>
            <a:r>
              <a:rPr lang="en-US" sz="800"/>
              <a:t> </a:t>
            </a:r>
            <a:r>
              <a:rPr lang="en-US" sz="800" err="1"/>
              <a:t>ootamatu</a:t>
            </a:r>
            <a:r>
              <a:rPr lang="en-US" sz="800"/>
              <a:t> </a:t>
            </a:r>
            <a:r>
              <a:rPr lang="en-US" sz="800" err="1"/>
              <a:t>tingimus</a:t>
            </a:r>
            <a:r>
              <a:rPr lang="en-US" sz="800"/>
              <a:t>” (19.01.2018)</a:t>
            </a:r>
          </a:p>
          <a:p>
            <a:pPr marL="0" indent="0">
              <a:buClr>
                <a:srgbClr val="FB821E"/>
              </a:buClr>
              <a:buNone/>
            </a:pPr>
            <a:r>
              <a:rPr lang="et-EE" sz="800">
                <a:hlinkClick r:id="rId3"/>
              </a:rPr>
              <a:t>https://60pluss.postimees.ee/4381611/uuring-pikaealisust-soodustavate-faktorite-pingerida-troonib-ootamatu-tingimus?_ga=2.248646535.1881333659.1516391816-195140843.1462464356</a:t>
            </a:r>
            <a:r>
              <a:rPr lang="en-US" sz="800"/>
              <a:t> </a:t>
            </a:r>
            <a:endParaRPr lang="et-EE" sz="800"/>
          </a:p>
          <a:p>
            <a:pPr marL="0" indent="0">
              <a:buClr>
                <a:srgbClr val="FB821E"/>
              </a:buClr>
              <a:buNone/>
            </a:pPr>
            <a:endParaRPr lang="en-US" sz="800">
              <a:solidFill>
                <a:srgbClr val="FF0000"/>
              </a:solidFill>
            </a:endParaRPr>
          </a:p>
        </p:txBody>
      </p:sp>
      <p:sp>
        <p:nvSpPr>
          <p:cNvPr id="19" name="Sisu kohatäide 2">
            <a:extLst>
              <a:ext uri="{FF2B5EF4-FFF2-40B4-BE49-F238E27FC236}">
                <a16:creationId xmlns:a16="http://schemas.microsoft.com/office/drawing/2014/main" id="{9D8BD021-64F4-EA81-BA1E-72A6D29ACF53}"/>
              </a:ext>
            </a:extLst>
          </p:cNvPr>
          <p:cNvSpPr txBox="1">
            <a:spLocks/>
          </p:cNvSpPr>
          <p:nvPr/>
        </p:nvSpPr>
        <p:spPr>
          <a:xfrm>
            <a:off x="9157653" y="3741425"/>
            <a:ext cx="2163780" cy="2381828"/>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n-US" sz="1200" err="1"/>
              <a:t>Selgus</a:t>
            </a:r>
            <a:r>
              <a:rPr lang="en-US" sz="1200"/>
              <a:t>, et </a:t>
            </a:r>
            <a:r>
              <a:rPr lang="en-US" sz="1200" err="1"/>
              <a:t>kõige</a:t>
            </a:r>
            <a:r>
              <a:rPr lang="en-US" sz="1200"/>
              <a:t> </a:t>
            </a:r>
            <a:r>
              <a:rPr lang="en-US" sz="1200" err="1"/>
              <a:t>tugevama</a:t>
            </a:r>
            <a:r>
              <a:rPr lang="en-US" sz="1200"/>
              <a:t> </a:t>
            </a:r>
            <a:r>
              <a:rPr lang="en-US" sz="1200" err="1"/>
              <a:t>mõjuga</a:t>
            </a:r>
            <a:r>
              <a:rPr lang="en-US" sz="1200"/>
              <a:t> </a:t>
            </a:r>
            <a:r>
              <a:rPr lang="en-US" sz="1200" err="1"/>
              <a:t>tegur</a:t>
            </a:r>
            <a:r>
              <a:rPr lang="en-US" sz="1200"/>
              <a:t> </a:t>
            </a:r>
            <a:r>
              <a:rPr lang="en-US" sz="1200" err="1"/>
              <a:t>pikaealisuse</a:t>
            </a:r>
            <a:r>
              <a:rPr lang="en-US" sz="1200"/>
              <a:t> </a:t>
            </a:r>
            <a:r>
              <a:rPr lang="en-US" sz="1200" err="1"/>
              <a:t>juures</a:t>
            </a:r>
            <a:r>
              <a:rPr lang="en-US" sz="1200"/>
              <a:t> on </a:t>
            </a:r>
            <a:r>
              <a:rPr lang="en-US" sz="1200" b="1" err="1"/>
              <a:t>sotsiaalne</a:t>
            </a:r>
            <a:r>
              <a:rPr lang="en-US" sz="1200" b="1"/>
              <a:t> </a:t>
            </a:r>
            <a:r>
              <a:rPr lang="en-US" sz="1200" b="1" err="1"/>
              <a:t>integratsioon</a:t>
            </a:r>
            <a:r>
              <a:rPr lang="en-US" sz="1200"/>
              <a:t>. </a:t>
            </a:r>
            <a:r>
              <a:rPr lang="en-US" sz="1200" err="1"/>
              <a:t>Selle</a:t>
            </a:r>
            <a:r>
              <a:rPr lang="en-US" sz="1200"/>
              <a:t> all on </a:t>
            </a:r>
            <a:r>
              <a:rPr lang="en-US" sz="1200" err="1"/>
              <a:t>mõeldud</a:t>
            </a:r>
            <a:r>
              <a:rPr lang="en-US" sz="1200"/>
              <a:t> </a:t>
            </a:r>
            <a:r>
              <a:rPr lang="en-US" sz="1200" err="1"/>
              <a:t>suhtlemist</a:t>
            </a:r>
            <a:r>
              <a:rPr lang="en-US" sz="1200"/>
              <a:t> </a:t>
            </a:r>
            <a:r>
              <a:rPr lang="en-US" sz="1200" err="1"/>
              <a:t>päeva</a:t>
            </a:r>
            <a:r>
              <a:rPr lang="en-US" sz="1200"/>
              <a:t> </a:t>
            </a:r>
            <a:r>
              <a:rPr lang="en-US" sz="1200" err="1"/>
              <a:t>jooksul</a:t>
            </a:r>
            <a:r>
              <a:rPr lang="en-US" sz="1200"/>
              <a:t> </a:t>
            </a:r>
            <a:r>
              <a:rPr lang="en-US" sz="1200" err="1"/>
              <a:t>teiste</a:t>
            </a:r>
            <a:r>
              <a:rPr lang="en-US" sz="1200"/>
              <a:t> </a:t>
            </a:r>
            <a:r>
              <a:rPr lang="en-US" sz="1200" err="1"/>
              <a:t>inimestega</a:t>
            </a:r>
            <a:r>
              <a:rPr lang="en-US" sz="1200"/>
              <a:t> (</a:t>
            </a:r>
            <a:r>
              <a:rPr lang="en-US" sz="1200" err="1"/>
              <a:t>kui</a:t>
            </a:r>
            <a:r>
              <a:rPr lang="en-US" sz="1200"/>
              <a:t> </a:t>
            </a:r>
            <a:r>
              <a:rPr lang="en-US" sz="1200" err="1"/>
              <a:t>palju</a:t>
            </a:r>
            <a:r>
              <a:rPr lang="en-US" sz="1200"/>
              <a:t> </a:t>
            </a:r>
            <a:r>
              <a:rPr lang="en-US" sz="1200" err="1"/>
              <a:t>kohtutakse</a:t>
            </a:r>
            <a:r>
              <a:rPr lang="en-US" sz="1200"/>
              <a:t>, </a:t>
            </a:r>
            <a:r>
              <a:rPr lang="en-US" sz="1200" err="1"/>
              <a:t>kui</a:t>
            </a:r>
            <a:r>
              <a:rPr lang="en-US" sz="1200"/>
              <a:t> </a:t>
            </a:r>
            <a:r>
              <a:rPr lang="en-US" sz="1200" err="1"/>
              <a:t>mitme</a:t>
            </a:r>
            <a:r>
              <a:rPr lang="en-US" sz="1200"/>
              <a:t> </a:t>
            </a:r>
            <a:r>
              <a:rPr lang="en-US" sz="1200" err="1"/>
              <a:t>inimesega</a:t>
            </a:r>
            <a:r>
              <a:rPr lang="en-US" sz="1200"/>
              <a:t> </a:t>
            </a:r>
            <a:r>
              <a:rPr lang="en-US" sz="1200" err="1"/>
              <a:t>vesteldakse</a:t>
            </a:r>
            <a:r>
              <a:rPr lang="en-US" sz="1200"/>
              <a:t>). </a:t>
            </a:r>
            <a:r>
              <a:rPr lang="en-US" sz="1200" err="1"/>
              <a:t>Samuti</a:t>
            </a:r>
            <a:r>
              <a:rPr lang="en-US" sz="1200"/>
              <a:t> </a:t>
            </a:r>
            <a:r>
              <a:rPr lang="en-US" sz="1200" err="1"/>
              <a:t>kuulub</a:t>
            </a:r>
            <a:r>
              <a:rPr lang="en-US" sz="1200"/>
              <a:t> </a:t>
            </a:r>
            <a:r>
              <a:rPr lang="en-US" sz="1200" err="1"/>
              <a:t>siia</a:t>
            </a:r>
            <a:r>
              <a:rPr lang="en-US" sz="1200"/>
              <a:t> ka </a:t>
            </a:r>
            <a:r>
              <a:rPr lang="en-US" sz="1200" err="1"/>
              <a:t>võõraste</a:t>
            </a:r>
            <a:r>
              <a:rPr lang="en-US" sz="1200"/>
              <a:t> </a:t>
            </a:r>
            <a:r>
              <a:rPr lang="en-US" sz="1200" err="1"/>
              <a:t>inimestega</a:t>
            </a:r>
            <a:r>
              <a:rPr lang="en-US" sz="1200"/>
              <a:t> </a:t>
            </a:r>
            <a:r>
              <a:rPr lang="en-US" sz="1200" err="1"/>
              <a:t>kohtumine</a:t>
            </a:r>
            <a:r>
              <a:rPr lang="en-US" sz="1200"/>
              <a:t> ja </a:t>
            </a:r>
            <a:r>
              <a:rPr lang="en-US" sz="1200" err="1"/>
              <a:t>suhtlemine</a:t>
            </a:r>
            <a:r>
              <a:rPr lang="en-US" sz="1200"/>
              <a:t>, </a:t>
            </a:r>
            <a:r>
              <a:rPr lang="en-US" sz="1200" err="1"/>
              <a:t>juhukohtumised</a:t>
            </a:r>
            <a:r>
              <a:rPr lang="en-US" sz="1200"/>
              <a:t> </a:t>
            </a:r>
            <a:r>
              <a:rPr lang="en-US" sz="1200" err="1"/>
              <a:t>tänaval</a:t>
            </a:r>
            <a:r>
              <a:rPr lang="en-US" sz="1200"/>
              <a:t>, </a:t>
            </a:r>
            <a:r>
              <a:rPr lang="en-US" sz="1200" err="1"/>
              <a:t>klubilised</a:t>
            </a:r>
            <a:r>
              <a:rPr lang="en-US" sz="1200"/>
              <a:t> </a:t>
            </a:r>
            <a:r>
              <a:rPr lang="en-US" sz="1200" err="1"/>
              <a:t>tegevused</a:t>
            </a:r>
            <a:r>
              <a:rPr lang="en-US" sz="1200"/>
              <a:t>. </a:t>
            </a:r>
          </a:p>
        </p:txBody>
      </p:sp>
      <p:pic>
        <p:nvPicPr>
          <p:cNvPr id="6" name="Pilt 5">
            <a:extLst>
              <a:ext uri="{FF2B5EF4-FFF2-40B4-BE49-F238E27FC236}">
                <a16:creationId xmlns:a16="http://schemas.microsoft.com/office/drawing/2014/main" id="{5610BAC4-7D37-FD57-9F8C-DA8AB80CBBD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37231" y="3741425"/>
            <a:ext cx="1725168" cy="2584704"/>
          </a:xfrm>
          <a:prstGeom prst="rect">
            <a:avLst/>
          </a:prstGeom>
        </p:spPr>
      </p:pic>
      <p:sp>
        <p:nvSpPr>
          <p:cNvPr id="3" name="Slaidinumbri kohatäide 3">
            <a:extLst>
              <a:ext uri="{FF2B5EF4-FFF2-40B4-BE49-F238E27FC236}">
                <a16:creationId xmlns:a16="http://schemas.microsoft.com/office/drawing/2014/main" id="{1D403308-184E-15A0-94CF-ED8425CB2A3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126</a:t>
            </a:fld>
            <a:endParaRPr lang="et-EE">
              <a:solidFill>
                <a:prstClr val="black"/>
              </a:solidFill>
              <a:latin typeface="Calibri"/>
            </a:endParaRPr>
          </a:p>
        </p:txBody>
      </p:sp>
    </p:spTree>
    <p:extLst>
      <p:ext uri="{BB962C8B-B14F-4D97-AF65-F5344CB8AC3E}">
        <p14:creationId xmlns:p14="http://schemas.microsoft.com/office/powerpoint/2010/main" val="1644660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valeht - Jaanus Kangur">
            <a:extLst>
              <a:ext uri="{FF2B5EF4-FFF2-40B4-BE49-F238E27FC236}">
                <a16:creationId xmlns:a16="http://schemas.microsoft.com/office/drawing/2014/main" id="{49EB7E7B-9B0A-1473-22DB-5AED1CA7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44" y="3266426"/>
            <a:ext cx="2260946" cy="2969348"/>
          </a:xfrm>
          <a:prstGeom prst="rect">
            <a:avLst/>
          </a:prstGeom>
          <a:noFill/>
          <a:extLst>
            <a:ext uri="{909E8E84-426E-40DD-AFC4-6F175D3DCCD1}">
              <a14:hiddenFill xmlns:a14="http://schemas.microsoft.com/office/drawing/2010/main">
                <a:solidFill>
                  <a:srgbClr val="FFFFFF"/>
                </a:solidFill>
              </a14:hiddenFill>
            </a:ext>
          </a:extLst>
        </p:spPr>
      </p:pic>
      <p:sp>
        <p:nvSpPr>
          <p:cNvPr id="12" name="Sisu kohatäide 2">
            <a:extLst>
              <a:ext uri="{FF2B5EF4-FFF2-40B4-BE49-F238E27FC236}">
                <a16:creationId xmlns:a16="http://schemas.microsoft.com/office/drawing/2014/main" id="{29E36883-C155-FC1A-71AB-1E85BF524CF2}"/>
              </a:ext>
            </a:extLst>
          </p:cNvPr>
          <p:cNvSpPr txBox="1">
            <a:spLocks/>
          </p:cNvSpPr>
          <p:nvPr/>
        </p:nvSpPr>
        <p:spPr>
          <a:xfrm>
            <a:off x="3708627" y="4767968"/>
            <a:ext cx="7054030" cy="510700"/>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Clr>
                <a:srgbClr val="FB821E"/>
              </a:buClr>
              <a:buNone/>
            </a:pPr>
            <a:r>
              <a:rPr lang="et-EE" sz="1400" u="sng"/>
              <a:t>Kui suhtekapital on otsas</a:t>
            </a:r>
            <a:r>
              <a:rPr lang="et-EE" sz="1400"/>
              <a:t>, siis on väga raske midagi koos teha. Kui suhtekapitali on vähe, tekivad </a:t>
            </a:r>
            <a:r>
              <a:rPr lang="en-US" sz="1400"/>
              <a:t>konfliktid </a:t>
            </a:r>
            <a:r>
              <a:rPr lang="et-EE" sz="1400"/>
              <a:t>sagedamini. Ka intelligentsed inimesed hakkavad loomalikult käituma.</a:t>
            </a:r>
          </a:p>
        </p:txBody>
      </p:sp>
      <p:sp>
        <p:nvSpPr>
          <p:cNvPr id="13" name="Sisu kohatäide 2">
            <a:extLst>
              <a:ext uri="{FF2B5EF4-FFF2-40B4-BE49-F238E27FC236}">
                <a16:creationId xmlns:a16="http://schemas.microsoft.com/office/drawing/2014/main" id="{01A1CCC4-991C-A5D9-483E-9DADD289E75C}"/>
              </a:ext>
            </a:extLst>
          </p:cNvPr>
          <p:cNvSpPr txBox="1">
            <a:spLocks/>
          </p:cNvSpPr>
          <p:nvPr/>
        </p:nvSpPr>
        <p:spPr>
          <a:xfrm>
            <a:off x="4080753" y="2763812"/>
            <a:ext cx="2421638" cy="163113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Clr>
                <a:srgbClr val="FB821E"/>
              </a:buClr>
              <a:buNone/>
            </a:pPr>
            <a:r>
              <a:rPr lang="en-US" sz="1400" u="sng" err="1"/>
              <a:t>Kuidas</a:t>
            </a:r>
            <a:r>
              <a:rPr lang="en-US" sz="1400" u="sng"/>
              <a:t> </a:t>
            </a:r>
            <a:r>
              <a:rPr lang="en-US" sz="1400" u="sng" err="1"/>
              <a:t>suhtekapital</a:t>
            </a:r>
            <a:r>
              <a:rPr lang="en-US" sz="1400" u="sng"/>
              <a:t> </a:t>
            </a:r>
            <a:r>
              <a:rPr lang="en-US" sz="1400" u="sng" err="1"/>
              <a:t>kahaneb</a:t>
            </a:r>
            <a:r>
              <a:rPr lang="en-US" sz="1400"/>
              <a:t>: </a:t>
            </a:r>
            <a:r>
              <a:rPr lang="en-US" sz="1400" err="1"/>
              <a:t>Iga</a:t>
            </a:r>
            <a:r>
              <a:rPr lang="en-US" sz="1400"/>
              <a:t> </a:t>
            </a:r>
            <a:r>
              <a:rPr lang="en-US" sz="1400" err="1"/>
              <a:t>erimeelsus</a:t>
            </a:r>
            <a:r>
              <a:rPr lang="en-US" sz="1400"/>
              <a:t> </a:t>
            </a:r>
            <a:r>
              <a:rPr lang="en-US" sz="1400" err="1"/>
              <a:t>vähendab</a:t>
            </a:r>
            <a:r>
              <a:rPr lang="en-US" sz="1400"/>
              <a:t> </a:t>
            </a:r>
            <a:r>
              <a:rPr lang="en-US" sz="1400" err="1"/>
              <a:t>suhtekapitali</a:t>
            </a:r>
            <a:r>
              <a:rPr lang="en-US" sz="1400"/>
              <a:t> =&gt; </a:t>
            </a:r>
            <a:r>
              <a:rPr lang="en-US" sz="1400" err="1"/>
              <a:t>väldi</a:t>
            </a:r>
            <a:r>
              <a:rPr lang="en-US" sz="1400"/>
              <a:t> </a:t>
            </a:r>
            <a:r>
              <a:rPr lang="en-US" sz="1400" err="1"/>
              <a:t>asjatute</a:t>
            </a:r>
            <a:r>
              <a:rPr lang="en-US" sz="1400"/>
              <a:t> </a:t>
            </a:r>
            <a:r>
              <a:rPr lang="en-US" sz="1400" err="1"/>
              <a:t>konfliktide</a:t>
            </a:r>
            <a:r>
              <a:rPr lang="en-US" sz="1400"/>
              <a:t> </a:t>
            </a:r>
            <a:r>
              <a:rPr lang="en-US" sz="1400" err="1"/>
              <a:t>teket</a:t>
            </a:r>
            <a:r>
              <a:rPr lang="en-US" sz="1400"/>
              <a:t>. </a:t>
            </a:r>
            <a:r>
              <a:rPr lang="en-US" sz="1400" err="1"/>
              <a:t>Iga</a:t>
            </a:r>
            <a:r>
              <a:rPr lang="en-US" sz="1400"/>
              <a:t> </a:t>
            </a:r>
            <a:r>
              <a:rPr lang="en-US" sz="1400" err="1"/>
              <a:t>muutus</a:t>
            </a:r>
            <a:r>
              <a:rPr lang="en-US" sz="1400"/>
              <a:t> </a:t>
            </a:r>
            <a:r>
              <a:rPr lang="en-US" sz="1400" err="1"/>
              <a:t>tekitab</a:t>
            </a:r>
            <a:r>
              <a:rPr lang="en-US" sz="1400"/>
              <a:t> </a:t>
            </a:r>
            <a:r>
              <a:rPr lang="en-US" sz="1400" err="1"/>
              <a:t>stressi</a:t>
            </a:r>
            <a:r>
              <a:rPr lang="en-US" sz="1400"/>
              <a:t> (</a:t>
            </a:r>
            <a:r>
              <a:rPr lang="en-US" sz="1400" err="1"/>
              <a:t>nt</a:t>
            </a:r>
            <a:r>
              <a:rPr lang="en-US" sz="1400"/>
              <a:t> </a:t>
            </a:r>
            <a:r>
              <a:rPr lang="en-US" sz="1400" err="1"/>
              <a:t>vangistus</a:t>
            </a:r>
            <a:r>
              <a:rPr lang="en-US" sz="1400"/>
              <a:t> ja </a:t>
            </a:r>
            <a:r>
              <a:rPr lang="en-US" sz="1400" err="1"/>
              <a:t>abielu</a:t>
            </a:r>
            <a:r>
              <a:rPr lang="en-US" sz="1400"/>
              <a:t> </a:t>
            </a:r>
            <a:r>
              <a:rPr lang="en-US" sz="1400" err="1"/>
              <a:t>põhjustavad</a:t>
            </a:r>
            <a:r>
              <a:rPr lang="en-US" sz="1400"/>
              <a:t> </a:t>
            </a:r>
            <a:r>
              <a:rPr lang="en-US" sz="1400" err="1"/>
              <a:t>palju</a:t>
            </a:r>
            <a:r>
              <a:rPr lang="en-US" sz="1400"/>
              <a:t> </a:t>
            </a:r>
            <a:r>
              <a:rPr lang="en-US" sz="1400" err="1"/>
              <a:t>stressi</a:t>
            </a:r>
            <a:r>
              <a:rPr lang="en-US" sz="1400"/>
              <a:t> </a:t>
            </a:r>
            <a:r>
              <a:rPr lang="en-US" sz="1400" err="1"/>
              <a:t>uuringute</a:t>
            </a:r>
            <a:r>
              <a:rPr lang="en-US" sz="1400"/>
              <a:t> </a:t>
            </a:r>
            <a:r>
              <a:rPr lang="en-US" sz="1400" err="1"/>
              <a:t>põhjal</a:t>
            </a:r>
            <a:r>
              <a:rPr lang="en-US" sz="1400"/>
              <a:t>)</a:t>
            </a:r>
          </a:p>
        </p:txBody>
      </p:sp>
      <p:sp>
        <p:nvSpPr>
          <p:cNvPr id="14" name="Sisu kohatäide 2">
            <a:extLst>
              <a:ext uri="{FF2B5EF4-FFF2-40B4-BE49-F238E27FC236}">
                <a16:creationId xmlns:a16="http://schemas.microsoft.com/office/drawing/2014/main" id="{B9CD8BF3-6F41-23A4-F8A0-B4CA04A93FCC}"/>
              </a:ext>
            </a:extLst>
          </p:cNvPr>
          <p:cNvSpPr txBox="1">
            <a:spLocks/>
          </p:cNvSpPr>
          <p:nvPr/>
        </p:nvSpPr>
        <p:spPr>
          <a:xfrm>
            <a:off x="7242144" y="2282705"/>
            <a:ext cx="2988900" cy="210794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lnSpc>
                <a:spcPct val="90000"/>
              </a:lnSpc>
              <a:buNone/>
            </a:pPr>
            <a:r>
              <a:rPr lang="et-EE" sz="1400" u="sng"/>
              <a:t>Kuidas koguneb/suureneb suhtekapital</a:t>
            </a:r>
            <a:r>
              <a:rPr lang="en-US" sz="1400"/>
              <a:t>:</a:t>
            </a:r>
            <a:r>
              <a:rPr lang="et-EE" sz="1400"/>
              <a:t> </a:t>
            </a:r>
            <a:endParaRPr lang="en-US" sz="1400"/>
          </a:p>
          <a:p>
            <a:pPr marL="0" indent="0" algn="ctr">
              <a:lnSpc>
                <a:spcPct val="90000"/>
              </a:lnSpc>
              <a:buNone/>
            </a:pPr>
            <a:r>
              <a:rPr lang="en-US" sz="1400"/>
              <a:t>Ü</a:t>
            </a:r>
            <a:r>
              <a:rPr lang="et-EE" sz="1400"/>
              <a:t>histe positiivsete eduelamuste kaudu, tähista ühiselt eduelamust. Tähista ka mikrovõite. Oluline, et on seda piisavalt olemas. Tunnustamine on samuti hea võte, kuna inimesed vajavad tähelepanu. Vajame positiivset peegeldust enda eksistentsi kohta. See suurendab turvatunnet. </a:t>
            </a:r>
          </a:p>
        </p:txBody>
      </p:sp>
      <p:sp>
        <p:nvSpPr>
          <p:cNvPr id="16" name="Sisu kohatäide 2">
            <a:extLst>
              <a:ext uri="{FF2B5EF4-FFF2-40B4-BE49-F238E27FC236}">
                <a16:creationId xmlns:a16="http://schemas.microsoft.com/office/drawing/2014/main" id="{82735C85-8B45-05B6-3A42-0F9956BD0111}"/>
              </a:ext>
            </a:extLst>
          </p:cNvPr>
          <p:cNvSpPr txBox="1">
            <a:spLocks/>
          </p:cNvSpPr>
          <p:nvPr/>
        </p:nvSpPr>
        <p:spPr>
          <a:xfrm>
            <a:off x="643944" y="1367930"/>
            <a:ext cx="8207794" cy="738971"/>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n-US" sz="1400" err="1"/>
              <a:t>Suhtekapital</a:t>
            </a:r>
            <a:r>
              <a:rPr lang="en-US" sz="1400"/>
              <a:t> on </a:t>
            </a:r>
            <a:r>
              <a:rPr lang="en-US" sz="1400" err="1"/>
              <a:t>nagu</a:t>
            </a:r>
            <a:r>
              <a:rPr lang="en-US" sz="1400"/>
              <a:t> </a:t>
            </a:r>
            <a:r>
              <a:rPr lang="en-US" sz="1400" err="1"/>
              <a:t>tervis</a:t>
            </a:r>
            <a:r>
              <a:rPr lang="en-US" sz="1400"/>
              <a:t>, </a:t>
            </a:r>
            <a:r>
              <a:rPr lang="en-US" sz="1400" err="1"/>
              <a:t>mida</a:t>
            </a:r>
            <a:r>
              <a:rPr lang="en-US" sz="1400"/>
              <a:t> </a:t>
            </a:r>
            <a:r>
              <a:rPr lang="en-US" sz="1400" err="1"/>
              <a:t>erinevad</a:t>
            </a:r>
            <a:r>
              <a:rPr lang="en-US" sz="1400"/>
              <a:t> </a:t>
            </a:r>
            <a:r>
              <a:rPr lang="en-US" sz="1400" err="1"/>
              <a:t>välised</a:t>
            </a:r>
            <a:r>
              <a:rPr lang="en-US" sz="1400"/>
              <a:t> </a:t>
            </a:r>
            <a:r>
              <a:rPr lang="en-US" sz="1400" err="1"/>
              <a:t>tegurid</a:t>
            </a:r>
            <a:r>
              <a:rPr lang="en-US" sz="1400"/>
              <a:t> </a:t>
            </a:r>
            <a:r>
              <a:rPr lang="en-US" sz="1400" err="1"/>
              <a:t>mõjutavad</a:t>
            </a:r>
            <a:r>
              <a:rPr lang="en-US" sz="1400"/>
              <a:t>. </a:t>
            </a:r>
            <a:r>
              <a:rPr lang="en-US" sz="1400" err="1"/>
              <a:t>Kui</a:t>
            </a:r>
            <a:r>
              <a:rPr lang="en-US" sz="1400"/>
              <a:t> </a:t>
            </a:r>
            <a:r>
              <a:rPr lang="en-US" sz="1400" err="1"/>
              <a:t>suhtekapitali</a:t>
            </a:r>
            <a:r>
              <a:rPr lang="en-US" sz="1400"/>
              <a:t> on </a:t>
            </a:r>
            <a:r>
              <a:rPr lang="en-US" sz="1400" err="1"/>
              <a:t>vähe</a:t>
            </a:r>
            <a:r>
              <a:rPr lang="en-US" sz="1400"/>
              <a:t> </a:t>
            </a:r>
            <a:r>
              <a:rPr lang="en-US" sz="1400" err="1"/>
              <a:t>või</a:t>
            </a:r>
            <a:r>
              <a:rPr lang="en-US" sz="1400"/>
              <a:t> </a:t>
            </a:r>
            <a:r>
              <a:rPr lang="en-US" sz="1400" err="1"/>
              <a:t>saab</a:t>
            </a:r>
            <a:r>
              <a:rPr lang="en-US" sz="1400"/>
              <a:t> see </a:t>
            </a:r>
            <a:r>
              <a:rPr lang="en-US" sz="1400" err="1"/>
              <a:t>otsa</a:t>
            </a:r>
            <a:r>
              <a:rPr lang="en-US" sz="1400"/>
              <a:t>, on see </a:t>
            </a:r>
            <a:r>
              <a:rPr lang="en-US" sz="1400" err="1"/>
              <a:t>selgelt</a:t>
            </a:r>
            <a:r>
              <a:rPr lang="en-US" sz="1400"/>
              <a:t> </a:t>
            </a:r>
            <a:r>
              <a:rPr lang="en-US" sz="1400" err="1"/>
              <a:t>tuntav</a:t>
            </a:r>
            <a:r>
              <a:rPr lang="en-US" sz="1400"/>
              <a:t> ja </a:t>
            </a:r>
            <a:r>
              <a:rPr lang="en-US" sz="1400" err="1"/>
              <a:t>konfliktid</a:t>
            </a:r>
            <a:r>
              <a:rPr lang="en-US" sz="1400"/>
              <a:t> </a:t>
            </a:r>
            <a:r>
              <a:rPr lang="en-US" sz="1400" err="1"/>
              <a:t>tekivad</a:t>
            </a:r>
            <a:r>
              <a:rPr lang="en-US" sz="1400"/>
              <a:t> </a:t>
            </a:r>
            <a:r>
              <a:rPr lang="en-US" sz="1400" err="1"/>
              <a:t>sagedamini</a:t>
            </a:r>
            <a:r>
              <a:rPr lang="en-US" sz="1400"/>
              <a:t>. </a:t>
            </a:r>
            <a:r>
              <a:rPr lang="en-US" sz="1400" err="1"/>
              <a:t>Suhtekapitali</a:t>
            </a:r>
            <a:r>
              <a:rPr lang="en-US" sz="1400"/>
              <a:t> </a:t>
            </a:r>
            <a:r>
              <a:rPr lang="en-US" sz="1400" err="1"/>
              <a:t>saab</a:t>
            </a:r>
            <a:r>
              <a:rPr lang="en-US" sz="1400"/>
              <a:t> </a:t>
            </a:r>
            <a:r>
              <a:rPr lang="en-US" sz="1400" err="1"/>
              <a:t>suurenda</a:t>
            </a:r>
            <a:r>
              <a:rPr lang="en-US" sz="1400"/>
              <a:t> </a:t>
            </a:r>
            <a:r>
              <a:rPr lang="en-US" sz="1400" err="1"/>
              <a:t>läbi</a:t>
            </a:r>
            <a:r>
              <a:rPr lang="en-US" sz="1400"/>
              <a:t> </a:t>
            </a:r>
            <a:r>
              <a:rPr lang="en-US" sz="1400" err="1"/>
              <a:t>vabatahtliku</a:t>
            </a:r>
            <a:r>
              <a:rPr lang="en-US" sz="1400"/>
              <a:t> ja </a:t>
            </a:r>
            <a:r>
              <a:rPr lang="en-US" sz="1400" err="1"/>
              <a:t>heatahtliku</a:t>
            </a:r>
            <a:r>
              <a:rPr lang="en-US" sz="1400"/>
              <a:t> </a:t>
            </a:r>
            <a:r>
              <a:rPr lang="en-US" sz="1400" err="1"/>
              <a:t>suhtlemisega</a:t>
            </a:r>
            <a:r>
              <a:rPr lang="en-US" sz="1400"/>
              <a:t> – </a:t>
            </a:r>
            <a:r>
              <a:rPr lang="en-US" sz="1400" err="1"/>
              <a:t>mitmepäevased</a:t>
            </a:r>
            <a:r>
              <a:rPr lang="en-US" sz="1400"/>
              <a:t> </a:t>
            </a:r>
            <a:r>
              <a:rPr lang="en-US" sz="1400" err="1"/>
              <a:t>üritused</a:t>
            </a:r>
            <a:r>
              <a:rPr lang="en-US" sz="1400"/>
              <a:t>, </a:t>
            </a:r>
            <a:r>
              <a:rPr lang="en-US" sz="1400" err="1"/>
              <a:t>ühistegevus</a:t>
            </a:r>
            <a:r>
              <a:rPr lang="en-US" sz="1400"/>
              <a:t>, </a:t>
            </a:r>
            <a:r>
              <a:rPr lang="en-US" sz="1400" err="1"/>
              <a:t>külapäevad</a:t>
            </a:r>
            <a:r>
              <a:rPr lang="en-US" sz="1400"/>
              <a:t>. </a:t>
            </a:r>
          </a:p>
        </p:txBody>
      </p:sp>
      <p:sp>
        <p:nvSpPr>
          <p:cNvPr id="17" name="Pealkiri 23">
            <a:extLst>
              <a:ext uri="{FF2B5EF4-FFF2-40B4-BE49-F238E27FC236}">
                <a16:creationId xmlns:a16="http://schemas.microsoft.com/office/drawing/2014/main" id="{8FF85931-E55D-A33F-7F3E-D701474CB52F}"/>
              </a:ext>
            </a:extLst>
          </p:cNvPr>
          <p:cNvSpPr>
            <a:spLocks noGrp="1"/>
          </p:cNvSpPr>
          <p:nvPr>
            <p:ph type="title"/>
          </p:nvPr>
        </p:nvSpPr>
        <p:spPr>
          <a:xfrm>
            <a:off x="609599" y="153986"/>
            <a:ext cx="8963025" cy="1143000"/>
          </a:xfrm>
        </p:spPr>
        <p:txBody>
          <a:bodyPr>
            <a:normAutofit/>
          </a:bodyPr>
          <a:lstStyle/>
          <a:p>
            <a:r>
              <a:rPr lang="en-US" err="1"/>
              <a:t>Suhted</a:t>
            </a:r>
            <a:r>
              <a:rPr lang="en-US"/>
              <a:t> on </a:t>
            </a:r>
            <a:r>
              <a:rPr lang="en-US" err="1"/>
              <a:t>kapital</a:t>
            </a:r>
            <a:r>
              <a:rPr lang="en-US"/>
              <a:t>, mis </a:t>
            </a:r>
            <a:r>
              <a:rPr lang="en-US" err="1"/>
              <a:t>kasvab</a:t>
            </a:r>
            <a:r>
              <a:rPr lang="en-US"/>
              <a:t> ja </a:t>
            </a:r>
            <a:r>
              <a:rPr lang="en-US" err="1"/>
              <a:t>kahaneb</a:t>
            </a:r>
            <a:endParaRPr lang="et-EE"/>
          </a:p>
        </p:txBody>
      </p:sp>
      <p:sp>
        <p:nvSpPr>
          <p:cNvPr id="21" name="Nool: vasak-paremnool 20">
            <a:extLst>
              <a:ext uri="{FF2B5EF4-FFF2-40B4-BE49-F238E27FC236}">
                <a16:creationId xmlns:a16="http://schemas.microsoft.com/office/drawing/2014/main" id="{5408C286-0C6E-67FA-2BC9-8AF4DD895931}"/>
              </a:ext>
            </a:extLst>
          </p:cNvPr>
          <p:cNvSpPr/>
          <p:nvPr/>
        </p:nvSpPr>
        <p:spPr>
          <a:xfrm rot="16200000">
            <a:off x="1978600" y="3611235"/>
            <a:ext cx="3087928" cy="263418"/>
          </a:xfrm>
          <a:prstGeom prst="leftRightArrow">
            <a:avLst>
              <a:gd name="adj1" fmla="val 69275"/>
              <a:gd name="adj2" fmla="val 156738"/>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200"/>
              <a:t>0%                                                   100%</a:t>
            </a:r>
          </a:p>
        </p:txBody>
      </p:sp>
      <p:sp>
        <p:nvSpPr>
          <p:cNvPr id="22" name="Nool: allanool 21">
            <a:extLst>
              <a:ext uri="{FF2B5EF4-FFF2-40B4-BE49-F238E27FC236}">
                <a16:creationId xmlns:a16="http://schemas.microsoft.com/office/drawing/2014/main" id="{1A71488C-E738-EC34-713B-C8FE69654FAD}"/>
              </a:ext>
            </a:extLst>
          </p:cNvPr>
          <p:cNvSpPr/>
          <p:nvPr/>
        </p:nvSpPr>
        <p:spPr>
          <a:xfrm>
            <a:off x="3897365" y="2763812"/>
            <a:ext cx="342873" cy="1626839"/>
          </a:xfrm>
          <a:prstGeom prst="down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Nool: allanool 23">
            <a:extLst>
              <a:ext uri="{FF2B5EF4-FFF2-40B4-BE49-F238E27FC236}">
                <a16:creationId xmlns:a16="http://schemas.microsoft.com/office/drawing/2014/main" id="{69158FDF-C943-F051-7D4D-3AFC08EB2316}"/>
              </a:ext>
            </a:extLst>
          </p:cNvPr>
          <p:cNvSpPr/>
          <p:nvPr/>
        </p:nvSpPr>
        <p:spPr>
          <a:xfrm rot="10800000">
            <a:off x="7064204" y="2282702"/>
            <a:ext cx="342873" cy="2107947"/>
          </a:xfrm>
          <a:prstGeom prst="down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Sisu kohatäide 2">
            <a:extLst>
              <a:ext uri="{FF2B5EF4-FFF2-40B4-BE49-F238E27FC236}">
                <a16:creationId xmlns:a16="http://schemas.microsoft.com/office/drawing/2014/main" id="{D064F980-BEAC-33D4-38ED-92BD6B886260}"/>
              </a:ext>
            </a:extLst>
          </p:cNvPr>
          <p:cNvSpPr txBox="1">
            <a:spLocks/>
          </p:cNvSpPr>
          <p:nvPr/>
        </p:nvSpPr>
        <p:spPr>
          <a:xfrm>
            <a:off x="3390854" y="5682959"/>
            <a:ext cx="7568832" cy="589668"/>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Clr>
                <a:srgbClr val="FB821E"/>
              </a:buClr>
              <a:buNone/>
            </a:pPr>
            <a:r>
              <a:rPr lang="en-US" sz="1400" err="1"/>
              <a:t>Suhtekapitali</a:t>
            </a:r>
            <a:r>
              <a:rPr lang="en-US" sz="1400"/>
              <a:t> </a:t>
            </a:r>
            <a:r>
              <a:rPr lang="en-US" sz="1400" err="1"/>
              <a:t>hooldamiseks</a:t>
            </a:r>
            <a:r>
              <a:rPr lang="en-US" sz="1400"/>
              <a:t>: </a:t>
            </a:r>
            <a:r>
              <a:rPr lang="en-US" sz="1400" err="1"/>
              <a:t>monitoori</a:t>
            </a:r>
            <a:r>
              <a:rPr lang="en-US" sz="1400"/>
              <a:t> -&gt;  </a:t>
            </a:r>
            <a:r>
              <a:rPr lang="en-US" sz="1400" err="1"/>
              <a:t>vältida</a:t>
            </a:r>
            <a:r>
              <a:rPr lang="en-US" sz="1400"/>
              <a:t> </a:t>
            </a:r>
            <a:r>
              <a:rPr lang="en-US" sz="1400" err="1"/>
              <a:t>kahanemist</a:t>
            </a:r>
            <a:r>
              <a:rPr lang="en-US" sz="1400"/>
              <a:t> -&gt; </a:t>
            </a:r>
            <a:r>
              <a:rPr lang="en-US" sz="1400" err="1"/>
              <a:t>aeg-ajalt</a:t>
            </a:r>
            <a:r>
              <a:rPr lang="en-US" sz="1400"/>
              <a:t> </a:t>
            </a:r>
            <a:r>
              <a:rPr lang="en-US" sz="1400" err="1"/>
              <a:t>lisa</a:t>
            </a:r>
            <a:r>
              <a:rPr lang="en-US" sz="1400"/>
              <a:t> </a:t>
            </a:r>
            <a:r>
              <a:rPr lang="en-US" sz="1400" err="1"/>
              <a:t>juurde</a:t>
            </a:r>
            <a:r>
              <a:rPr lang="en-US" sz="1400"/>
              <a:t>.</a:t>
            </a:r>
          </a:p>
        </p:txBody>
      </p:sp>
      <p:sp>
        <p:nvSpPr>
          <p:cNvPr id="2" name="TextBox 1">
            <a:extLst>
              <a:ext uri="{FF2B5EF4-FFF2-40B4-BE49-F238E27FC236}">
                <a16:creationId xmlns:a16="http://schemas.microsoft.com/office/drawing/2014/main" id="{DD4F8CD2-DA86-6790-6040-BB0D153E0048}"/>
              </a:ext>
            </a:extLst>
          </p:cNvPr>
          <p:cNvSpPr txBox="1"/>
          <p:nvPr/>
        </p:nvSpPr>
        <p:spPr>
          <a:xfrm>
            <a:off x="211631" y="6532343"/>
            <a:ext cx="6621864" cy="215444"/>
          </a:xfrm>
          <a:prstGeom prst="rect">
            <a:avLst/>
          </a:prstGeom>
          <a:noFill/>
        </p:spPr>
        <p:txBody>
          <a:bodyPr wrap="square" rtlCol="0">
            <a:spAutoFit/>
          </a:bodyPr>
          <a:lstStyle/>
          <a:p>
            <a:pPr marL="0" indent="0">
              <a:buClr>
                <a:srgbClr val="FB821E"/>
              </a:buClr>
              <a:buNone/>
            </a:pPr>
            <a:r>
              <a:rPr lang="en-US" sz="800" err="1"/>
              <a:t>Allikas</a:t>
            </a:r>
            <a:r>
              <a:rPr lang="en-US" sz="800"/>
              <a:t>: JAEK. </a:t>
            </a:r>
            <a:r>
              <a:rPr lang="en-US" sz="800" err="1"/>
              <a:t>Jaanus</a:t>
            </a:r>
            <a:r>
              <a:rPr lang="en-US" sz="800"/>
              <a:t> </a:t>
            </a:r>
            <a:r>
              <a:rPr lang="en-US" sz="800" err="1"/>
              <a:t>Kangur’i</a:t>
            </a:r>
            <a:r>
              <a:rPr lang="en-US" sz="800"/>
              <a:t> </a:t>
            </a:r>
            <a:r>
              <a:rPr lang="en-US" sz="800" err="1"/>
              <a:t>Suhtekapitali</a:t>
            </a:r>
            <a:r>
              <a:rPr lang="en-US" sz="800"/>
              <a:t> </a:t>
            </a:r>
            <a:r>
              <a:rPr lang="en-US" sz="800" err="1"/>
              <a:t>teooria</a:t>
            </a:r>
            <a:r>
              <a:rPr lang="en-US" sz="800"/>
              <a:t> </a:t>
            </a:r>
            <a:r>
              <a:rPr lang="en-US" sz="800" err="1"/>
              <a:t>koolituselt</a:t>
            </a:r>
            <a:r>
              <a:rPr lang="en-US" sz="800"/>
              <a:t> „</a:t>
            </a:r>
            <a:r>
              <a:rPr lang="en-US" sz="800" err="1"/>
              <a:t>Kohane</a:t>
            </a:r>
            <a:r>
              <a:rPr lang="en-US" sz="800"/>
              <a:t> ja </a:t>
            </a:r>
            <a:r>
              <a:rPr lang="en-US" sz="800" err="1"/>
              <a:t>võida</a:t>
            </a:r>
            <a:r>
              <a:rPr lang="en-US" sz="800"/>
              <a:t>! </a:t>
            </a:r>
            <a:r>
              <a:rPr lang="en-US" sz="800" err="1"/>
              <a:t>Konfliktide</a:t>
            </a:r>
            <a:r>
              <a:rPr lang="en-US" sz="800"/>
              <a:t> </a:t>
            </a:r>
            <a:r>
              <a:rPr lang="en-US" sz="800" err="1"/>
              <a:t>lahendamine</a:t>
            </a:r>
            <a:r>
              <a:rPr lang="en-US" sz="800"/>
              <a:t>“  </a:t>
            </a:r>
            <a:endParaRPr lang="et-EE" sz="800"/>
          </a:p>
        </p:txBody>
      </p:sp>
      <p:sp>
        <p:nvSpPr>
          <p:cNvPr id="4" name="Slaidinumbri kohatäide 3">
            <a:extLst>
              <a:ext uri="{FF2B5EF4-FFF2-40B4-BE49-F238E27FC236}">
                <a16:creationId xmlns:a16="http://schemas.microsoft.com/office/drawing/2014/main" id="{9FB3C4C2-1A3D-A48D-22A1-886665EE4EB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127</a:t>
            </a:fld>
            <a:endParaRPr lang="et-EE">
              <a:solidFill>
                <a:prstClr val="black"/>
              </a:solidFill>
              <a:latin typeface="Calibri"/>
            </a:endParaRPr>
          </a:p>
        </p:txBody>
      </p:sp>
    </p:spTree>
    <p:extLst>
      <p:ext uri="{BB962C8B-B14F-4D97-AF65-F5344CB8AC3E}">
        <p14:creationId xmlns:p14="http://schemas.microsoft.com/office/powerpoint/2010/main" val="19136255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5" name="Sisu kohatäide 2">
            <a:extLst>
              <a:ext uri="{FF2B5EF4-FFF2-40B4-BE49-F238E27FC236}">
                <a16:creationId xmlns:a16="http://schemas.microsoft.com/office/drawing/2014/main" id="{CEFFE61A-5BC0-F292-D123-CA0121E23628}"/>
              </a:ext>
            </a:extLst>
          </p:cNvPr>
          <p:cNvSpPr txBox="1">
            <a:spLocks/>
          </p:cNvSpPr>
          <p:nvPr/>
        </p:nvSpPr>
        <p:spPr>
          <a:xfrm>
            <a:off x="643944" y="1736103"/>
            <a:ext cx="2235058" cy="4317653"/>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n-US" sz="1400" err="1"/>
              <a:t>Netwerk&amp;Co</a:t>
            </a:r>
            <a:r>
              <a:rPr lang="en-US" sz="1400"/>
              <a:t>, </a:t>
            </a:r>
            <a:r>
              <a:rPr lang="en-US" sz="1400" err="1"/>
              <a:t>kuue</a:t>
            </a:r>
            <a:r>
              <a:rPr lang="en-US" sz="1400"/>
              <a:t> </a:t>
            </a:r>
            <a:r>
              <a:rPr lang="en-US" sz="1400" err="1"/>
              <a:t>sõltumatu</a:t>
            </a:r>
            <a:r>
              <a:rPr lang="en-US" sz="1400"/>
              <a:t> </a:t>
            </a:r>
            <a:r>
              <a:rPr lang="en-US" sz="1400" err="1"/>
              <a:t>eksperdi</a:t>
            </a:r>
            <a:r>
              <a:rPr lang="en-US" sz="1400"/>
              <a:t> </a:t>
            </a:r>
            <a:r>
              <a:rPr lang="en-US" sz="1400" err="1"/>
              <a:t>ühistu</a:t>
            </a:r>
            <a:r>
              <a:rPr lang="en-US" sz="1400"/>
              <a:t>, </a:t>
            </a:r>
            <a:r>
              <a:rPr lang="en-US" sz="1400" err="1"/>
              <a:t>analüüsib</a:t>
            </a:r>
            <a:r>
              <a:rPr lang="en-US" sz="1400"/>
              <a:t> </a:t>
            </a:r>
            <a:r>
              <a:rPr lang="en-US" sz="1400" err="1"/>
              <a:t>võimalusi</a:t>
            </a:r>
            <a:r>
              <a:rPr lang="en-US" sz="1400"/>
              <a:t> </a:t>
            </a:r>
            <a:r>
              <a:rPr lang="en-US" sz="1400" err="1"/>
              <a:t>inimeste</a:t>
            </a:r>
            <a:r>
              <a:rPr lang="en-US" sz="1400"/>
              <a:t> </a:t>
            </a:r>
            <a:r>
              <a:rPr lang="en-US" sz="1400" err="1"/>
              <a:t>koondamiseks</a:t>
            </a:r>
            <a:r>
              <a:rPr lang="en-US" sz="1400"/>
              <a:t> </a:t>
            </a:r>
            <a:r>
              <a:rPr lang="en-US" sz="1400" err="1"/>
              <a:t>ühiste</a:t>
            </a:r>
            <a:r>
              <a:rPr lang="en-US" sz="1400"/>
              <a:t> </a:t>
            </a:r>
            <a:r>
              <a:rPr lang="en-US" sz="1400" err="1"/>
              <a:t>ideede</a:t>
            </a:r>
            <a:r>
              <a:rPr lang="en-US" sz="1400"/>
              <a:t> </a:t>
            </a:r>
            <a:r>
              <a:rPr lang="en-US" sz="1400" err="1"/>
              <a:t>ümber</a:t>
            </a:r>
            <a:r>
              <a:rPr lang="en-US" sz="1400"/>
              <a:t>. </a:t>
            </a:r>
          </a:p>
          <a:p>
            <a:pPr marL="0" indent="0" algn="just">
              <a:buClr>
                <a:srgbClr val="FB821E"/>
              </a:buClr>
              <a:buNone/>
            </a:pPr>
            <a:endParaRPr lang="en-US" sz="1400"/>
          </a:p>
          <a:p>
            <a:pPr marL="0" indent="0" algn="just">
              <a:buClr>
                <a:srgbClr val="FB821E"/>
              </a:buClr>
              <a:buNone/>
            </a:pPr>
            <a:r>
              <a:rPr lang="en-US" sz="1400" err="1"/>
              <a:t>Netwerk&amp;Co</a:t>
            </a:r>
            <a:r>
              <a:rPr lang="en-US" sz="1400"/>
              <a:t> </a:t>
            </a:r>
            <a:r>
              <a:rPr lang="en-US" sz="1400" err="1"/>
              <a:t>leiab</a:t>
            </a:r>
            <a:r>
              <a:rPr lang="en-US" sz="1400"/>
              <a:t> </a:t>
            </a:r>
            <a:r>
              <a:rPr lang="en-US" sz="1400" err="1"/>
              <a:t>teiste</a:t>
            </a:r>
            <a:r>
              <a:rPr lang="en-US" sz="1400"/>
              <a:t> seas </a:t>
            </a:r>
            <a:r>
              <a:rPr lang="en-US" sz="1400" err="1"/>
              <a:t>vastused</a:t>
            </a:r>
            <a:r>
              <a:rPr lang="en-US" sz="1400"/>
              <a:t> </a:t>
            </a:r>
            <a:r>
              <a:rPr lang="en-US" sz="1400" err="1"/>
              <a:t>küsimustele</a:t>
            </a:r>
            <a:r>
              <a:rPr lang="en-US" sz="1400"/>
              <a:t>: </a:t>
            </a:r>
            <a:r>
              <a:rPr lang="en-US" sz="1400" err="1"/>
              <a:t>millised</a:t>
            </a:r>
            <a:r>
              <a:rPr lang="en-US" sz="1400"/>
              <a:t> </a:t>
            </a:r>
            <a:r>
              <a:rPr lang="en-US" sz="1400" err="1"/>
              <a:t>tegevused</a:t>
            </a:r>
            <a:r>
              <a:rPr lang="en-US" sz="1400"/>
              <a:t> </a:t>
            </a:r>
            <a:r>
              <a:rPr lang="en-US" sz="1400" err="1"/>
              <a:t>viivad</a:t>
            </a:r>
            <a:r>
              <a:rPr lang="en-US" sz="1400"/>
              <a:t> </a:t>
            </a:r>
            <a:r>
              <a:rPr lang="en-US" sz="1400" err="1"/>
              <a:t>soovitud</a:t>
            </a:r>
            <a:r>
              <a:rPr lang="en-US" sz="1400"/>
              <a:t> </a:t>
            </a:r>
            <a:r>
              <a:rPr lang="en-US" sz="1400" err="1"/>
              <a:t>tulemuseni</a:t>
            </a:r>
            <a:r>
              <a:rPr lang="en-US" sz="1400"/>
              <a:t> ja </a:t>
            </a:r>
            <a:r>
              <a:rPr lang="en-US" sz="1400" err="1"/>
              <a:t>kuidas</a:t>
            </a:r>
            <a:r>
              <a:rPr lang="en-US" sz="1400"/>
              <a:t> </a:t>
            </a:r>
            <a:r>
              <a:rPr lang="en-US" sz="1400" err="1"/>
              <a:t>aidata</a:t>
            </a:r>
            <a:r>
              <a:rPr lang="en-US" sz="1400"/>
              <a:t> </a:t>
            </a:r>
            <a:r>
              <a:rPr lang="en-US" sz="1400" err="1"/>
              <a:t>üksteist</a:t>
            </a:r>
            <a:r>
              <a:rPr lang="en-US" sz="1400"/>
              <a:t> </a:t>
            </a:r>
            <a:r>
              <a:rPr lang="en-US" sz="1400" err="1"/>
              <a:t>koostööni</a:t>
            </a:r>
            <a:r>
              <a:rPr lang="en-US" sz="1400"/>
              <a:t> </a:t>
            </a:r>
            <a:r>
              <a:rPr lang="en-US" sz="1400" err="1"/>
              <a:t>jõudmisel</a:t>
            </a:r>
            <a:r>
              <a:rPr lang="en-US" sz="1400"/>
              <a:t>. </a:t>
            </a:r>
          </a:p>
          <a:p>
            <a:pPr marL="0" indent="0" algn="just">
              <a:buClr>
                <a:srgbClr val="FB821E"/>
              </a:buClr>
              <a:buNone/>
            </a:pPr>
            <a:endParaRPr lang="en-US" sz="1400"/>
          </a:p>
          <a:p>
            <a:pPr marL="0" indent="0" algn="just">
              <a:buClr>
                <a:srgbClr val="FB821E"/>
              </a:buClr>
              <a:buNone/>
            </a:pPr>
            <a:r>
              <a:rPr lang="en-US" sz="1400" err="1"/>
              <a:t>Järgnevalt</a:t>
            </a:r>
            <a:r>
              <a:rPr lang="en-US" sz="1400"/>
              <a:t> on </a:t>
            </a:r>
            <a:r>
              <a:rPr lang="en-US" sz="1400" err="1"/>
              <a:t>toodud</a:t>
            </a:r>
            <a:r>
              <a:rPr lang="en-US" sz="1400"/>
              <a:t> </a:t>
            </a:r>
            <a:r>
              <a:rPr lang="en-US" sz="1400" err="1"/>
              <a:t>kolm</a:t>
            </a:r>
            <a:r>
              <a:rPr lang="en-US" sz="1400"/>
              <a:t> </a:t>
            </a:r>
            <a:r>
              <a:rPr lang="en-US" sz="1400" err="1"/>
              <a:t>tööriista</a:t>
            </a:r>
            <a:r>
              <a:rPr lang="en-US" sz="1400"/>
              <a:t> </a:t>
            </a:r>
            <a:r>
              <a:rPr lang="en-US" sz="1400" err="1"/>
              <a:t>koostöövõrgustiku</a:t>
            </a:r>
            <a:r>
              <a:rPr lang="en-US" sz="1400"/>
              <a:t> </a:t>
            </a:r>
            <a:r>
              <a:rPr lang="en-US" sz="1400" err="1"/>
              <a:t>edukaks</a:t>
            </a:r>
            <a:r>
              <a:rPr lang="en-US" sz="1400"/>
              <a:t> </a:t>
            </a:r>
            <a:r>
              <a:rPr lang="en-US" sz="1400" err="1"/>
              <a:t>toimimiseks</a:t>
            </a:r>
            <a:r>
              <a:rPr lang="en-US" sz="1400"/>
              <a:t>.</a:t>
            </a:r>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8963025" cy="1143000"/>
          </a:xfrm>
        </p:spPr>
        <p:txBody>
          <a:bodyPr>
            <a:normAutofit/>
          </a:bodyPr>
          <a:lstStyle/>
          <a:p>
            <a:r>
              <a:rPr lang="en-US" err="1"/>
              <a:t>Koosloome</a:t>
            </a:r>
            <a:r>
              <a:rPr lang="en-US"/>
              <a:t> </a:t>
            </a:r>
            <a:r>
              <a:rPr lang="en-US" err="1"/>
              <a:t>mudel</a:t>
            </a:r>
            <a:r>
              <a:rPr lang="en-US"/>
              <a:t> 1/3 - </a:t>
            </a:r>
            <a:r>
              <a:rPr lang="en-US" err="1"/>
              <a:t>Kommunikatsioon</a:t>
            </a:r>
            <a:endParaRPr lang="et-EE"/>
          </a:p>
        </p:txBody>
      </p:sp>
      <p:sp>
        <p:nvSpPr>
          <p:cNvPr id="13" name="Sisu kohatäide 2">
            <a:extLst>
              <a:ext uri="{FF2B5EF4-FFF2-40B4-BE49-F238E27FC236}">
                <a16:creationId xmlns:a16="http://schemas.microsoft.com/office/drawing/2014/main" id="{83C5D040-B5BD-735F-B684-0B8CE23105BC}"/>
              </a:ext>
            </a:extLst>
          </p:cNvPr>
          <p:cNvSpPr txBox="1">
            <a:spLocks/>
          </p:cNvSpPr>
          <p:nvPr/>
        </p:nvSpPr>
        <p:spPr>
          <a:xfrm>
            <a:off x="159797"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Netwerk&amp;Co</a:t>
            </a:r>
            <a:r>
              <a:rPr lang="en-US" sz="800"/>
              <a:t>. Tools for Co-Creation. 2020. </a:t>
            </a:r>
            <a:r>
              <a:rPr lang="en-US" sz="800" err="1"/>
              <a:t>Tõlge</a:t>
            </a:r>
            <a:r>
              <a:rPr lang="en-US" sz="800"/>
              <a:t> Eesti </a:t>
            </a:r>
            <a:r>
              <a:rPr lang="en-US" sz="800" err="1"/>
              <a:t>keelde</a:t>
            </a:r>
            <a:r>
              <a:rPr lang="en-US" sz="800"/>
              <a:t>: </a:t>
            </a:r>
            <a:r>
              <a:rPr lang="en-US" sz="800" err="1"/>
              <a:t>Saluste</a:t>
            </a:r>
            <a:r>
              <a:rPr lang="en-US" sz="800"/>
              <a:t>, A., Verk, L., </a:t>
            </a:r>
            <a:r>
              <a:rPr lang="en-US" sz="800" err="1"/>
              <a:t>Tamsalu</a:t>
            </a:r>
            <a:r>
              <a:rPr lang="en-US" sz="800"/>
              <a:t>, H. </a:t>
            </a:r>
            <a:endParaRPr lang="en-US" sz="800">
              <a:solidFill>
                <a:srgbClr val="FF0000"/>
              </a:solidFill>
            </a:endParaRPr>
          </a:p>
          <a:p>
            <a:pPr marL="0" indent="0">
              <a:buClr>
                <a:srgbClr val="FB821E"/>
              </a:buClr>
              <a:buNone/>
            </a:pPr>
            <a:r>
              <a:rPr lang="et-EE" sz="800">
                <a:hlinkClick r:id="rId3"/>
              </a:rPr>
              <a:t>https://www.maainfo.ee/data/Maaeluvirgustik/Netwerk_tools/NETWERK_TOOLS_A5_24_page_distr_.pdf</a:t>
            </a:r>
            <a:r>
              <a:rPr lang="en-US" sz="800"/>
              <a:t> </a:t>
            </a:r>
            <a:endParaRPr lang="et-EE" sz="800"/>
          </a:p>
        </p:txBody>
      </p:sp>
      <p:pic>
        <p:nvPicPr>
          <p:cNvPr id="17" name="Pilt 16">
            <a:extLst>
              <a:ext uri="{FF2B5EF4-FFF2-40B4-BE49-F238E27FC236}">
                <a16:creationId xmlns:a16="http://schemas.microsoft.com/office/drawing/2014/main" id="{636F0EF9-B065-71DC-1AAD-B53EDEC63D40}"/>
              </a:ext>
            </a:extLst>
          </p:cNvPr>
          <p:cNvPicPr>
            <a:picLocks noChangeAspect="1"/>
          </p:cNvPicPr>
          <p:nvPr/>
        </p:nvPicPr>
        <p:blipFill rotWithShape="1">
          <a:blip r:embed="rId4"/>
          <a:srcRect b="16366"/>
          <a:stretch/>
        </p:blipFill>
        <p:spPr>
          <a:xfrm>
            <a:off x="3660016" y="1197906"/>
            <a:ext cx="3913175" cy="4855850"/>
          </a:xfrm>
          <a:prstGeom prst="rect">
            <a:avLst/>
          </a:prstGeom>
        </p:spPr>
      </p:pic>
      <p:pic>
        <p:nvPicPr>
          <p:cNvPr id="20" name="Pilt 19">
            <a:extLst>
              <a:ext uri="{FF2B5EF4-FFF2-40B4-BE49-F238E27FC236}">
                <a16:creationId xmlns:a16="http://schemas.microsoft.com/office/drawing/2014/main" id="{4C19D50C-AD95-3C9D-E601-92C6A343D5AA}"/>
              </a:ext>
            </a:extLst>
          </p:cNvPr>
          <p:cNvPicPr>
            <a:picLocks noChangeAspect="1"/>
          </p:cNvPicPr>
          <p:nvPr/>
        </p:nvPicPr>
        <p:blipFill rotWithShape="1">
          <a:blip r:embed="rId5"/>
          <a:srcRect b="14035"/>
          <a:stretch/>
        </p:blipFill>
        <p:spPr>
          <a:xfrm>
            <a:off x="7759272" y="1197906"/>
            <a:ext cx="3823129" cy="4855850"/>
          </a:xfrm>
          <a:prstGeom prst="rect">
            <a:avLst/>
          </a:prstGeom>
        </p:spPr>
      </p:pic>
      <p:sp>
        <p:nvSpPr>
          <p:cNvPr id="3" name="Slaidinumbri kohatäide 3">
            <a:extLst>
              <a:ext uri="{FF2B5EF4-FFF2-40B4-BE49-F238E27FC236}">
                <a16:creationId xmlns:a16="http://schemas.microsoft.com/office/drawing/2014/main" id="{7C75742F-7A5C-3995-3ACF-4208651B42DF}"/>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128</a:t>
            </a:fld>
            <a:endParaRPr lang="et-EE">
              <a:solidFill>
                <a:prstClr val="black"/>
              </a:solidFill>
              <a:latin typeface="Calibri"/>
            </a:endParaRPr>
          </a:p>
        </p:txBody>
      </p:sp>
    </p:spTree>
    <p:extLst>
      <p:ext uri="{BB962C8B-B14F-4D97-AF65-F5344CB8AC3E}">
        <p14:creationId xmlns:p14="http://schemas.microsoft.com/office/powerpoint/2010/main" val="22983302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9873344" cy="1143000"/>
          </a:xfrm>
        </p:spPr>
        <p:txBody>
          <a:bodyPr>
            <a:normAutofit fontScale="90000"/>
          </a:bodyPr>
          <a:lstStyle/>
          <a:p>
            <a:r>
              <a:rPr lang="en-US" sz="4000" err="1"/>
              <a:t>Koosloome</a:t>
            </a:r>
            <a:r>
              <a:rPr lang="en-US" sz="4000"/>
              <a:t> </a:t>
            </a:r>
            <a:r>
              <a:rPr lang="en-US" sz="4000" err="1"/>
              <a:t>mudel</a:t>
            </a:r>
            <a:r>
              <a:rPr lang="en-US" sz="4000"/>
              <a:t> 2/3 – </a:t>
            </a:r>
            <a:r>
              <a:rPr lang="en-US" sz="4000" err="1"/>
              <a:t>soojad</a:t>
            </a:r>
            <a:r>
              <a:rPr lang="en-US" sz="4000"/>
              <a:t> ja </a:t>
            </a:r>
            <a:r>
              <a:rPr lang="en-US" sz="4000" err="1"/>
              <a:t>külmad</a:t>
            </a:r>
            <a:r>
              <a:rPr lang="en-US" sz="4000"/>
              <a:t> </a:t>
            </a:r>
            <a:r>
              <a:rPr lang="en-US" sz="4000" err="1"/>
              <a:t>protsessid</a:t>
            </a:r>
            <a:endParaRPr lang="et-EE" sz="4000"/>
          </a:p>
        </p:txBody>
      </p:sp>
      <p:sp>
        <p:nvSpPr>
          <p:cNvPr id="13" name="Sisu kohatäide 2">
            <a:extLst>
              <a:ext uri="{FF2B5EF4-FFF2-40B4-BE49-F238E27FC236}">
                <a16:creationId xmlns:a16="http://schemas.microsoft.com/office/drawing/2014/main" id="{83C5D040-B5BD-735F-B684-0B8CE23105BC}"/>
              </a:ext>
            </a:extLst>
          </p:cNvPr>
          <p:cNvSpPr txBox="1">
            <a:spLocks/>
          </p:cNvSpPr>
          <p:nvPr/>
        </p:nvSpPr>
        <p:spPr>
          <a:xfrm>
            <a:off x="124287"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Netwerk&amp;Co</a:t>
            </a:r>
            <a:r>
              <a:rPr lang="en-US" sz="800"/>
              <a:t>. Tools for Co-Creation. 2020. </a:t>
            </a:r>
            <a:r>
              <a:rPr lang="en-US" sz="800" err="1"/>
              <a:t>Tõlge</a:t>
            </a:r>
            <a:r>
              <a:rPr lang="en-US" sz="800"/>
              <a:t> Eesti </a:t>
            </a:r>
            <a:r>
              <a:rPr lang="en-US" sz="800" err="1"/>
              <a:t>keelde</a:t>
            </a:r>
            <a:r>
              <a:rPr lang="en-US" sz="800"/>
              <a:t>: </a:t>
            </a:r>
            <a:r>
              <a:rPr lang="en-US" sz="800" err="1"/>
              <a:t>Saluste</a:t>
            </a:r>
            <a:r>
              <a:rPr lang="en-US" sz="800"/>
              <a:t>, A., Verk, L., </a:t>
            </a:r>
            <a:r>
              <a:rPr lang="en-US" sz="800" err="1"/>
              <a:t>Tamsalu</a:t>
            </a:r>
            <a:r>
              <a:rPr lang="en-US" sz="800"/>
              <a:t>, H. </a:t>
            </a:r>
            <a:endParaRPr lang="en-US" sz="800">
              <a:solidFill>
                <a:srgbClr val="FF0000"/>
              </a:solidFill>
            </a:endParaRPr>
          </a:p>
          <a:p>
            <a:pPr marL="0" indent="0">
              <a:buClr>
                <a:srgbClr val="FB821E"/>
              </a:buClr>
              <a:buNone/>
            </a:pPr>
            <a:r>
              <a:rPr lang="et-EE" sz="800">
                <a:hlinkClick r:id="rId3"/>
              </a:rPr>
              <a:t>https://www.maainfo.ee/data/Maaeluvirgustik/Netwerk_tools/NETWERK_TOOLS_A5_24_page_distr_.pdf</a:t>
            </a:r>
            <a:r>
              <a:rPr lang="en-US" sz="800"/>
              <a:t> </a:t>
            </a:r>
            <a:endParaRPr lang="et-EE" sz="800"/>
          </a:p>
        </p:txBody>
      </p:sp>
      <p:pic>
        <p:nvPicPr>
          <p:cNvPr id="11" name="Pilt 10">
            <a:extLst>
              <a:ext uri="{FF2B5EF4-FFF2-40B4-BE49-F238E27FC236}">
                <a16:creationId xmlns:a16="http://schemas.microsoft.com/office/drawing/2014/main" id="{693B0672-7F71-EE43-7EB1-5062A1909317}"/>
              </a:ext>
            </a:extLst>
          </p:cNvPr>
          <p:cNvPicPr>
            <a:picLocks noChangeAspect="1"/>
          </p:cNvPicPr>
          <p:nvPr/>
        </p:nvPicPr>
        <p:blipFill rotWithShape="1">
          <a:blip r:embed="rId4"/>
          <a:srcRect b="13303"/>
          <a:stretch/>
        </p:blipFill>
        <p:spPr>
          <a:xfrm>
            <a:off x="2151767" y="1383491"/>
            <a:ext cx="3823130" cy="4851334"/>
          </a:xfrm>
          <a:prstGeom prst="rect">
            <a:avLst/>
          </a:prstGeom>
        </p:spPr>
      </p:pic>
      <p:pic>
        <p:nvPicPr>
          <p:cNvPr id="12" name="Pilt 11">
            <a:extLst>
              <a:ext uri="{FF2B5EF4-FFF2-40B4-BE49-F238E27FC236}">
                <a16:creationId xmlns:a16="http://schemas.microsoft.com/office/drawing/2014/main" id="{851D03B8-618C-B186-5300-B73B2B78D03F}"/>
              </a:ext>
            </a:extLst>
          </p:cNvPr>
          <p:cNvPicPr>
            <a:picLocks noChangeAspect="1"/>
          </p:cNvPicPr>
          <p:nvPr/>
        </p:nvPicPr>
        <p:blipFill rotWithShape="1">
          <a:blip r:embed="rId5"/>
          <a:srcRect b="13303"/>
          <a:stretch/>
        </p:blipFill>
        <p:spPr>
          <a:xfrm>
            <a:off x="6217104" y="1383491"/>
            <a:ext cx="3823130" cy="4855850"/>
          </a:xfrm>
          <a:prstGeom prst="rect">
            <a:avLst/>
          </a:prstGeom>
        </p:spPr>
      </p:pic>
      <p:sp>
        <p:nvSpPr>
          <p:cNvPr id="3" name="Slaidinumbri kohatäide 3">
            <a:extLst>
              <a:ext uri="{FF2B5EF4-FFF2-40B4-BE49-F238E27FC236}">
                <a16:creationId xmlns:a16="http://schemas.microsoft.com/office/drawing/2014/main" id="{16A27327-6FE8-471C-FB50-087A595D8D0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129</a:t>
            </a:fld>
            <a:endParaRPr lang="et-EE">
              <a:solidFill>
                <a:prstClr val="black"/>
              </a:solidFill>
              <a:latin typeface="Calibri"/>
            </a:endParaRPr>
          </a:p>
        </p:txBody>
      </p:sp>
    </p:spTree>
    <p:extLst>
      <p:ext uri="{BB962C8B-B14F-4D97-AF65-F5344CB8AC3E}">
        <p14:creationId xmlns:p14="http://schemas.microsoft.com/office/powerpoint/2010/main" val="1559269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61767C8-60BF-8BE6-2730-F0332CF283B4}"/>
              </a:ext>
            </a:extLst>
          </p:cNvPr>
          <p:cNvSpPr txBox="1">
            <a:spLocks/>
          </p:cNvSpPr>
          <p:nvPr/>
        </p:nvSpPr>
        <p:spPr>
          <a:xfrm>
            <a:off x="609599" y="153986"/>
            <a:ext cx="10770974"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140000"/>
              </a:lnSpc>
            </a:pPr>
            <a:r>
              <a:rPr lang="en-US" sz="3600">
                <a:solidFill>
                  <a:srgbClr val="010163"/>
                </a:solidFill>
              </a:rPr>
              <a:t>Organisatsiooni </a:t>
            </a:r>
            <a:r>
              <a:rPr lang="et-EE"/>
              <a:t>ülesehitus</a:t>
            </a:r>
            <a:r>
              <a:rPr lang="en-US" sz="3600">
                <a:solidFill>
                  <a:srgbClr val="010163"/>
                </a:solidFill>
              </a:rPr>
              <a:t> ja </a:t>
            </a:r>
            <a:r>
              <a:rPr lang="en-US" sz="3600">
                <a:solidFill>
                  <a:srgbClr val="010163"/>
                </a:solidFill>
                <a:highlight>
                  <a:srgbClr val="FFFFFF"/>
                </a:highlight>
              </a:rPr>
              <a:t>personali tööülesanded</a:t>
            </a:r>
            <a:endParaRPr lang="et-EE" sz="3600">
              <a:solidFill>
                <a:srgbClr val="010163"/>
              </a:solidFill>
              <a:highlight>
                <a:srgbClr val="FFFFFF"/>
              </a:highlight>
            </a:endParaRPr>
          </a:p>
        </p:txBody>
      </p:sp>
      <p:sp>
        <p:nvSpPr>
          <p:cNvPr id="2" name="Sisu kohatäide 2">
            <a:extLst>
              <a:ext uri="{FF2B5EF4-FFF2-40B4-BE49-F238E27FC236}">
                <a16:creationId xmlns:a16="http://schemas.microsoft.com/office/drawing/2014/main" id="{8AECADBE-A10B-3DA4-9BDF-0C39B84C27BB}"/>
              </a:ext>
            </a:extLst>
          </p:cNvPr>
          <p:cNvSpPr txBox="1">
            <a:spLocks/>
          </p:cNvSpPr>
          <p:nvPr/>
        </p:nvSpPr>
        <p:spPr>
          <a:xfrm>
            <a:off x="609598" y="1296985"/>
            <a:ext cx="10991851" cy="528637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107000"/>
              </a:lnSpc>
              <a:spcAft>
                <a:spcPts val="800"/>
              </a:spcAft>
              <a:buNone/>
            </a:pPr>
            <a:r>
              <a:rPr lang="et-EE" sz="1600"/>
              <a:t>Organisatsiooni ülesehitus</a:t>
            </a:r>
          </a:p>
          <a:p>
            <a:pPr algn="just">
              <a:lnSpc>
                <a:spcPct val="107000"/>
              </a:lnSpc>
              <a:spcBef>
                <a:spcPts val="0"/>
              </a:spcBef>
              <a:buClr>
                <a:srgbClr val="FB8421"/>
              </a:buClr>
              <a:buFont typeface="Wingdings" panose="05000000000000000000" pitchFamily="2" charset="2"/>
              <a:buChar char="ü"/>
            </a:pPr>
            <a:r>
              <a:rPr lang="et-EE" sz="1400">
                <a:effectLst/>
                <a:ea typeface="Calibri" panose="020F0502020204030204" pitchFamily="34" charset="0"/>
                <a:cs typeface="Times New Roman" panose="02020603050405020304" pitchFamily="18" charset="0"/>
              </a:rPr>
              <a:t>Jõgevamaa Koostöökoda asutati 1. märtsil 2006. Asutajaliikmeid oli 68, sh 11 kohalikku omavalitsust: kõik Jõgevamaa vallad ja Mustvee linn. </a:t>
            </a:r>
          </a:p>
          <a:p>
            <a:pPr algn="just">
              <a:lnSpc>
                <a:spcPct val="107000"/>
              </a:lnSpc>
              <a:spcBef>
                <a:spcPts val="0"/>
              </a:spcBef>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Organisatsiooni kõrgeimaks juhtorganiks on liikmete üldkoosolek. 1. jaanuari 2023 seisuga on ühingul 95 liiget: 5 omavalitsust, 32 ettevõtet ja 58 mittetulundusühingut. Üldkoosolek kinnitab Jõgevamaa Koostöökoja strateegia, toetusmeetmete rakendamise kava, audiitori  ning vajadusel vastavad muudatused.</a:t>
            </a:r>
          </a:p>
          <a:p>
            <a:pPr algn="just">
              <a:lnSpc>
                <a:spcPct val="107000"/>
              </a:lnSpc>
              <a:spcBef>
                <a:spcPts val="0"/>
              </a:spcBef>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11-liikmelisse juhatusse kuuluvad kolme piirkonna – Vooremaa, Põltsa</a:t>
            </a:r>
            <a:r>
              <a:rPr lang="et-EE" sz="1400">
                <a:latin typeface="Calibri" panose="020F0502020204030204" pitchFamily="34" charset="0"/>
                <a:ea typeface="Calibri" panose="020F0502020204030204" pitchFamily="34" charset="0"/>
                <a:cs typeface="Times New Roman" panose="02020603050405020304" pitchFamily="18" charset="0"/>
              </a:rPr>
              <a:t>maa, Peipsi -</a:t>
            </a:r>
            <a:r>
              <a:rPr lang="et-EE" sz="1400">
                <a:effectLst/>
                <a:latin typeface="Calibri" panose="020F0502020204030204" pitchFamily="34" charset="0"/>
                <a:ea typeface="Calibri" panose="020F0502020204030204" pitchFamily="34" charset="0"/>
                <a:cs typeface="Times New Roman" panose="02020603050405020304" pitchFamily="18" charset="0"/>
              </a:rPr>
              <a:t> </a:t>
            </a:r>
            <a:r>
              <a:rPr lang="et-EE" sz="1400">
                <a:latin typeface="Calibri" panose="020F0502020204030204" pitchFamily="34" charset="0"/>
                <a:ea typeface="Calibri" panose="020F0502020204030204" pitchFamily="34" charset="0"/>
                <a:cs typeface="Times New Roman" panose="02020603050405020304" pitchFamily="18" charset="0"/>
              </a:rPr>
              <a:t>MTÜde, ettevõtjate ja omavalitsuste, samuti m</a:t>
            </a:r>
            <a:r>
              <a:rPr lang="et-EE" sz="1400">
                <a:effectLst/>
                <a:latin typeface="Calibri" panose="020F0502020204030204" pitchFamily="34" charset="0"/>
                <a:ea typeface="Calibri" panose="020F0502020204030204" pitchFamily="34" charset="0"/>
                <a:cs typeface="Times New Roman" panose="02020603050405020304" pitchFamily="18" charset="0"/>
              </a:rPr>
              <a:t>aakondlike organisatsioonide ning Jõgevamaa Kodukandi Ühenduse esindajad. Juhatus jälgib ja suunab Jõgevamaa Koostöökoja tegevuspiirkonna strateegia elluviimist. Juhatusele allub tegevjuht, kes haldab bürood. Büroo kaasab toetusmeetmete taotlusvoorude läbiviimiseks eksperte ning kutsub kokku hindamiskomisjonid. Juhatus kinnitab hindamiskomisjonide poolt moodustatud meetmete taotlusvoorude paremusjärjestused. </a:t>
            </a:r>
          </a:p>
          <a:p>
            <a:pPr marL="0" indent="0">
              <a:lnSpc>
                <a:spcPct val="107000"/>
              </a:lnSpc>
              <a:spcAft>
                <a:spcPts val="800"/>
              </a:spcAft>
              <a:buNone/>
            </a:pPr>
            <a:r>
              <a:rPr lang="et-EE" sz="1600">
                <a:effectLst/>
                <a:ea typeface="Calibri" panose="020F0502020204030204" pitchFamily="34" charset="0"/>
                <a:cs typeface="Times New Roman" panose="02020603050405020304" pitchFamily="18" charset="0"/>
              </a:rPr>
              <a:t>Personali tööülesanded</a:t>
            </a:r>
          </a:p>
          <a:p>
            <a:pPr algn="just">
              <a:lnSpc>
                <a:spcPct val="107000"/>
              </a:lnSpc>
              <a:spcBef>
                <a:spcPts val="0"/>
              </a:spcBef>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Tegevjuht: korraldab organisatsiooni igapäevategemisi, osaleb juhatuse volitusel koostööprojektides tegevusrühma esindajana, osaleb ja koordineerib koostööd teiste Jõgevamaa katusorganisatsioonidega, jälgib tegevusrühma eelarve täitmist, jälgib kokkulepitud tegevusplaanide ja strateegiliste eesmärkide täitmist.</a:t>
            </a:r>
          </a:p>
          <a:p>
            <a:pPr algn="just">
              <a:lnSpc>
                <a:spcPct val="107000"/>
              </a:lnSpc>
              <a:spcBef>
                <a:spcPts val="0"/>
              </a:spcBef>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Projektijuht-raamatupidaja: nõustab taotlejaid, menetleb laekunud taotlusi, jälgib projektide elluviimist, nõustab kuluaruannete täitmist, juhib Jõgevamaa Koostöökoja poolt algatatud projekte ja kogub seireinfot. Jälgib tegevusrühma eelarve täitmist, korraldab Jõgevamaa Koostöökoja liikmetele ja maaelu edendajatele koolitusi, seminare ja õppereise strateegias olulistel teemadel</a:t>
            </a:r>
            <a:r>
              <a:rPr lang="en-US" sz="1400">
                <a:effectLst/>
                <a:latin typeface="Calibri" panose="020F0502020204030204" pitchFamily="34" charset="0"/>
                <a:ea typeface="Calibri" panose="020F0502020204030204" pitchFamily="34" charset="0"/>
                <a:cs typeface="Times New Roman" panose="02020603050405020304" pitchFamily="18" charset="0"/>
              </a:rPr>
              <a:t>.</a:t>
            </a: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Projektijuht-võrgustiku koordinaator: nõustab taotlejaid, menetleb laekunud taotlusi, jälgib projektide elluviimist, nõustab kuluaruannete täitmist, juhib Jõgevamaa Koostöökoja poolt algatatud projekte ja kogub seireinfot. Koordineerib tegevusrühma poolt toetatavaid ettevõtjate võrgustike arendustegevusi.</a:t>
            </a:r>
          </a:p>
          <a:p>
            <a:pPr algn="just">
              <a:lnSpc>
                <a:spcPct val="107000"/>
              </a:lnSpc>
              <a:spcBef>
                <a:spcPts val="0"/>
              </a:spcBef>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Projektijuht-võrgustiku koordinaator(ESF+): nõustab taotlejaid, menetleb laekunud taotlusi, jälgib projektide elluviimist, juhib oma valdkonna projektide elluviimisel oluliste koostööpartnerite võrgustikku ja kogub seireinfot. </a:t>
            </a:r>
          </a:p>
          <a:p>
            <a:pPr marL="0" indent="0">
              <a:lnSpc>
                <a:spcPct val="107000"/>
              </a:lnSpc>
              <a:spcAft>
                <a:spcPts val="800"/>
              </a:spcAft>
              <a:buNone/>
            </a:pPr>
            <a:endParaRPr lang="et-EE" sz="1600">
              <a:effectLst/>
              <a:ea typeface="Calibri" panose="020F0502020204030204" pitchFamily="34" charset="0"/>
              <a:cs typeface="Times New Roman" panose="02020603050405020304" pitchFamily="18" charset="0"/>
            </a:endParaRPr>
          </a:p>
          <a:p>
            <a:pPr marL="0" indent="0">
              <a:lnSpc>
                <a:spcPct val="107000"/>
              </a:lnSpc>
              <a:spcAft>
                <a:spcPts val="800"/>
              </a:spcAft>
              <a:buNone/>
            </a:pPr>
            <a:endParaRPr lang="et-EE"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idinumbri kohatäide 3">
            <a:extLst>
              <a:ext uri="{FF2B5EF4-FFF2-40B4-BE49-F238E27FC236}">
                <a16:creationId xmlns:a16="http://schemas.microsoft.com/office/drawing/2014/main" id="{A4464F39-31BD-BF05-86EF-57E4FC3B946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13</a:t>
            </a:fld>
            <a:endParaRPr lang="et-EE">
              <a:solidFill>
                <a:prstClr val="black"/>
              </a:solidFill>
              <a:latin typeface="Calibri"/>
            </a:endParaRPr>
          </a:p>
        </p:txBody>
      </p:sp>
    </p:spTree>
    <p:extLst>
      <p:ext uri="{BB962C8B-B14F-4D97-AF65-F5344CB8AC3E}">
        <p14:creationId xmlns:p14="http://schemas.microsoft.com/office/powerpoint/2010/main" val="37472204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609599" y="153986"/>
            <a:ext cx="10101442" cy="1143000"/>
          </a:xfrm>
        </p:spPr>
        <p:txBody>
          <a:bodyPr>
            <a:normAutofit fontScale="90000"/>
          </a:bodyPr>
          <a:lstStyle/>
          <a:p>
            <a:r>
              <a:rPr lang="en-US" sz="4000" err="1"/>
              <a:t>Koosloome</a:t>
            </a:r>
            <a:r>
              <a:rPr lang="en-US" sz="4000"/>
              <a:t> </a:t>
            </a:r>
            <a:r>
              <a:rPr lang="en-US" sz="4000" err="1"/>
              <a:t>mudel</a:t>
            </a:r>
            <a:r>
              <a:rPr lang="en-US" sz="4000"/>
              <a:t> 2/3 – </a:t>
            </a:r>
            <a:r>
              <a:rPr lang="en-US" sz="4000" err="1"/>
              <a:t>soojad</a:t>
            </a:r>
            <a:r>
              <a:rPr lang="en-US" sz="4000"/>
              <a:t> ja </a:t>
            </a:r>
            <a:r>
              <a:rPr lang="en-US" sz="4000" err="1"/>
              <a:t>külmad</a:t>
            </a:r>
            <a:r>
              <a:rPr lang="en-US" sz="4000"/>
              <a:t> </a:t>
            </a:r>
            <a:r>
              <a:rPr lang="en-US" sz="4000" err="1"/>
              <a:t>protsessid</a:t>
            </a:r>
            <a:endParaRPr lang="et-EE" sz="4000"/>
          </a:p>
        </p:txBody>
      </p:sp>
      <p:sp>
        <p:nvSpPr>
          <p:cNvPr id="13" name="Sisu kohatäide 2">
            <a:extLst>
              <a:ext uri="{FF2B5EF4-FFF2-40B4-BE49-F238E27FC236}">
                <a16:creationId xmlns:a16="http://schemas.microsoft.com/office/drawing/2014/main" id="{83C5D040-B5BD-735F-B684-0B8CE23105BC}"/>
              </a:ext>
            </a:extLst>
          </p:cNvPr>
          <p:cNvSpPr txBox="1">
            <a:spLocks/>
          </p:cNvSpPr>
          <p:nvPr/>
        </p:nvSpPr>
        <p:spPr>
          <a:xfrm>
            <a:off x="133164"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Netwerk&amp;Co</a:t>
            </a:r>
            <a:r>
              <a:rPr lang="en-US" sz="800"/>
              <a:t>. Tools for Co-Creation. 2020. </a:t>
            </a:r>
            <a:r>
              <a:rPr lang="en-US" sz="800" err="1"/>
              <a:t>Tõlge</a:t>
            </a:r>
            <a:r>
              <a:rPr lang="en-US" sz="800"/>
              <a:t> Eesti </a:t>
            </a:r>
            <a:r>
              <a:rPr lang="en-US" sz="800" err="1"/>
              <a:t>keelde</a:t>
            </a:r>
            <a:r>
              <a:rPr lang="en-US" sz="800"/>
              <a:t>: </a:t>
            </a:r>
            <a:r>
              <a:rPr lang="en-US" sz="800" err="1"/>
              <a:t>Saluste</a:t>
            </a:r>
            <a:r>
              <a:rPr lang="en-US" sz="800"/>
              <a:t>, A., Verk, L., </a:t>
            </a:r>
            <a:r>
              <a:rPr lang="en-US" sz="800" err="1"/>
              <a:t>Tamsalu</a:t>
            </a:r>
            <a:r>
              <a:rPr lang="en-US" sz="800"/>
              <a:t>, H. </a:t>
            </a:r>
            <a:endParaRPr lang="en-US" sz="800">
              <a:solidFill>
                <a:srgbClr val="FF0000"/>
              </a:solidFill>
            </a:endParaRPr>
          </a:p>
          <a:p>
            <a:pPr marL="0" indent="0">
              <a:buClr>
                <a:srgbClr val="FB821E"/>
              </a:buClr>
              <a:buNone/>
            </a:pPr>
            <a:r>
              <a:rPr lang="et-EE" sz="800">
                <a:hlinkClick r:id="rId3"/>
              </a:rPr>
              <a:t>https://www.maainfo.ee/data/Maaeluvirgustik/Netwerk_tools/NETWERK_TOOLS_A5_24_page_distr_.pdf</a:t>
            </a:r>
            <a:r>
              <a:rPr lang="en-US" sz="800"/>
              <a:t> </a:t>
            </a:r>
            <a:endParaRPr lang="et-EE" sz="800"/>
          </a:p>
        </p:txBody>
      </p:sp>
      <p:pic>
        <p:nvPicPr>
          <p:cNvPr id="14" name="Pilt 13">
            <a:extLst>
              <a:ext uri="{FF2B5EF4-FFF2-40B4-BE49-F238E27FC236}">
                <a16:creationId xmlns:a16="http://schemas.microsoft.com/office/drawing/2014/main" id="{BB3AA3B9-450A-9B9B-6BD1-BC4291650732}"/>
              </a:ext>
            </a:extLst>
          </p:cNvPr>
          <p:cNvPicPr>
            <a:picLocks noChangeAspect="1"/>
          </p:cNvPicPr>
          <p:nvPr/>
        </p:nvPicPr>
        <p:blipFill>
          <a:blip r:embed="rId4"/>
          <a:stretch>
            <a:fillRect/>
          </a:stretch>
        </p:blipFill>
        <p:spPr>
          <a:xfrm>
            <a:off x="1347065" y="1436379"/>
            <a:ext cx="4631241" cy="4570125"/>
          </a:xfrm>
          <a:prstGeom prst="rect">
            <a:avLst/>
          </a:prstGeom>
        </p:spPr>
      </p:pic>
      <p:pic>
        <p:nvPicPr>
          <p:cNvPr id="17" name="Pilt 16">
            <a:extLst>
              <a:ext uri="{FF2B5EF4-FFF2-40B4-BE49-F238E27FC236}">
                <a16:creationId xmlns:a16="http://schemas.microsoft.com/office/drawing/2014/main" id="{6FB14177-61B1-6B97-1910-E0CB8F924FA9}"/>
              </a:ext>
            </a:extLst>
          </p:cNvPr>
          <p:cNvPicPr>
            <a:picLocks noChangeAspect="1"/>
          </p:cNvPicPr>
          <p:nvPr/>
        </p:nvPicPr>
        <p:blipFill>
          <a:blip r:embed="rId5"/>
          <a:stretch>
            <a:fillRect/>
          </a:stretch>
        </p:blipFill>
        <p:spPr>
          <a:xfrm>
            <a:off x="6213696" y="1436379"/>
            <a:ext cx="4497345" cy="4664628"/>
          </a:xfrm>
          <a:prstGeom prst="rect">
            <a:avLst/>
          </a:prstGeom>
        </p:spPr>
      </p:pic>
      <p:sp>
        <p:nvSpPr>
          <p:cNvPr id="3" name="Slaidinumbri kohatäide 3">
            <a:extLst>
              <a:ext uri="{FF2B5EF4-FFF2-40B4-BE49-F238E27FC236}">
                <a16:creationId xmlns:a16="http://schemas.microsoft.com/office/drawing/2014/main" id="{8CEE3FF8-8507-8E2F-044F-AACCBB25316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130</a:t>
            </a:fld>
            <a:endParaRPr lang="et-EE">
              <a:solidFill>
                <a:prstClr val="black"/>
              </a:solidFill>
              <a:latin typeface="Calibri"/>
            </a:endParaRPr>
          </a:p>
        </p:txBody>
      </p:sp>
    </p:spTree>
    <p:extLst>
      <p:ext uri="{BB962C8B-B14F-4D97-AF65-F5344CB8AC3E}">
        <p14:creationId xmlns:p14="http://schemas.microsoft.com/office/powerpoint/2010/main" val="15946934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98A6C-F730-9D53-7AC9-11FC7EEC9F5D}"/>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FE518F34-7A29-1F39-2F54-34679D10215A}"/>
              </a:ext>
            </a:extLst>
          </p:cNvPr>
          <p:cNvSpPr>
            <a:spLocks noGrp="1"/>
          </p:cNvSpPr>
          <p:nvPr>
            <p:ph type="title"/>
          </p:nvPr>
        </p:nvSpPr>
        <p:spPr>
          <a:xfrm>
            <a:off x="1651247" y="4238225"/>
            <a:ext cx="9728304" cy="1362075"/>
          </a:xfrm>
        </p:spPr>
        <p:txBody>
          <a:bodyPr>
            <a:noAutofit/>
          </a:bodyPr>
          <a:lstStyle/>
          <a:p>
            <a:r>
              <a:rPr lang="en-US" sz="4400" err="1"/>
              <a:t>Liivakella</a:t>
            </a:r>
            <a:r>
              <a:rPr lang="en-US" sz="4400"/>
              <a:t>® </a:t>
            </a:r>
            <a:r>
              <a:rPr lang="en-US" sz="4400" err="1"/>
              <a:t>mudel</a:t>
            </a:r>
            <a:r>
              <a:rPr lang="en-US" sz="4400"/>
              <a:t> </a:t>
            </a:r>
            <a:r>
              <a:rPr lang="en-US" sz="4400" err="1"/>
              <a:t>strateegiliseks</a:t>
            </a:r>
            <a:r>
              <a:rPr lang="en-US" sz="4400"/>
              <a:t> </a:t>
            </a:r>
            <a:r>
              <a:rPr lang="en-US" sz="4400" err="1"/>
              <a:t>planeerimiseks</a:t>
            </a:r>
            <a:endParaRPr lang="et-EE" sz="4400"/>
          </a:p>
        </p:txBody>
      </p:sp>
      <p:sp>
        <p:nvSpPr>
          <p:cNvPr id="4" name="Title 2">
            <a:extLst>
              <a:ext uri="{FF2B5EF4-FFF2-40B4-BE49-F238E27FC236}">
                <a16:creationId xmlns:a16="http://schemas.microsoft.com/office/drawing/2014/main" id="{69D531A4-2BF5-0E5F-A486-7BF56329FA4D}"/>
              </a:ext>
            </a:extLst>
          </p:cNvPr>
          <p:cNvSpPr txBox="1">
            <a:spLocks/>
          </p:cNvSpPr>
          <p:nvPr/>
        </p:nvSpPr>
        <p:spPr>
          <a:xfrm>
            <a:off x="1651246" y="1336985"/>
            <a:ext cx="10427853"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sz="4400" b="1"/>
              <a:t>LISA 3</a:t>
            </a:r>
            <a:endParaRPr lang="et-EE" sz="4400" b="1"/>
          </a:p>
        </p:txBody>
      </p:sp>
    </p:spTree>
    <p:extLst>
      <p:ext uri="{BB962C8B-B14F-4D97-AF65-F5344CB8AC3E}">
        <p14:creationId xmlns:p14="http://schemas.microsoft.com/office/powerpoint/2010/main" val="4960123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a:xfrm>
            <a:off x="609599" y="1558479"/>
            <a:ext cx="5629869" cy="4775200"/>
          </a:xfrm>
          <a:prstGeom prst="rect">
            <a:avLst/>
          </a:prstGeom>
        </p:spPr>
        <p:txBody>
          <a:bodyPr/>
          <a:lstStyle/>
          <a:p>
            <a:pPr marL="457189" indent="-457189" algn="just" defTabSz="1219170" eaLnBrk="0" fontAlgn="base" hangingPunct="0">
              <a:lnSpc>
                <a:spcPct val="80000"/>
              </a:lnSpc>
              <a:spcBef>
                <a:spcPct val="20000"/>
              </a:spcBef>
              <a:spcAft>
                <a:spcPct val="0"/>
              </a:spcAft>
              <a:defRPr/>
            </a:pPr>
            <a:r>
              <a:rPr lang="et-EE" kern="0">
                <a:solidFill>
                  <a:prstClr val="black"/>
                </a:solidFill>
                <a:latin typeface="Calibri"/>
              </a:rPr>
              <a:t>HeiVäl Consulting’ul on strateegia välja-</a:t>
            </a:r>
            <a:br>
              <a:rPr lang="et-EE" kern="0">
                <a:solidFill>
                  <a:prstClr val="black"/>
                </a:solidFill>
                <a:latin typeface="Calibri"/>
              </a:rPr>
            </a:br>
            <a:r>
              <a:rPr lang="et-EE" kern="0">
                <a:solidFill>
                  <a:prstClr val="black"/>
                </a:solidFill>
                <a:latin typeface="Calibri"/>
              </a:rPr>
              <a:t>töötamiseks loodud kaubamärgiga kaitstud Liivakella</a:t>
            </a:r>
            <a:r>
              <a:rPr lang="et-EE" kern="0" baseline="30000">
                <a:solidFill>
                  <a:prstClr val="black"/>
                </a:solidFill>
                <a:latin typeface="Calibri"/>
              </a:rPr>
              <a:t>®</a:t>
            </a:r>
            <a:r>
              <a:rPr lang="et-EE" kern="0">
                <a:solidFill>
                  <a:prstClr val="black"/>
                </a:solidFill>
                <a:latin typeface="Calibri"/>
              </a:rPr>
              <a:t> meetod. Liivakella</a:t>
            </a:r>
            <a:r>
              <a:rPr lang="et-EE" kern="0" baseline="30000">
                <a:solidFill>
                  <a:prstClr val="black"/>
                </a:solidFill>
                <a:latin typeface="Calibri"/>
              </a:rPr>
              <a:t>®</a:t>
            </a:r>
            <a:r>
              <a:rPr lang="et-EE" kern="0">
                <a:solidFill>
                  <a:prstClr val="black"/>
                </a:solidFill>
                <a:latin typeface="Calibri"/>
              </a:rPr>
              <a:t> meetod võimaldab strateegia koostamist terviklikult juhtida ja siduda erinevad etapid üheks loogiliselt seotud tervikuks. </a:t>
            </a:r>
          </a:p>
          <a:p>
            <a:pPr marL="457189" indent="-457189" algn="just" defTabSz="1219170" eaLnBrk="0" fontAlgn="base" hangingPunct="0">
              <a:lnSpc>
                <a:spcPct val="80000"/>
              </a:lnSpc>
              <a:spcBef>
                <a:spcPct val="20000"/>
              </a:spcBef>
              <a:spcAft>
                <a:spcPct val="0"/>
              </a:spcAft>
              <a:defRPr/>
            </a:pPr>
            <a:r>
              <a:rPr lang="et-EE" b="1" u="sng" kern="0">
                <a:solidFill>
                  <a:prstClr val="black"/>
                </a:solidFill>
                <a:latin typeface="Calibri"/>
              </a:rPr>
              <a:t>Analüüsimine</a:t>
            </a:r>
            <a:r>
              <a:rPr lang="et-EE" kern="0">
                <a:solidFill>
                  <a:prstClr val="black"/>
                </a:solidFill>
                <a:latin typeface="Calibri"/>
              </a:rPr>
              <a:t> koosneb kahest osast – sise- ja väliskeskkonna analüüsidest. </a:t>
            </a:r>
          </a:p>
          <a:p>
            <a:pPr marL="457189" indent="-457189" algn="just" defTabSz="1219170" eaLnBrk="0" fontAlgn="base" hangingPunct="0">
              <a:lnSpc>
                <a:spcPct val="80000"/>
              </a:lnSpc>
              <a:spcBef>
                <a:spcPct val="20000"/>
              </a:spcBef>
              <a:spcAft>
                <a:spcPct val="0"/>
              </a:spcAft>
              <a:defRPr/>
            </a:pPr>
            <a:r>
              <a:rPr lang="et-EE" b="1" u="sng" kern="0">
                <a:solidFill>
                  <a:prstClr val="black"/>
                </a:solidFill>
                <a:latin typeface="Calibri"/>
              </a:rPr>
              <a:t>Väljatöötamine</a:t>
            </a:r>
            <a:r>
              <a:rPr lang="et-EE" kern="0">
                <a:solidFill>
                  <a:prstClr val="black"/>
                </a:solidFill>
                <a:latin typeface="Calibri"/>
              </a:rPr>
              <a:t>. SWOT analüüsi abil võetakse kokku erinevate analüüside tulemused ning saadakse sisendid kriitiliste edutegurite ja strateegiate määratlemiseks. Kriitiliste edutegurite ja strateegiliste eesmärkide abil määratletakse organisatsiooni arengusuunad/valdkonnad ning strateegia valikuga kirjeldatakse võimalikud teed eesmärkide saavutamiseks ja kriitiliste edutegurite rakendamiseks. Siinkohal on oluline ka jälgida visiooni ja missiooni käsitlemist. Siin kirjeldatakse ka turundusstrateegia kontseptsioon.</a:t>
            </a:r>
          </a:p>
          <a:p>
            <a:pPr marL="457189" indent="-457189" algn="just" defTabSz="1219170" eaLnBrk="0" fontAlgn="base" hangingPunct="0">
              <a:lnSpc>
                <a:spcPct val="80000"/>
              </a:lnSpc>
              <a:spcBef>
                <a:spcPct val="20000"/>
              </a:spcBef>
              <a:spcAft>
                <a:spcPct val="0"/>
              </a:spcAft>
              <a:defRPr/>
            </a:pPr>
            <a:r>
              <a:rPr lang="et-EE" b="1" u="sng" kern="0">
                <a:solidFill>
                  <a:prstClr val="black"/>
                </a:solidFill>
                <a:latin typeface="Calibri"/>
              </a:rPr>
              <a:t>Rakendamine</a:t>
            </a:r>
            <a:r>
              <a:rPr lang="et-EE" kern="0">
                <a:solidFill>
                  <a:prstClr val="black"/>
                </a:solidFill>
                <a:latin typeface="Calibri"/>
              </a:rPr>
              <a:t>. Strateegia elluviimise juures koostatakse kõigi osapooltega seotud tegevuskava.</a:t>
            </a:r>
          </a:p>
          <a:p>
            <a:pPr marL="457189" indent="-457189" defTabSz="1219170" eaLnBrk="0" fontAlgn="base" hangingPunct="0">
              <a:lnSpc>
                <a:spcPct val="80000"/>
              </a:lnSpc>
              <a:spcBef>
                <a:spcPct val="20000"/>
              </a:spcBef>
              <a:spcAft>
                <a:spcPct val="0"/>
              </a:spcAft>
              <a:defRPr/>
            </a:pPr>
            <a:endParaRPr lang="et-EE" sz="1867" kern="0">
              <a:solidFill>
                <a:prstClr val="black"/>
              </a:solidFill>
              <a:latin typeface="Calibri"/>
            </a:endParaRPr>
          </a:p>
        </p:txBody>
      </p:sp>
      <p:sp>
        <p:nvSpPr>
          <p:cNvPr id="3" name="Rectangle 3">
            <a:extLst>
              <a:ext uri="{FF2B5EF4-FFF2-40B4-BE49-F238E27FC236}">
                <a16:creationId xmlns:a16="http://schemas.microsoft.com/office/drawing/2014/main" id="{90ADC6D9-0848-0B31-AEBA-C43687670BB5}"/>
              </a:ext>
            </a:extLst>
          </p:cNvPr>
          <p:cNvSpPr>
            <a:spLocks noChangeArrowheads="1"/>
          </p:cNvSpPr>
          <p:nvPr/>
        </p:nvSpPr>
        <p:spPr bwMode="auto">
          <a:xfrm>
            <a:off x="6528625" y="1558479"/>
            <a:ext cx="5124288"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Sise- ja väliskeskkonna analüüsid</a:t>
            </a:r>
          </a:p>
        </p:txBody>
      </p:sp>
      <p:sp>
        <p:nvSpPr>
          <p:cNvPr id="4" name="Rectangle 4">
            <a:extLst>
              <a:ext uri="{FF2B5EF4-FFF2-40B4-BE49-F238E27FC236}">
                <a16:creationId xmlns:a16="http://schemas.microsoft.com/office/drawing/2014/main" id="{2EE4B28E-B5EC-7C3A-9F4A-9D704474B09C}"/>
              </a:ext>
            </a:extLst>
          </p:cNvPr>
          <p:cNvSpPr>
            <a:spLocks noChangeArrowheads="1"/>
          </p:cNvSpPr>
          <p:nvPr/>
        </p:nvSpPr>
        <p:spPr bwMode="auto">
          <a:xfrm>
            <a:off x="7045069" y="2134742"/>
            <a:ext cx="4320480"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SWOT analüüs</a:t>
            </a:r>
          </a:p>
        </p:txBody>
      </p:sp>
      <p:sp>
        <p:nvSpPr>
          <p:cNvPr id="5" name="Rectangle 5">
            <a:extLst>
              <a:ext uri="{FF2B5EF4-FFF2-40B4-BE49-F238E27FC236}">
                <a16:creationId xmlns:a16="http://schemas.microsoft.com/office/drawing/2014/main" id="{9C14B60E-DE46-855B-F853-92024E959112}"/>
              </a:ext>
            </a:extLst>
          </p:cNvPr>
          <p:cNvSpPr>
            <a:spLocks noChangeArrowheads="1"/>
          </p:cNvSpPr>
          <p:nvPr/>
        </p:nvSpPr>
        <p:spPr bwMode="auto">
          <a:xfrm>
            <a:off x="7045069" y="5014467"/>
            <a:ext cx="4320480"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Strateegia kaart</a:t>
            </a:r>
            <a:endParaRPr lang="et-EE" sz="1867" b="1">
              <a:solidFill>
                <a:schemeClr val="bg1"/>
              </a:solidFill>
              <a:latin typeface="Calibri"/>
            </a:endParaRPr>
          </a:p>
        </p:txBody>
      </p:sp>
      <p:sp>
        <p:nvSpPr>
          <p:cNvPr id="6" name="Rectangle 6">
            <a:extLst>
              <a:ext uri="{FF2B5EF4-FFF2-40B4-BE49-F238E27FC236}">
                <a16:creationId xmlns:a16="http://schemas.microsoft.com/office/drawing/2014/main" id="{BAD53C69-26D7-CF60-92E7-F45EC58C9A14}"/>
              </a:ext>
            </a:extLst>
          </p:cNvPr>
          <p:cNvSpPr>
            <a:spLocks noChangeArrowheads="1"/>
          </p:cNvSpPr>
          <p:nvPr/>
        </p:nvSpPr>
        <p:spPr bwMode="auto">
          <a:xfrm>
            <a:off x="7437020" y="2711003"/>
            <a:ext cx="3516671"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Kriitilised edutegurid</a:t>
            </a:r>
          </a:p>
        </p:txBody>
      </p:sp>
      <p:sp>
        <p:nvSpPr>
          <p:cNvPr id="7" name="Rectangle 7">
            <a:extLst>
              <a:ext uri="{FF2B5EF4-FFF2-40B4-BE49-F238E27FC236}">
                <a16:creationId xmlns:a16="http://schemas.microsoft.com/office/drawing/2014/main" id="{80B3BF12-A822-5BE2-44B3-CFE90BEA0C0F}"/>
              </a:ext>
            </a:extLst>
          </p:cNvPr>
          <p:cNvSpPr>
            <a:spLocks noChangeArrowheads="1"/>
          </p:cNvSpPr>
          <p:nvPr/>
        </p:nvSpPr>
        <p:spPr bwMode="auto">
          <a:xfrm>
            <a:off x="7437020" y="4438203"/>
            <a:ext cx="3516671"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Strateegilised eesmärgid</a:t>
            </a:r>
            <a:endParaRPr lang="et-EE" sz="1600" b="1">
              <a:solidFill>
                <a:schemeClr val="bg1"/>
              </a:solidFill>
              <a:latin typeface="Calibri"/>
            </a:endParaRPr>
          </a:p>
        </p:txBody>
      </p:sp>
      <p:sp>
        <p:nvSpPr>
          <p:cNvPr id="8" name="Rectangle 8">
            <a:extLst>
              <a:ext uri="{FF2B5EF4-FFF2-40B4-BE49-F238E27FC236}">
                <a16:creationId xmlns:a16="http://schemas.microsoft.com/office/drawing/2014/main" id="{B487A3A6-6CB0-99C9-F82B-5D84877CF4EE}"/>
              </a:ext>
            </a:extLst>
          </p:cNvPr>
          <p:cNvSpPr>
            <a:spLocks noChangeArrowheads="1"/>
          </p:cNvSpPr>
          <p:nvPr/>
        </p:nvSpPr>
        <p:spPr bwMode="auto">
          <a:xfrm>
            <a:off x="6604672" y="5590727"/>
            <a:ext cx="5225813"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Tegevuskava</a:t>
            </a:r>
            <a:r>
              <a:rPr lang="en-US" sz="2400" b="1">
                <a:solidFill>
                  <a:schemeClr val="bg1"/>
                </a:solidFill>
                <a:latin typeface="Calibri"/>
              </a:rPr>
              <a:t> ja </a:t>
            </a:r>
            <a:r>
              <a:rPr lang="en-US" sz="2400" b="1" err="1">
                <a:solidFill>
                  <a:schemeClr val="bg1"/>
                </a:solidFill>
                <a:latin typeface="Calibri"/>
              </a:rPr>
              <a:t>eelarve</a:t>
            </a:r>
            <a:endParaRPr lang="et-EE" sz="2400" b="1">
              <a:solidFill>
                <a:schemeClr val="bg1"/>
              </a:solidFill>
              <a:latin typeface="Calibri"/>
            </a:endParaRPr>
          </a:p>
        </p:txBody>
      </p:sp>
      <p:sp>
        <p:nvSpPr>
          <p:cNvPr id="9" name="Rectangle 20">
            <a:extLst>
              <a:ext uri="{FF2B5EF4-FFF2-40B4-BE49-F238E27FC236}">
                <a16:creationId xmlns:a16="http://schemas.microsoft.com/office/drawing/2014/main" id="{999C3CA6-5E1A-1FA3-D557-58BCFF65373E}"/>
              </a:ext>
            </a:extLst>
          </p:cNvPr>
          <p:cNvSpPr>
            <a:spLocks noChangeArrowheads="1"/>
          </p:cNvSpPr>
          <p:nvPr/>
        </p:nvSpPr>
        <p:spPr bwMode="auto">
          <a:xfrm>
            <a:off x="7814356" y="3287267"/>
            <a:ext cx="2753677"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Visioon</a:t>
            </a:r>
          </a:p>
        </p:txBody>
      </p:sp>
      <p:sp>
        <p:nvSpPr>
          <p:cNvPr id="10" name="Rectangle 22">
            <a:extLst>
              <a:ext uri="{FF2B5EF4-FFF2-40B4-BE49-F238E27FC236}">
                <a16:creationId xmlns:a16="http://schemas.microsoft.com/office/drawing/2014/main" id="{6AC0B71D-97FC-605B-F0A4-33854E1950DF}"/>
              </a:ext>
            </a:extLst>
          </p:cNvPr>
          <p:cNvSpPr>
            <a:spLocks noChangeArrowheads="1"/>
          </p:cNvSpPr>
          <p:nvPr/>
        </p:nvSpPr>
        <p:spPr bwMode="auto">
          <a:xfrm>
            <a:off x="7814356" y="3863527"/>
            <a:ext cx="2753677" cy="432245"/>
          </a:xfrm>
          <a:prstGeom prst="rect">
            <a:avLst/>
          </a:prstGeom>
          <a:solidFill>
            <a:srgbClr val="FB8421"/>
          </a:solidFill>
          <a:ln w="19050">
            <a:solidFill>
              <a:schemeClr val="tx1"/>
            </a:solidFill>
            <a:miter lim="800000"/>
            <a:headEnd/>
            <a:tailEnd/>
          </a:ln>
        </p:spPr>
        <p:txBody>
          <a:bodyPr wrap="none" anchor="ctr"/>
          <a:lstStyle/>
          <a:p>
            <a:pPr algn="ctr" defTabSz="1219170"/>
            <a:r>
              <a:rPr lang="et-EE" sz="2400" b="1">
                <a:solidFill>
                  <a:schemeClr val="bg1"/>
                </a:solidFill>
                <a:latin typeface="Calibri"/>
              </a:rPr>
              <a:t>Missioon</a:t>
            </a:r>
          </a:p>
        </p:txBody>
      </p:sp>
      <p:sp>
        <p:nvSpPr>
          <p:cNvPr id="11" name="Freeform 14">
            <a:extLst>
              <a:ext uri="{FF2B5EF4-FFF2-40B4-BE49-F238E27FC236}">
                <a16:creationId xmlns:a16="http://schemas.microsoft.com/office/drawing/2014/main" id="{BA15F146-CB5B-E51E-3DC5-6764525AB588}"/>
              </a:ext>
            </a:extLst>
          </p:cNvPr>
          <p:cNvSpPr>
            <a:spLocks/>
          </p:cNvSpPr>
          <p:nvPr/>
        </p:nvSpPr>
        <p:spPr bwMode="auto">
          <a:xfrm flipH="1">
            <a:off x="6645909" y="1919311"/>
            <a:ext cx="152400" cy="228600"/>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3" name="Freeform 16">
            <a:extLst>
              <a:ext uri="{FF2B5EF4-FFF2-40B4-BE49-F238E27FC236}">
                <a16:creationId xmlns:a16="http://schemas.microsoft.com/office/drawing/2014/main" id="{EB067734-F492-D26B-9D28-713C45A3A981}"/>
              </a:ext>
            </a:extLst>
          </p:cNvPr>
          <p:cNvSpPr>
            <a:spLocks/>
          </p:cNvSpPr>
          <p:nvPr/>
        </p:nvSpPr>
        <p:spPr bwMode="auto">
          <a:xfrm flipH="1">
            <a:off x="7510005" y="3071439"/>
            <a:ext cx="152400" cy="228600"/>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4" name="Freeform 17">
            <a:extLst>
              <a:ext uri="{FF2B5EF4-FFF2-40B4-BE49-F238E27FC236}">
                <a16:creationId xmlns:a16="http://schemas.microsoft.com/office/drawing/2014/main" id="{E5B90001-23E5-681F-002B-006394D3A4EA}"/>
              </a:ext>
            </a:extLst>
          </p:cNvPr>
          <p:cNvSpPr>
            <a:spLocks/>
          </p:cNvSpPr>
          <p:nvPr/>
        </p:nvSpPr>
        <p:spPr bwMode="auto">
          <a:xfrm flipH="1">
            <a:off x="7221973" y="2495375"/>
            <a:ext cx="152400" cy="228600"/>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5" name="Freeform 18">
            <a:extLst>
              <a:ext uri="{FF2B5EF4-FFF2-40B4-BE49-F238E27FC236}">
                <a16:creationId xmlns:a16="http://schemas.microsoft.com/office/drawing/2014/main" id="{CC1F6DF1-97E2-018E-9570-5A4F6574FAAB}"/>
              </a:ext>
            </a:extLst>
          </p:cNvPr>
          <p:cNvSpPr>
            <a:spLocks/>
          </p:cNvSpPr>
          <p:nvPr/>
        </p:nvSpPr>
        <p:spPr bwMode="auto">
          <a:xfrm flipH="1">
            <a:off x="7317984" y="3503487"/>
            <a:ext cx="480053" cy="912101"/>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6" name="Freeform 19">
            <a:extLst>
              <a:ext uri="{FF2B5EF4-FFF2-40B4-BE49-F238E27FC236}">
                <a16:creationId xmlns:a16="http://schemas.microsoft.com/office/drawing/2014/main" id="{F57A2BE1-A629-C37E-D065-BD520A8C388A}"/>
              </a:ext>
            </a:extLst>
          </p:cNvPr>
          <p:cNvSpPr>
            <a:spLocks/>
          </p:cNvSpPr>
          <p:nvPr/>
        </p:nvSpPr>
        <p:spPr bwMode="auto">
          <a:xfrm flipH="1">
            <a:off x="8086069" y="4079551"/>
            <a:ext cx="304800" cy="336037"/>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7" name="Freeform 20">
            <a:extLst>
              <a:ext uri="{FF2B5EF4-FFF2-40B4-BE49-F238E27FC236}">
                <a16:creationId xmlns:a16="http://schemas.microsoft.com/office/drawing/2014/main" id="{AED41608-1ACB-6EA3-351B-01194FE1F9D9}"/>
              </a:ext>
            </a:extLst>
          </p:cNvPr>
          <p:cNvSpPr>
            <a:spLocks/>
          </p:cNvSpPr>
          <p:nvPr/>
        </p:nvSpPr>
        <p:spPr bwMode="auto">
          <a:xfrm>
            <a:off x="10774367" y="2999431"/>
            <a:ext cx="304800" cy="1416157"/>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8" name="Freeform 21">
            <a:extLst>
              <a:ext uri="{FF2B5EF4-FFF2-40B4-BE49-F238E27FC236}">
                <a16:creationId xmlns:a16="http://schemas.microsoft.com/office/drawing/2014/main" id="{F4A16A8F-6CB3-507D-3FB5-003A5AF2A41E}"/>
              </a:ext>
            </a:extLst>
          </p:cNvPr>
          <p:cNvSpPr>
            <a:spLocks/>
          </p:cNvSpPr>
          <p:nvPr/>
        </p:nvSpPr>
        <p:spPr bwMode="auto">
          <a:xfrm>
            <a:off x="11004495" y="2927425"/>
            <a:ext cx="401473" cy="2087039"/>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29" name="Freeform 22">
            <a:extLst>
              <a:ext uri="{FF2B5EF4-FFF2-40B4-BE49-F238E27FC236}">
                <a16:creationId xmlns:a16="http://schemas.microsoft.com/office/drawing/2014/main" id="{04B3420D-CB8D-4737-8AAD-057BF870D13F}"/>
              </a:ext>
            </a:extLst>
          </p:cNvPr>
          <p:cNvSpPr>
            <a:spLocks/>
          </p:cNvSpPr>
          <p:nvPr/>
        </p:nvSpPr>
        <p:spPr bwMode="auto">
          <a:xfrm flipH="1">
            <a:off x="7261594" y="4630468"/>
            <a:ext cx="152400" cy="384043"/>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30" name="Freeform 23">
            <a:extLst>
              <a:ext uri="{FF2B5EF4-FFF2-40B4-BE49-F238E27FC236}">
                <a16:creationId xmlns:a16="http://schemas.microsoft.com/office/drawing/2014/main" id="{77F13387-8F9D-276A-6663-BA2D0719A11D}"/>
              </a:ext>
            </a:extLst>
          </p:cNvPr>
          <p:cNvSpPr>
            <a:spLocks/>
          </p:cNvSpPr>
          <p:nvPr/>
        </p:nvSpPr>
        <p:spPr bwMode="auto">
          <a:xfrm flipH="1">
            <a:off x="6886264" y="5332412"/>
            <a:ext cx="152400" cy="228600"/>
          </a:xfrm>
          <a:custGeom>
            <a:avLst/>
            <a:gdLst>
              <a:gd name="T0" fmla="*/ 0 w 720"/>
              <a:gd name="T1" fmla="*/ 0 h 4500"/>
              <a:gd name="T2" fmla="*/ 2147483647 w 720"/>
              <a:gd name="T3" fmla="*/ 2147483647 h 4500"/>
              <a:gd name="T4" fmla="*/ 0 w 720"/>
              <a:gd name="T5" fmla="*/ 2147483647 h 4500"/>
              <a:gd name="T6" fmla="*/ 0 60000 65536"/>
              <a:gd name="T7" fmla="*/ 0 60000 65536"/>
              <a:gd name="T8" fmla="*/ 0 60000 65536"/>
              <a:gd name="T9" fmla="*/ 0 w 720"/>
              <a:gd name="T10" fmla="*/ 0 h 4500"/>
              <a:gd name="T11" fmla="*/ 720 w 720"/>
              <a:gd name="T12" fmla="*/ 4500 h 4500"/>
            </a:gdLst>
            <a:ahLst/>
            <a:cxnLst>
              <a:cxn ang="T6">
                <a:pos x="T0" y="T1"/>
              </a:cxn>
              <a:cxn ang="T7">
                <a:pos x="T2" y="T3"/>
              </a:cxn>
              <a:cxn ang="T8">
                <a:pos x="T4" y="T5"/>
              </a:cxn>
            </a:cxnLst>
            <a:rect l="T9" t="T10" r="T11" b="T12"/>
            <a:pathLst>
              <a:path w="720" h="4500">
                <a:moveTo>
                  <a:pt x="0" y="0"/>
                </a:moveTo>
                <a:cubicBezTo>
                  <a:pt x="360" y="795"/>
                  <a:pt x="720" y="1590"/>
                  <a:pt x="720" y="2340"/>
                </a:cubicBezTo>
                <a:cubicBezTo>
                  <a:pt x="720" y="3090"/>
                  <a:pt x="120" y="4140"/>
                  <a:pt x="0" y="4500"/>
                </a:cubicBezTo>
              </a:path>
            </a:pathLst>
          </a:custGeom>
          <a:noFill/>
          <a:ln w="19050">
            <a:solidFill>
              <a:srgbClr val="FB8421"/>
            </a:solidFill>
            <a:round/>
            <a:headEnd/>
            <a:tailEnd type="triangle" w="med" len="med"/>
          </a:ln>
        </p:spPr>
        <p:txBody>
          <a:bodyPr/>
          <a:lstStyle/>
          <a:p>
            <a:pPr defTabSz="1219170"/>
            <a:endParaRPr lang="et-EE" sz="2400">
              <a:solidFill>
                <a:prstClr val="black"/>
              </a:solidFill>
              <a:latin typeface="Calibri"/>
            </a:endParaRPr>
          </a:p>
        </p:txBody>
      </p:sp>
      <p:sp>
        <p:nvSpPr>
          <p:cNvPr id="18" name="Title 2">
            <a:extLst>
              <a:ext uri="{FF2B5EF4-FFF2-40B4-BE49-F238E27FC236}">
                <a16:creationId xmlns:a16="http://schemas.microsoft.com/office/drawing/2014/main" id="{0456FD3A-D6FB-68E1-CB6D-F3F3CA378B2F}"/>
              </a:ext>
            </a:extLst>
          </p:cNvPr>
          <p:cNvSpPr txBox="1">
            <a:spLocks/>
          </p:cNvSpPr>
          <p:nvPr/>
        </p:nvSpPr>
        <p:spPr>
          <a:xfrm>
            <a:off x="609599" y="153986"/>
            <a:ext cx="1093845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err="1"/>
              <a:t>Liivakella</a:t>
            </a:r>
            <a:r>
              <a:rPr lang="en-US"/>
              <a:t>® </a:t>
            </a:r>
            <a:r>
              <a:rPr lang="en-US" err="1"/>
              <a:t>mudel</a:t>
            </a:r>
            <a:r>
              <a:rPr lang="en-US"/>
              <a:t> </a:t>
            </a:r>
            <a:r>
              <a:rPr lang="en-US" err="1"/>
              <a:t>strateegiliseks</a:t>
            </a:r>
            <a:r>
              <a:rPr lang="en-US"/>
              <a:t> </a:t>
            </a:r>
            <a:r>
              <a:rPr lang="en-US" err="1"/>
              <a:t>planeerimiseks</a:t>
            </a:r>
            <a:endParaRPr lang="et-EE"/>
          </a:p>
        </p:txBody>
      </p:sp>
      <p:sp>
        <p:nvSpPr>
          <p:cNvPr id="13" name="Slaidinumbri kohatäide 3">
            <a:extLst>
              <a:ext uri="{FF2B5EF4-FFF2-40B4-BE49-F238E27FC236}">
                <a16:creationId xmlns:a16="http://schemas.microsoft.com/office/drawing/2014/main" id="{C3AA3230-6257-23C9-E7B6-A6FD06030AA7}"/>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132</a:t>
            </a:fld>
            <a:endParaRPr lang="et-EE">
              <a:solidFill>
                <a:prstClr val="black"/>
              </a:solidFill>
              <a:latin typeface="Calibri"/>
            </a:endParaRPr>
          </a:p>
        </p:txBody>
      </p:sp>
    </p:spTree>
    <p:extLst>
      <p:ext uri="{BB962C8B-B14F-4D97-AF65-F5344CB8AC3E}">
        <p14:creationId xmlns:p14="http://schemas.microsoft.com/office/powerpoint/2010/main" val="2598901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61767C8-60BF-8BE6-2730-F0332CF283B4}"/>
              </a:ext>
            </a:extLst>
          </p:cNvPr>
          <p:cNvSpPr txBox="1">
            <a:spLocks/>
          </p:cNvSpPr>
          <p:nvPr/>
        </p:nvSpPr>
        <p:spPr>
          <a:xfrm>
            <a:off x="609599" y="153986"/>
            <a:ext cx="10770974"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140000"/>
              </a:lnSpc>
            </a:pPr>
            <a:r>
              <a:rPr lang="en-US" sz="3600">
                <a:solidFill>
                  <a:srgbClr val="010163"/>
                </a:solidFill>
              </a:rPr>
              <a:t>Organisatsiooni </a:t>
            </a:r>
            <a:r>
              <a:rPr lang="et-EE"/>
              <a:t>toimimine ja jätkusuutlikkus</a:t>
            </a:r>
            <a:endParaRPr lang="et-EE" sz="3600">
              <a:solidFill>
                <a:srgbClr val="010163"/>
              </a:solidFill>
            </a:endParaRPr>
          </a:p>
        </p:txBody>
      </p:sp>
      <p:sp>
        <p:nvSpPr>
          <p:cNvPr id="2" name="Sisu kohatäide 2">
            <a:extLst>
              <a:ext uri="{FF2B5EF4-FFF2-40B4-BE49-F238E27FC236}">
                <a16:creationId xmlns:a16="http://schemas.microsoft.com/office/drawing/2014/main" id="{8AECADBE-A10B-3DA4-9BDF-0C39B84C27BB}"/>
              </a:ext>
            </a:extLst>
          </p:cNvPr>
          <p:cNvSpPr txBox="1">
            <a:spLocks/>
          </p:cNvSpPr>
          <p:nvPr/>
        </p:nvSpPr>
        <p:spPr>
          <a:xfrm>
            <a:off x="609599" y="1296986"/>
            <a:ext cx="10991851" cy="528637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lnSpc>
                <a:spcPct val="107000"/>
              </a:lnSpc>
              <a:spcAft>
                <a:spcPts val="800"/>
              </a:spcAft>
              <a:buNone/>
            </a:pPr>
            <a:r>
              <a:rPr lang="et-EE" sz="1600"/>
              <a:t>Jõgevamaa Koostöökoda on tegutsenud järjepidevalt LEADER-tegevusrühmana alates aastast 2006 ja viinud ellu perioodide </a:t>
            </a:r>
            <a:r>
              <a:rPr lang="et-EE" sz="1600" kern="100">
                <a:effectLst/>
                <a:latin typeface="Calibri"/>
                <a:ea typeface="Calibri" panose="020F0502020204030204" pitchFamily="34" charset="0"/>
                <a:cs typeface="Times New Roman"/>
              </a:rPr>
              <a:t>2007- 2013 ja 2015 – 2023 arengustrateegiad.</a:t>
            </a:r>
            <a:endParaRPr lang="et-EE" sz="1600">
              <a:latin typeface="Calibri"/>
              <a:cs typeface="Times New Roman"/>
            </a:endParaRPr>
          </a:p>
          <a:p>
            <a:pPr marL="0" indent="0" algn="just">
              <a:lnSpc>
                <a:spcPct val="107000"/>
              </a:lnSpc>
              <a:spcAft>
                <a:spcPts val="800"/>
              </a:spcAft>
              <a:buNone/>
            </a:pPr>
            <a:r>
              <a:rPr lang="et-EE" sz="1600">
                <a:solidFill>
                  <a:srgbClr val="000000"/>
                </a:solidFill>
                <a:latin typeface="Calibri"/>
                <a:cs typeface="Calibri"/>
              </a:rPr>
              <a:t>2015-2023 perioodi a</a:t>
            </a:r>
            <a:r>
              <a:rPr lang="et-EE" sz="1600" b="0" i="0" u="none" strike="noStrike" baseline="0">
                <a:solidFill>
                  <a:srgbClr val="000000"/>
                </a:solidFill>
                <a:latin typeface="Calibri"/>
                <a:cs typeface="Calibri"/>
              </a:rPr>
              <a:t>rengustrateegias seatud sihtide saavutamiseks avati kuus toetusmeedet koos alameetmetega, kokku kaheksa meedet. Kaks avatud meedet olid seotud COVID-19 pandeemiast tingitud mõjuga tegelemiseks. </a:t>
            </a:r>
            <a:r>
              <a:rPr lang="et-EE" sz="1600"/>
              <a:t>Edukalt on läbi viidud hulgaliselt taotlusvoore ning heaks kiidetud ligikaudu 600 projektitaotlust. Programm-perioodil 2015-2023 viidi läbi ka Covid-19 taastekava vahendeid puudutavad taotlusvoorud ja kiideti heaks 37 projektitaotlust.</a:t>
            </a:r>
            <a:endParaRPr lang="et-EE" sz="1600">
              <a:cs typeface="Calibri"/>
            </a:endParaRPr>
          </a:p>
          <a:p>
            <a:pPr marL="0" indent="0" algn="just">
              <a:lnSpc>
                <a:spcPct val="107000"/>
              </a:lnSpc>
              <a:spcAft>
                <a:spcPts val="800"/>
              </a:spcAft>
              <a:buNone/>
            </a:pPr>
            <a:r>
              <a:rPr lang="et-EE" sz="1600"/>
              <a:t>Jõgevamaa Koostöökoda on osalenud mitmetes koostööprojektides sh rahvusvahelistes nii osaleva- kui ka juhtpartnerina. Rahvusvaheline koostööprojekt „</a:t>
            </a:r>
            <a:r>
              <a:rPr lang="et-EE" sz="1600" err="1"/>
              <a:t>Handicraft</a:t>
            </a:r>
            <a:r>
              <a:rPr lang="et-EE" sz="1600"/>
              <a:t>“ pälvis </a:t>
            </a:r>
            <a:r>
              <a:rPr lang="et-EE" sz="1600" err="1"/>
              <a:t>äramärkimise</a:t>
            </a:r>
            <a:r>
              <a:rPr lang="et-EE" sz="1600"/>
              <a:t> Põhja- ja Baltimaade koostööprojektide konkursil. </a:t>
            </a:r>
          </a:p>
          <a:p>
            <a:pPr marL="0" indent="0" algn="just">
              <a:lnSpc>
                <a:spcPct val="107000"/>
              </a:lnSpc>
              <a:spcAft>
                <a:spcPts val="800"/>
              </a:spcAft>
              <a:buNone/>
            </a:pPr>
            <a:r>
              <a:rPr lang="et-EE" sz="1600">
                <a:effectLst/>
                <a:latin typeface="Calibri"/>
                <a:ea typeface="Calibri" panose="020F0502020204030204" pitchFamily="34" charset="0"/>
                <a:cs typeface="Times New Roman"/>
              </a:rPr>
              <a:t>Lõppeva programm-perioodi eesmärkide täitmiseks</a:t>
            </a:r>
            <a:r>
              <a:rPr lang="et-EE" sz="1600">
                <a:latin typeface="Calibri"/>
                <a:ea typeface="Calibri" panose="020F0502020204030204" pitchFamily="34" charset="0"/>
                <a:cs typeface="Times New Roman"/>
              </a:rPr>
              <a:t> oleme kaasanud lisavahendeid PATEE programmist ja PRIA lühikeste tarneahelate meetmest. Mõlema meetme vahendeid on kasutatud kohaliku toidutootjate ja toidupakkujate võrgustiku koostöö tõhustamiseks. Mitmete toetustegevuste tulemusena moodustavad Jõgevamaa kohaliku toiduga seonduvad ettevõtted hästi toimiva tuumiku ja on loonud kaks mittetulundusühingut, millega on saavutanud arvestatava tuntuse nii kohalikul kui ka üle-eestilisel tasandil.</a:t>
            </a:r>
            <a:endParaRPr lang="et-EE" sz="1600">
              <a:effectLst/>
              <a:latin typeface="Calibri"/>
              <a:ea typeface="Calibri" panose="020F0502020204030204" pitchFamily="34" charset="0"/>
              <a:cs typeface="Times New Roman"/>
            </a:endParaRPr>
          </a:p>
          <a:p>
            <a:pPr marL="0" indent="0" algn="just">
              <a:lnSpc>
                <a:spcPct val="107000"/>
              </a:lnSpc>
              <a:spcAft>
                <a:spcPts val="800"/>
              </a:spcAft>
              <a:buNone/>
            </a:pPr>
            <a:r>
              <a:rPr lang="et-EE" sz="1600">
                <a:latin typeface="Calibri"/>
                <a:ea typeface="Calibri" panose="020F0502020204030204" pitchFamily="34" charset="0"/>
                <a:cs typeface="Times New Roman"/>
              </a:rPr>
              <a:t>Jõgevamaa Koostöökoda korraldab oma ligi 100-le liikmesorganisatsioonile regulaarselt koolitusi ning õppereise. Oleme oma teemavalikutes lähtunud strateegilistest eesmärkidest, aktuaalsusest ning laiemalt liikmete huvidest. Liikmetega pideva kontakti hoidmine ning nende vajadustele vastavate inspireerivate tegevuste pakkumine on taganud hea omavahelise koostöösuhte ja liikmete  jätkuva panustamise Koostöökoja arengusse.</a:t>
            </a:r>
          </a:p>
          <a:p>
            <a:pPr marL="0" indent="0">
              <a:lnSpc>
                <a:spcPct val="107000"/>
              </a:lnSpc>
              <a:spcAft>
                <a:spcPts val="800"/>
              </a:spcAft>
              <a:buNone/>
            </a:pPr>
            <a:endParaRPr lang="et-EE" sz="16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t-EE" sz="16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t-EE"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idinumbri kohatäide 3">
            <a:extLst>
              <a:ext uri="{FF2B5EF4-FFF2-40B4-BE49-F238E27FC236}">
                <a16:creationId xmlns:a16="http://schemas.microsoft.com/office/drawing/2014/main" id="{A4464F39-31BD-BF05-86EF-57E4FC3B946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14</a:t>
            </a:fld>
            <a:endParaRPr lang="et-EE">
              <a:solidFill>
                <a:prstClr val="black"/>
              </a:solidFill>
              <a:latin typeface="Calibri"/>
            </a:endParaRPr>
          </a:p>
        </p:txBody>
      </p:sp>
    </p:spTree>
    <p:extLst>
      <p:ext uri="{BB962C8B-B14F-4D97-AF65-F5344CB8AC3E}">
        <p14:creationId xmlns:p14="http://schemas.microsoft.com/office/powerpoint/2010/main" val="2109617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23">
            <a:extLst>
              <a:ext uri="{FF2B5EF4-FFF2-40B4-BE49-F238E27FC236}">
                <a16:creationId xmlns:a16="http://schemas.microsoft.com/office/drawing/2014/main" id="{E40D4DE9-E535-C6E5-BE78-1561F6273347}"/>
              </a:ext>
            </a:extLst>
          </p:cNvPr>
          <p:cNvSpPr txBox="1">
            <a:spLocks/>
          </p:cNvSpPr>
          <p:nvPr/>
        </p:nvSpPr>
        <p:spPr>
          <a:xfrm>
            <a:off x="609598" y="153986"/>
            <a:ext cx="10991851" cy="1143000"/>
          </a:xfrm>
          <a:prstGeom prst="rect">
            <a:avLst/>
          </a:prstGeom>
          <a:noFill/>
        </p:spPr>
        <p:txBody>
          <a:bodyPr vert="horz" lIns="91440" tIns="45720" rIns="91440" bIns="45720" rtlCol="0" anchor="ctr">
            <a:norm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pPr>
              <a:lnSpc>
                <a:spcPct val="140000"/>
              </a:lnSpc>
            </a:pPr>
            <a:r>
              <a:rPr lang="et-EE" sz="3600">
                <a:solidFill>
                  <a:srgbClr val="010163"/>
                </a:solidFill>
                <a:highlight>
                  <a:srgbClr val="FFFFFF"/>
                </a:highlight>
              </a:rPr>
              <a:t>E</a:t>
            </a:r>
            <a:r>
              <a:rPr lang="en-US" sz="3600" err="1">
                <a:solidFill>
                  <a:srgbClr val="010163"/>
                </a:solidFill>
              </a:rPr>
              <a:t>elarve</a:t>
            </a:r>
            <a:r>
              <a:rPr lang="et-EE" sz="3600">
                <a:solidFill>
                  <a:srgbClr val="010163"/>
                </a:solidFill>
              </a:rPr>
              <a:t> ja kogemus finantsjuhtimisel</a:t>
            </a:r>
            <a:r>
              <a:rPr lang="en-US" sz="3600">
                <a:solidFill>
                  <a:srgbClr val="010163"/>
                </a:solidFill>
              </a:rPr>
              <a:t> </a:t>
            </a:r>
            <a:endParaRPr lang="et-EE" sz="3600">
              <a:solidFill>
                <a:srgbClr val="010163"/>
              </a:solidFill>
            </a:endParaRPr>
          </a:p>
        </p:txBody>
      </p:sp>
      <p:sp>
        <p:nvSpPr>
          <p:cNvPr id="3" name="Sisu kohatäide 2">
            <a:extLst>
              <a:ext uri="{FF2B5EF4-FFF2-40B4-BE49-F238E27FC236}">
                <a16:creationId xmlns:a16="http://schemas.microsoft.com/office/drawing/2014/main" id="{CA3BAC93-8A6C-63EF-0051-BD6ABDA19CE2}"/>
              </a:ext>
            </a:extLst>
          </p:cNvPr>
          <p:cNvSpPr txBox="1">
            <a:spLocks/>
          </p:cNvSpPr>
          <p:nvPr/>
        </p:nvSpPr>
        <p:spPr>
          <a:xfrm>
            <a:off x="469185" y="1205546"/>
            <a:ext cx="11425561" cy="5267100"/>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t-EE" sz="1600" dirty="0"/>
              <a:t>Eelarve kujunemine</a:t>
            </a:r>
          </a:p>
          <a:p>
            <a:pPr algn="just">
              <a:buClr>
                <a:srgbClr val="FB821E"/>
              </a:buClr>
              <a:buFont typeface="Wingdings" panose="05000000000000000000" pitchFamily="2" charset="2"/>
              <a:buChar char="ü"/>
            </a:pPr>
            <a:r>
              <a:rPr lang="fi-FI" sz="1600" dirty="0"/>
              <a:t>Jõgevamaa </a:t>
            </a:r>
            <a:r>
              <a:rPr lang="fi-FI" sz="1600" dirty="0" err="1"/>
              <a:t>Koostöökoja</a:t>
            </a:r>
            <a:r>
              <a:rPr lang="fi-FI" sz="1600" dirty="0"/>
              <a:t> </a:t>
            </a:r>
            <a:r>
              <a:rPr lang="fi-FI" sz="1600" dirty="0" err="1"/>
              <a:t>eelarve</a:t>
            </a:r>
            <a:r>
              <a:rPr lang="fi-FI" sz="1600" dirty="0"/>
              <a:t> </a:t>
            </a:r>
            <a:r>
              <a:rPr lang="fi-FI" sz="1600" dirty="0" err="1"/>
              <a:t>koosneb</a:t>
            </a:r>
            <a:r>
              <a:rPr lang="fi-FI" sz="1600" dirty="0"/>
              <a:t> LEADER</a:t>
            </a:r>
            <a:r>
              <a:rPr lang="et-EE" sz="1600" dirty="0"/>
              <a:t>-</a:t>
            </a:r>
            <a:r>
              <a:rPr lang="fi-FI" sz="1600" dirty="0" err="1"/>
              <a:t>meetme</a:t>
            </a:r>
            <a:r>
              <a:rPr lang="fi-FI" sz="1600" dirty="0"/>
              <a:t> </a:t>
            </a:r>
            <a:r>
              <a:rPr lang="fi-FI" sz="1600" dirty="0" err="1"/>
              <a:t>administratiiveelarvest</a:t>
            </a:r>
            <a:r>
              <a:rPr lang="fi-FI" sz="1600" dirty="0"/>
              <a:t> (</a:t>
            </a:r>
            <a:r>
              <a:rPr lang="fi-FI" sz="1600" dirty="0" err="1"/>
              <a:t>tegevus</a:t>
            </a:r>
            <a:r>
              <a:rPr lang="fi-FI" sz="1600" dirty="0"/>
              <a:t>- ja </a:t>
            </a:r>
            <a:r>
              <a:rPr lang="fi-FI" sz="1600" dirty="0" err="1"/>
              <a:t>elavdamiskulud</a:t>
            </a:r>
            <a:r>
              <a:rPr lang="fi-FI" sz="1600" dirty="0"/>
              <a:t>) ja Jõgevamaa </a:t>
            </a:r>
            <a:r>
              <a:rPr lang="fi-FI" sz="1600" dirty="0" err="1"/>
              <a:t>Koostöökoja</a:t>
            </a:r>
            <a:r>
              <a:rPr lang="fi-FI" sz="1600" dirty="0"/>
              <a:t> </a:t>
            </a:r>
            <a:r>
              <a:rPr lang="fi-FI" sz="1600" dirty="0" err="1"/>
              <a:t>liikmemaksudest</a:t>
            </a:r>
            <a:r>
              <a:rPr lang="fi-FI" sz="1600" dirty="0"/>
              <a:t>. </a:t>
            </a:r>
            <a:r>
              <a:rPr lang="fi-FI" sz="1600" dirty="0" err="1"/>
              <a:t>Liikmemaksudest</a:t>
            </a:r>
            <a:r>
              <a:rPr lang="fi-FI" sz="1600" dirty="0"/>
              <a:t> </a:t>
            </a:r>
            <a:r>
              <a:rPr lang="fi-FI" sz="1600" dirty="0" err="1"/>
              <a:t>makstakse</a:t>
            </a:r>
            <a:r>
              <a:rPr lang="fi-FI" sz="1600" dirty="0"/>
              <a:t> </a:t>
            </a:r>
            <a:r>
              <a:rPr lang="fi-FI" sz="1600" dirty="0" err="1"/>
              <a:t>organisatsiooni</a:t>
            </a:r>
            <a:r>
              <a:rPr lang="fi-FI" sz="1600" dirty="0"/>
              <a:t> </a:t>
            </a:r>
            <a:r>
              <a:rPr lang="fi-FI" sz="1600" dirty="0" err="1"/>
              <a:t>toimimiseks</a:t>
            </a:r>
            <a:r>
              <a:rPr lang="fi-FI" sz="1600" dirty="0"/>
              <a:t> </a:t>
            </a:r>
            <a:r>
              <a:rPr lang="fi-FI" sz="1600" dirty="0" err="1"/>
              <a:t>vajalikud</a:t>
            </a:r>
            <a:r>
              <a:rPr lang="fi-FI" sz="1600" dirty="0"/>
              <a:t> </a:t>
            </a:r>
            <a:r>
              <a:rPr lang="fi-FI" sz="1600" dirty="0" err="1"/>
              <a:t>kulud</a:t>
            </a:r>
            <a:r>
              <a:rPr lang="fi-FI" sz="1600" dirty="0"/>
              <a:t>, </a:t>
            </a:r>
            <a:r>
              <a:rPr lang="fi-FI" sz="1600" dirty="0" err="1"/>
              <a:t>projektide</a:t>
            </a:r>
            <a:r>
              <a:rPr lang="fi-FI" sz="1600" dirty="0"/>
              <a:t> </a:t>
            </a:r>
            <a:r>
              <a:rPr lang="fi-FI" sz="1600" dirty="0" err="1"/>
              <a:t>omaosalused</a:t>
            </a:r>
            <a:r>
              <a:rPr lang="fi-FI" sz="1600" dirty="0"/>
              <a:t> ja </a:t>
            </a:r>
            <a:r>
              <a:rPr lang="fi-FI" sz="1600" dirty="0" err="1"/>
              <a:t>tagatakse</a:t>
            </a:r>
            <a:r>
              <a:rPr lang="fi-FI" sz="1600" dirty="0"/>
              <a:t> </a:t>
            </a:r>
            <a:r>
              <a:rPr lang="fi-FI" sz="1600" dirty="0" err="1"/>
              <a:t>organisatsiooni</a:t>
            </a:r>
            <a:r>
              <a:rPr lang="fi-FI" sz="1600" dirty="0"/>
              <a:t> </a:t>
            </a:r>
            <a:r>
              <a:rPr lang="fi-FI" sz="1600" dirty="0" err="1"/>
              <a:t>likviidsus</a:t>
            </a:r>
            <a:r>
              <a:rPr lang="fi-FI" sz="1600" dirty="0"/>
              <a:t>, </a:t>
            </a:r>
            <a:r>
              <a:rPr lang="fi-FI" sz="1600" dirty="0" err="1"/>
              <a:t>tegutsemisvõimekus</a:t>
            </a:r>
            <a:r>
              <a:rPr lang="fi-FI" sz="1600" dirty="0"/>
              <a:t> </a:t>
            </a:r>
            <a:r>
              <a:rPr lang="et-EE" sz="1600" dirty="0"/>
              <a:t>ning</a:t>
            </a:r>
            <a:r>
              <a:rPr lang="fi-FI" sz="1600" dirty="0"/>
              <a:t> </a:t>
            </a:r>
            <a:r>
              <a:rPr lang="fi-FI" sz="1600" dirty="0" err="1"/>
              <a:t>jätkusuutlikkus</a:t>
            </a:r>
            <a:r>
              <a:rPr lang="fi-FI" sz="1600" dirty="0"/>
              <a:t>. </a:t>
            </a:r>
            <a:r>
              <a:rPr lang="fi-FI" sz="1600" dirty="0" err="1"/>
              <a:t>Liikmemaksud</a:t>
            </a:r>
            <a:r>
              <a:rPr lang="fi-FI" sz="1600" dirty="0"/>
              <a:t> </a:t>
            </a:r>
            <a:r>
              <a:rPr lang="fi-FI" sz="1600" dirty="0" err="1"/>
              <a:t>moodustavad</a:t>
            </a:r>
            <a:r>
              <a:rPr lang="fi-FI" sz="1600" dirty="0"/>
              <a:t> </a:t>
            </a:r>
            <a:r>
              <a:rPr lang="fi-FI" sz="1600" dirty="0" err="1"/>
              <a:t>ca</a:t>
            </a:r>
            <a:r>
              <a:rPr lang="fi-FI" sz="1600" dirty="0"/>
              <a:t> 5% </a:t>
            </a:r>
            <a:r>
              <a:rPr lang="fi-FI" sz="1600" dirty="0" err="1"/>
              <a:t>tegevusgrupi</a:t>
            </a:r>
            <a:r>
              <a:rPr lang="et-EE" sz="1600" dirty="0"/>
              <a:t> tuludest</a:t>
            </a:r>
            <a:r>
              <a:rPr lang="fi-FI" sz="1600" dirty="0"/>
              <a:t>. </a:t>
            </a:r>
          </a:p>
          <a:p>
            <a:pPr algn="just">
              <a:buClr>
                <a:srgbClr val="FB821E"/>
              </a:buClr>
              <a:buFont typeface="Wingdings" panose="05000000000000000000" pitchFamily="2" charset="2"/>
              <a:buChar char="ü"/>
            </a:pPr>
            <a:r>
              <a:rPr lang="fi-FI" sz="1600" dirty="0" err="1"/>
              <a:t>Projektipõhiseid</a:t>
            </a:r>
            <a:r>
              <a:rPr lang="fi-FI" sz="1600" dirty="0"/>
              <a:t> </a:t>
            </a:r>
            <a:r>
              <a:rPr lang="fi-FI" sz="1600" dirty="0" err="1"/>
              <a:t>tegevusi</a:t>
            </a:r>
            <a:r>
              <a:rPr lang="fi-FI" sz="1600" dirty="0"/>
              <a:t> </a:t>
            </a:r>
            <a:r>
              <a:rPr lang="fi-FI" sz="1600" dirty="0" err="1"/>
              <a:t>rahastatakse</a:t>
            </a:r>
            <a:r>
              <a:rPr lang="fi-FI" sz="1600" dirty="0"/>
              <a:t> </a:t>
            </a:r>
            <a:r>
              <a:rPr lang="et-EE" sz="1600" dirty="0"/>
              <a:t>vastavalt projekti iseloomule</a:t>
            </a:r>
            <a:r>
              <a:rPr lang="fi-FI" sz="1600" dirty="0"/>
              <a:t>, </a:t>
            </a:r>
            <a:r>
              <a:rPr lang="fi-FI" sz="1600" dirty="0" err="1"/>
              <a:t>omaosalusse</a:t>
            </a:r>
            <a:r>
              <a:rPr lang="fi-FI" sz="1600" dirty="0"/>
              <a:t> </a:t>
            </a:r>
            <a:r>
              <a:rPr lang="fi-FI" sz="1600" dirty="0" err="1"/>
              <a:t>panustavad</a:t>
            </a:r>
            <a:r>
              <a:rPr lang="fi-FI" sz="1600" dirty="0"/>
              <a:t> </a:t>
            </a:r>
            <a:r>
              <a:rPr lang="fi-FI" sz="1600" dirty="0" err="1"/>
              <a:t>kohalikud</a:t>
            </a:r>
            <a:r>
              <a:rPr lang="fi-FI" sz="1600" dirty="0"/>
              <a:t> </a:t>
            </a:r>
            <a:r>
              <a:rPr lang="fi-FI" sz="1600" dirty="0" err="1"/>
              <a:t>omavalitused</a:t>
            </a:r>
            <a:r>
              <a:rPr lang="fi-FI" sz="1600" dirty="0"/>
              <a:t> ja </a:t>
            </a:r>
            <a:r>
              <a:rPr lang="fi-FI" sz="1600" dirty="0" err="1"/>
              <a:t>teised</a:t>
            </a:r>
            <a:r>
              <a:rPr lang="fi-FI" sz="1600" dirty="0"/>
              <a:t> </a:t>
            </a:r>
            <a:r>
              <a:rPr lang="fi-FI" sz="1600" dirty="0" err="1"/>
              <a:t>organisatsioonid</a:t>
            </a:r>
            <a:r>
              <a:rPr lang="fi-FI" sz="1600" dirty="0"/>
              <a:t>. </a:t>
            </a:r>
            <a:r>
              <a:rPr lang="fi-FI" sz="1600" dirty="0" err="1"/>
              <a:t>Perioodil</a:t>
            </a:r>
            <a:r>
              <a:rPr lang="fi-FI" sz="1600" dirty="0"/>
              <a:t> 2023-2027 </a:t>
            </a:r>
            <a:r>
              <a:rPr lang="fi-FI" sz="1600" dirty="0" err="1"/>
              <a:t>rakendab</a:t>
            </a:r>
            <a:r>
              <a:rPr lang="fi-FI" sz="1600" dirty="0"/>
              <a:t> Jõgevamaa </a:t>
            </a:r>
            <a:r>
              <a:rPr lang="fi-FI" sz="1600" dirty="0" err="1"/>
              <a:t>Koostöökoda</a:t>
            </a:r>
            <a:r>
              <a:rPr lang="fi-FI" sz="1600" dirty="0"/>
              <a:t> </a:t>
            </a:r>
            <a:r>
              <a:rPr lang="fi-FI" sz="1600" dirty="0" err="1"/>
              <a:t>Euroopa</a:t>
            </a:r>
            <a:r>
              <a:rPr lang="fi-FI" sz="1600" dirty="0"/>
              <a:t> </a:t>
            </a:r>
            <a:r>
              <a:rPr lang="fi-FI" sz="1600" dirty="0" err="1"/>
              <a:t>Sotsiaalfond</a:t>
            </a:r>
            <a:r>
              <a:rPr lang="fi-FI" sz="1600" dirty="0"/>
              <a:t>+ </a:t>
            </a:r>
            <a:r>
              <a:rPr lang="fi-FI" sz="1600" dirty="0" err="1"/>
              <a:t>toetust</a:t>
            </a:r>
            <a:r>
              <a:rPr lang="fi-FI" sz="1600" dirty="0"/>
              <a:t> </a:t>
            </a:r>
            <a:r>
              <a:rPr lang="fi-FI" sz="1600" dirty="0" err="1"/>
              <a:t>sotsiaalvaldkonna</a:t>
            </a:r>
            <a:r>
              <a:rPr lang="fi-FI" sz="1600" dirty="0"/>
              <a:t> </a:t>
            </a:r>
            <a:r>
              <a:rPr lang="fi-FI" sz="1600" dirty="0" err="1"/>
              <a:t>projektide</a:t>
            </a:r>
            <a:r>
              <a:rPr lang="fi-FI" sz="1600" dirty="0"/>
              <a:t> </a:t>
            </a:r>
            <a:r>
              <a:rPr lang="fi-FI" sz="1600" dirty="0" err="1"/>
              <a:t>elluviimiseks</a:t>
            </a:r>
            <a:r>
              <a:rPr lang="fi-FI" sz="1600" dirty="0"/>
              <a:t>. </a:t>
            </a:r>
            <a:r>
              <a:rPr lang="fi-FI" sz="1600" dirty="0" err="1"/>
              <a:t>Eelarve</a:t>
            </a:r>
            <a:r>
              <a:rPr lang="fi-FI" sz="1600" dirty="0"/>
              <a:t> </a:t>
            </a:r>
            <a:r>
              <a:rPr lang="fi-FI" sz="1600" dirty="0" err="1"/>
              <a:t>maht</a:t>
            </a:r>
            <a:r>
              <a:rPr lang="fi-FI" sz="1600" dirty="0"/>
              <a:t> </a:t>
            </a:r>
            <a:r>
              <a:rPr lang="fi-FI" sz="1600" dirty="0" err="1"/>
              <a:t>määratakse</a:t>
            </a:r>
            <a:r>
              <a:rPr lang="fi-FI" sz="1600" dirty="0"/>
              <a:t> </a:t>
            </a:r>
            <a:r>
              <a:rPr lang="et-EE" sz="1600" dirty="0"/>
              <a:t>regionaal</a:t>
            </a:r>
            <a:r>
              <a:rPr lang="fi-FI" sz="1600" dirty="0" err="1"/>
              <a:t>ministri</a:t>
            </a:r>
            <a:r>
              <a:rPr lang="fi-FI" sz="1600" dirty="0"/>
              <a:t> ja </a:t>
            </a:r>
            <a:r>
              <a:rPr lang="fi-FI" sz="1600" dirty="0" err="1"/>
              <a:t>sotsiaalkaitseministri</a:t>
            </a:r>
            <a:r>
              <a:rPr lang="fi-FI" sz="1600" dirty="0"/>
              <a:t> </a:t>
            </a:r>
            <a:r>
              <a:rPr lang="fi-FI" sz="1600" dirty="0" err="1"/>
              <a:t>määrustega</a:t>
            </a:r>
            <a:r>
              <a:rPr lang="fi-FI" sz="1600" dirty="0"/>
              <a:t>.</a:t>
            </a:r>
            <a:endParaRPr lang="et-EE" sz="1600" dirty="0"/>
          </a:p>
          <a:p>
            <a:pPr algn="just">
              <a:buClr>
                <a:srgbClr val="FB821E"/>
              </a:buClr>
              <a:buFont typeface="Wingdings" panose="05000000000000000000" pitchFamily="2" charset="2"/>
              <a:buChar char="ü"/>
            </a:pPr>
            <a:r>
              <a:rPr lang="et-EE" sz="1600" dirty="0"/>
              <a:t>LEADER-meetme rakendamisel kavandatakse suurema mahuga taotlusvoorud perioodi alguses (vt Eelarve jaotus), et tagada tegevusrühma rahaline stabiilsus ja jätkusuutlikkus kogu perioodi vältel.</a:t>
            </a:r>
            <a:endParaRPr lang="fi-FI" sz="1600" dirty="0"/>
          </a:p>
          <a:p>
            <a:pPr algn="just">
              <a:buClr>
                <a:srgbClr val="FB821E"/>
              </a:buClr>
              <a:buFont typeface="Wingdings" panose="05000000000000000000" pitchFamily="2" charset="2"/>
              <a:buChar char="ü"/>
            </a:pPr>
            <a:r>
              <a:rPr lang="et-EE" sz="1600" kern="100" dirty="0">
                <a:effectLst/>
                <a:ea typeface="Calibri" panose="020F0502020204030204" pitchFamily="34" charset="0"/>
                <a:cs typeface="Times New Roman" panose="02020603050405020304" pitchFamily="18" charset="0"/>
              </a:rPr>
              <a:t>Tulenevalt uuel perioodil sõnastatud missioonist, visioonist ja strateegilistest eesmärkidest</a:t>
            </a:r>
            <a:r>
              <a:rPr lang="fi-FI" sz="1600" dirty="0"/>
              <a:t> on  Jõgevamaa </a:t>
            </a:r>
            <a:r>
              <a:rPr lang="fi-FI" sz="1600" dirty="0" err="1"/>
              <a:t>Koostöökoda</a:t>
            </a:r>
            <a:r>
              <a:rPr lang="fi-FI" sz="1600" dirty="0"/>
              <a:t> valmis </a:t>
            </a:r>
            <a:r>
              <a:rPr lang="fi-FI" sz="1600" dirty="0" err="1"/>
              <a:t>taotlema</a:t>
            </a:r>
            <a:r>
              <a:rPr lang="fi-FI" sz="1600" dirty="0"/>
              <a:t> </a:t>
            </a:r>
            <a:r>
              <a:rPr lang="fi-FI" sz="1600" dirty="0" err="1"/>
              <a:t>projektitoetusi</a:t>
            </a:r>
            <a:r>
              <a:rPr lang="fi-FI" sz="1600" dirty="0"/>
              <a:t> ka </a:t>
            </a:r>
            <a:r>
              <a:rPr lang="fi-FI" sz="1600" dirty="0" err="1"/>
              <a:t>teistest</a:t>
            </a:r>
            <a:r>
              <a:rPr lang="et-EE" sz="1600" dirty="0"/>
              <a:t> allikatest, nt</a:t>
            </a:r>
            <a:r>
              <a:rPr lang="fi-FI" sz="1600" dirty="0"/>
              <a:t> </a:t>
            </a:r>
            <a:r>
              <a:rPr lang="et-EE" sz="1600" dirty="0"/>
              <a:t>PRIA sobivatest meetmetest, siseriiklikest toetusmeetmetest, aga ka </a:t>
            </a:r>
            <a:r>
              <a:rPr lang="fi-FI" sz="1600" dirty="0" err="1"/>
              <a:t>Euroopa</a:t>
            </a:r>
            <a:r>
              <a:rPr lang="fi-FI" sz="1600" dirty="0"/>
              <a:t> </a:t>
            </a:r>
            <a:r>
              <a:rPr lang="fi-FI" sz="1600" dirty="0" err="1"/>
              <a:t>Liidu</a:t>
            </a:r>
            <a:r>
              <a:rPr lang="fi-FI" sz="1600" dirty="0"/>
              <a:t> </a:t>
            </a:r>
            <a:r>
              <a:rPr lang="fi-FI" sz="1600" dirty="0" err="1"/>
              <a:t>toetus</a:t>
            </a:r>
            <a:r>
              <a:rPr lang="et-EE" sz="1600" dirty="0"/>
              <a:t>programmidest</a:t>
            </a:r>
            <a:r>
              <a:rPr lang="fi-FI" sz="1600" dirty="0"/>
              <a:t> </a:t>
            </a:r>
            <a:r>
              <a:rPr lang="et-EE" sz="1600" dirty="0"/>
              <a:t>nagu</a:t>
            </a:r>
            <a:r>
              <a:rPr lang="fi-FI" sz="1600" dirty="0"/>
              <a:t> </a:t>
            </a:r>
            <a:r>
              <a:rPr lang="fi-FI" sz="1600" dirty="0" err="1"/>
              <a:t>Interreg</a:t>
            </a:r>
            <a:r>
              <a:rPr lang="et-EE" sz="1600" dirty="0"/>
              <a:t> vms.</a:t>
            </a:r>
            <a:r>
              <a:rPr lang="fi-FI" sz="1600" dirty="0"/>
              <a:t> </a:t>
            </a:r>
            <a:endParaRPr lang="et-EE" sz="1600" dirty="0"/>
          </a:p>
          <a:p>
            <a:pPr marL="0" indent="0">
              <a:buClr>
                <a:srgbClr val="FB821E"/>
              </a:buClr>
              <a:buNone/>
            </a:pPr>
            <a:r>
              <a:rPr lang="et-EE" sz="1600" dirty="0"/>
              <a:t>Kogemus finantsjuhtimisel</a:t>
            </a:r>
          </a:p>
          <a:p>
            <a:pPr algn="just">
              <a:buClr>
                <a:srgbClr val="FB821E"/>
              </a:buClr>
              <a:buFont typeface="Wingdings" panose="05000000000000000000" pitchFamily="2" charset="2"/>
              <a:buChar char="ü"/>
            </a:pPr>
            <a:r>
              <a:rPr lang="et-EE" sz="1600" dirty="0">
                <a:effectLst/>
                <a:latin typeface="Calibri" panose="020F0502020204030204" pitchFamily="34" charset="0"/>
                <a:ea typeface="Calibri" panose="020F0502020204030204" pitchFamily="34" charset="0"/>
                <a:cs typeface="Times New Roman" panose="02020603050405020304" pitchFamily="18" charset="0"/>
              </a:rPr>
              <a:t>Jõgevamaa Koostöökoja LEADER-meetme eelarvet on kasutatud perioodidel 2007</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r>
              <a:rPr lang="et-EE" sz="1600" dirty="0">
                <a:effectLst/>
                <a:latin typeface="Calibri" panose="020F0502020204030204" pitchFamily="34" charset="0"/>
                <a:ea typeface="Calibri" panose="020F0502020204030204" pitchFamily="34" charset="0"/>
                <a:cs typeface="Times New Roman" panose="02020603050405020304" pitchFamily="18" charset="0"/>
              </a:rPr>
              <a:t>2013 ja 2015-2023 eesmärgipäraselt. Tegevusrühma iga-aastane finantsaruandlus on audiitoritelt saanud positiivse hinnangu. Tegevusrühma meeskonnas töötab projektijuht-raamatupidaja, me ei osta teenust sisse. </a:t>
            </a:r>
            <a:r>
              <a:rPr lang="et-EE" sz="1600" dirty="0">
                <a:latin typeface="Calibri" panose="020F0502020204030204" pitchFamily="34" charset="0"/>
                <a:ea typeface="Calibri" panose="020F0502020204030204" pitchFamily="34" charset="0"/>
                <a:cs typeface="Times New Roman" panose="02020603050405020304" pitchFamily="18" charset="0"/>
              </a:rPr>
              <a:t>Tegevusrühm tunneb hästi e-PRIA ja </a:t>
            </a:r>
            <a:r>
              <a:rPr lang="et-EE" sz="1600" dirty="0" err="1">
                <a:latin typeface="Calibri" panose="020F0502020204030204" pitchFamily="34" charset="0"/>
                <a:ea typeface="Calibri" panose="020F0502020204030204" pitchFamily="34" charset="0"/>
                <a:cs typeface="Times New Roman" panose="02020603050405020304" pitchFamily="18" charset="0"/>
              </a:rPr>
              <a:t>ja</a:t>
            </a:r>
            <a:r>
              <a:rPr lang="et-EE" sz="1600" dirty="0">
                <a:latin typeface="Calibri" panose="020F0502020204030204" pitchFamily="34" charset="0"/>
                <a:ea typeface="Calibri" panose="020F0502020204030204" pitchFamily="34" charset="0"/>
                <a:cs typeface="Times New Roman" panose="02020603050405020304" pitchFamily="18" charset="0"/>
              </a:rPr>
              <a:t> Riigi Tugiteenuste Keskuse e-teenuse keskkonda.  </a:t>
            </a:r>
          </a:p>
          <a:p>
            <a:pPr algn="just">
              <a:buClr>
                <a:srgbClr val="FB821E"/>
              </a:buClr>
              <a:buFont typeface="Wingdings" panose="05000000000000000000" pitchFamily="2" charset="2"/>
              <a:buChar char="ü"/>
            </a:pPr>
            <a:r>
              <a:rPr lang="et-EE" sz="1600" dirty="0">
                <a:latin typeface="Calibri" panose="020F0502020204030204" pitchFamily="34" charset="0"/>
                <a:ea typeface="Calibri" panose="020F0502020204030204" pitchFamily="34" charset="0"/>
                <a:cs typeface="Times New Roman" panose="02020603050405020304" pitchFamily="18" charset="0"/>
              </a:rPr>
              <a:t>LEADER-meetme t</a:t>
            </a:r>
            <a:r>
              <a:rPr lang="et-EE" sz="1600" dirty="0">
                <a:effectLst/>
                <a:latin typeface="Calibri" panose="020F0502020204030204" pitchFamily="34" charset="0"/>
                <a:ea typeface="Calibri" panose="020F0502020204030204" pitchFamily="34" charset="0"/>
                <a:cs typeface="Times New Roman" panose="02020603050405020304" pitchFamily="18" charset="0"/>
              </a:rPr>
              <a:t>aotlusvoorud on viidud läbi vastavalt </a:t>
            </a:r>
            <a:r>
              <a:rPr lang="et-EE" sz="1600" dirty="0">
                <a:latin typeface="Calibri" panose="020F0502020204030204" pitchFamily="34" charset="0"/>
                <a:ea typeface="Calibri" panose="020F0502020204030204" pitchFamily="34" charset="0"/>
                <a:cs typeface="Times New Roman" panose="02020603050405020304" pitchFamily="18" charset="0"/>
              </a:rPr>
              <a:t>määrusele</a:t>
            </a:r>
            <a:r>
              <a:rPr lang="et-EE" sz="1600" dirty="0">
                <a:effectLst/>
                <a:latin typeface="Calibri" panose="020F0502020204030204" pitchFamily="34" charset="0"/>
                <a:ea typeface="Calibri" panose="020F0502020204030204" pitchFamily="34" charset="0"/>
                <a:cs typeface="Times New Roman" panose="02020603050405020304" pitchFamily="18" charset="0"/>
              </a:rPr>
              <a:t>, </a:t>
            </a:r>
            <a:r>
              <a:rPr lang="et-EE" sz="1600" b="0" i="0" dirty="0">
                <a:solidFill>
                  <a:srgbClr val="333333"/>
                </a:solidFill>
                <a:effectLst/>
                <a:latin typeface="Aino"/>
              </a:rPr>
              <a:t>EAFRD  ja riigieelarve vahendeid on kasutatud </a:t>
            </a:r>
            <a:r>
              <a:rPr lang="et-EE" sz="1600" dirty="0">
                <a:solidFill>
                  <a:srgbClr val="333333"/>
                </a:solidFill>
                <a:latin typeface="Aino"/>
              </a:rPr>
              <a:t>sihipäraselt</a:t>
            </a:r>
            <a:r>
              <a:rPr lang="et-EE" sz="1600" b="0" i="0" dirty="0">
                <a:solidFill>
                  <a:srgbClr val="333333"/>
                </a:solidFill>
                <a:effectLst/>
                <a:latin typeface="Aino"/>
              </a:rPr>
              <a:t> ning </a:t>
            </a:r>
            <a:r>
              <a:rPr lang="et-EE" sz="1600" dirty="0">
                <a:effectLst/>
                <a:latin typeface="Calibri" panose="020F0502020204030204" pitchFamily="34" charset="0"/>
                <a:ea typeface="Calibri" panose="020F0502020204030204" pitchFamily="34" charset="0"/>
                <a:cs typeface="Times New Roman" panose="02020603050405020304" pitchFamily="18" charset="0"/>
              </a:rPr>
              <a:t>toetuse saajad pole pidanud tegema tagasimakseid lähtuvalt taotlusvooru läbiviija eksimustest. </a:t>
            </a:r>
            <a:endParaRPr lang="et-EE" sz="1600" dirty="0">
              <a:effectLst/>
              <a:ea typeface="Calibri" panose="020F0502020204030204" pitchFamily="34" charset="0"/>
              <a:cs typeface="Times New Roman" panose="02020603050405020304" pitchFamily="18" charset="0"/>
            </a:endParaRPr>
          </a:p>
          <a:p>
            <a:pPr>
              <a:buClr>
                <a:srgbClr val="FB821E"/>
              </a:buClr>
              <a:buFont typeface="Wingdings" panose="05000000000000000000" pitchFamily="2" charset="2"/>
              <a:buChar char="ü"/>
            </a:pPr>
            <a:endParaRPr lang="fi-FI" sz="1600" dirty="0"/>
          </a:p>
        </p:txBody>
      </p:sp>
      <p:sp>
        <p:nvSpPr>
          <p:cNvPr id="2" name="Slaidinumbri kohatäide 3">
            <a:extLst>
              <a:ext uri="{FF2B5EF4-FFF2-40B4-BE49-F238E27FC236}">
                <a16:creationId xmlns:a16="http://schemas.microsoft.com/office/drawing/2014/main" id="{337B879B-B467-C292-BD12-A61C927385C1}"/>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15</a:t>
            </a:fld>
            <a:endParaRPr lang="et-EE">
              <a:solidFill>
                <a:prstClr val="black"/>
              </a:solidFill>
              <a:latin typeface="Calibri"/>
            </a:endParaRPr>
          </a:p>
        </p:txBody>
      </p:sp>
    </p:spTree>
    <p:extLst>
      <p:ext uri="{BB962C8B-B14F-4D97-AF65-F5344CB8AC3E}">
        <p14:creationId xmlns:p14="http://schemas.microsoft.com/office/powerpoint/2010/main" val="1705300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61767C8-60BF-8BE6-2730-F0332CF283B4}"/>
              </a:ext>
            </a:extLst>
          </p:cNvPr>
          <p:cNvSpPr txBox="1">
            <a:spLocks/>
          </p:cNvSpPr>
          <p:nvPr/>
        </p:nvSpPr>
        <p:spPr>
          <a:xfrm>
            <a:off x="609599" y="227009"/>
            <a:ext cx="10770974" cy="939347"/>
          </a:xfrm>
          <a:prstGeom prst="rect">
            <a:avLst/>
          </a:prstGeom>
        </p:spPr>
        <p:txBody>
          <a:bodyPr vert="horz" lIns="91440" tIns="45720" rIns="91440" bIns="45720" rtlCol="0" anchor="ctr">
            <a:normAutofit lnSpcReduction="1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140000"/>
              </a:lnSpc>
            </a:pPr>
            <a:r>
              <a:rPr lang="en-US" sz="4500" err="1">
                <a:highlight>
                  <a:srgbClr val="FFFFFF"/>
                </a:highlight>
              </a:rPr>
              <a:t>Koostöö</a:t>
            </a:r>
            <a:r>
              <a:rPr lang="en-US" sz="4500">
                <a:highlight>
                  <a:srgbClr val="FFFFFF"/>
                </a:highlight>
              </a:rPr>
              <a:t> </a:t>
            </a:r>
            <a:r>
              <a:rPr lang="en-US" sz="4500" err="1">
                <a:highlight>
                  <a:srgbClr val="FFFFFF"/>
                </a:highlight>
              </a:rPr>
              <a:t>teiste</a:t>
            </a:r>
            <a:r>
              <a:rPr lang="en-US" sz="4500">
                <a:highlight>
                  <a:srgbClr val="FFFFFF"/>
                </a:highlight>
              </a:rPr>
              <a:t> </a:t>
            </a:r>
            <a:r>
              <a:rPr lang="en-US" sz="4500" err="1">
                <a:highlight>
                  <a:srgbClr val="FFFFFF"/>
                </a:highlight>
              </a:rPr>
              <a:t>organisatsioonidega</a:t>
            </a:r>
            <a:endParaRPr lang="et-EE" sz="4500">
              <a:solidFill>
                <a:srgbClr val="010163"/>
              </a:solidFill>
              <a:highlight>
                <a:srgbClr val="FFFFFF"/>
              </a:highlight>
            </a:endParaRPr>
          </a:p>
        </p:txBody>
      </p:sp>
      <p:sp>
        <p:nvSpPr>
          <p:cNvPr id="2" name="Sisu kohatäide 2">
            <a:extLst>
              <a:ext uri="{FF2B5EF4-FFF2-40B4-BE49-F238E27FC236}">
                <a16:creationId xmlns:a16="http://schemas.microsoft.com/office/drawing/2014/main" id="{7E376B79-98DF-C237-099C-7DF3C879302B}"/>
              </a:ext>
            </a:extLst>
          </p:cNvPr>
          <p:cNvSpPr txBox="1">
            <a:spLocks/>
          </p:cNvSpPr>
          <p:nvPr/>
        </p:nvSpPr>
        <p:spPr>
          <a:xfrm>
            <a:off x="276497" y="1166356"/>
            <a:ext cx="11639005" cy="533400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107000"/>
              </a:lnSpc>
              <a:spcBef>
                <a:spcPts val="0"/>
              </a:spcBef>
              <a:buClr>
                <a:srgbClr val="FB8421"/>
              </a:buClr>
              <a:buNone/>
            </a:pPr>
            <a:r>
              <a:rPr lang="et-EE" sz="1200">
                <a:effectLst/>
                <a:ea typeface="Calibri" panose="020F0502020204030204" pitchFamily="34" charset="0"/>
                <a:cs typeface="Times New Roman" panose="02020603050405020304" pitchFamily="18" charset="0"/>
              </a:rPr>
              <a:t>Koostöö perioodil 2014-2023</a:t>
            </a:r>
          </a:p>
          <a:p>
            <a:pPr algn="just">
              <a:lnSpc>
                <a:spcPct val="107000"/>
              </a:lnSpc>
              <a:spcBef>
                <a:spcPts val="0"/>
              </a:spcBef>
              <a:buClr>
                <a:srgbClr val="FB8421"/>
              </a:buClr>
              <a:buFont typeface="Wingdings" panose="05000000000000000000" pitchFamily="2" charset="2"/>
              <a:buChar char="ü"/>
            </a:pPr>
            <a:r>
              <a:rPr lang="et-EE" sz="1200" u="sng">
                <a:effectLst/>
                <a:ea typeface="Calibri" panose="020F0502020204030204" pitchFamily="34" charset="0"/>
                <a:cs typeface="Times New Roman" panose="02020603050405020304" pitchFamily="18" charset="0"/>
              </a:rPr>
              <a:t>Kohaliku toidu </a:t>
            </a:r>
            <a:r>
              <a:rPr lang="et-EE" sz="1200">
                <a:effectLst/>
                <a:ea typeface="Calibri" panose="020F0502020204030204" pitchFamily="34" charset="0"/>
                <a:cs typeface="Times New Roman" panose="02020603050405020304" pitchFamily="18" charset="0"/>
              </a:rPr>
              <a:t>valdkonnas loodi Jõgevamaa kohalike toidutootjate ja toidupakkujate (ettevõtjate) võrgustik </a:t>
            </a:r>
            <a:r>
              <a:rPr lang="et-EE" sz="1200">
                <a:ea typeface="Calibri" panose="020F0502020204030204" pitchFamily="34" charset="0"/>
                <a:cs typeface="Times New Roman" panose="02020603050405020304" pitchFamily="18" charset="0"/>
              </a:rPr>
              <a:t>ning</a:t>
            </a:r>
            <a:r>
              <a:rPr lang="et-EE" sz="1200">
                <a:effectLst/>
                <a:ea typeface="Calibri" panose="020F0502020204030204" pitchFamily="34" charset="0"/>
                <a:cs typeface="Times New Roman" panose="02020603050405020304" pitchFamily="18" charset="0"/>
              </a:rPr>
              <a:t> viidi ellu mitmeid ühistegevusi  piirkondlike koostööpartneritega. </a:t>
            </a:r>
            <a:r>
              <a:rPr lang="et-EE" sz="1400">
                <a:solidFill>
                  <a:srgbClr val="000000"/>
                </a:solidFill>
                <a:latin typeface="Calibri" panose="020F0502020204030204" pitchFamily="34" charset="0"/>
              </a:rPr>
              <a:t>Osaleti</a:t>
            </a:r>
            <a:r>
              <a:rPr lang="et-EE" sz="1200">
                <a:ea typeface="Calibri" panose="020F0502020204030204" pitchFamily="34" charset="0"/>
                <a:cs typeface="Times New Roman" panose="02020603050405020304" pitchFamily="18" charset="0"/>
              </a:rPr>
              <a:t> kahes kohaliku toidu väärtustamisele suunatud LEADER koostööprojektis </a:t>
            </a:r>
            <a:r>
              <a:rPr lang="et-EE" sz="1200" b="0" i="0">
                <a:solidFill>
                  <a:srgbClr val="000000"/>
                </a:solidFill>
                <a:effectLst/>
                <a:latin typeface="montserratlight"/>
              </a:rPr>
              <a:t>"Kohalik toit kättesaadavaks„ ja </a:t>
            </a:r>
            <a:r>
              <a:rPr lang="fi-FI" sz="1200" b="0" i="0">
                <a:solidFill>
                  <a:srgbClr val="000000"/>
                </a:solidFill>
                <a:effectLst/>
                <a:latin typeface="montserratlight"/>
              </a:rPr>
              <a:t>„Kohalik toit on tervislik ja trendikas</a:t>
            </a:r>
            <a:r>
              <a:rPr lang="et-EE" sz="1200" b="0" i="0">
                <a:solidFill>
                  <a:srgbClr val="000000"/>
                </a:solidFill>
                <a:effectLst/>
                <a:latin typeface="montserratlight"/>
              </a:rPr>
              <a:t>“. A</a:t>
            </a:r>
            <a:r>
              <a:rPr lang="et-EE" sz="1200">
                <a:ea typeface="Calibri" panose="020F0502020204030204" pitchFamily="34" charset="0"/>
                <a:cs typeface="Times New Roman" panose="02020603050405020304" pitchFamily="18" charset="0"/>
              </a:rPr>
              <a:t>lgatati ühisprojektid „</a:t>
            </a:r>
            <a:r>
              <a:rPr lang="et-EE" sz="1200">
                <a:solidFill>
                  <a:srgbClr val="000000"/>
                </a:solidFill>
              </a:rPr>
              <a:t>Meie oma toit“ ning </a:t>
            </a:r>
            <a:r>
              <a:rPr lang="et-EE" sz="1200">
                <a:ea typeface="Calibri" panose="020F0502020204030204" pitchFamily="34" charset="0"/>
                <a:cs typeface="Times New Roman" panose="02020603050405020304" pitchFamily="18" charset="0"/>
              </a:rPr>
              <a:t>„</a:t>
            </a:r>
            <a:r>
              <a:rPr lang="et-EE" sz="1200">
                <a:solidFill>
                  <a:srgbClr val="000000"/>
                </a:solidFill>
              </a:rPr>
              <a:t>Jõgevamaa toidupärandi tutvustamine“.  Lisaks saadi toetust kahele projektile PRIA meetmest 16.4 l</a:t>
            </a:r>
            <a:r>
              <a:rPr lang="et-EE" sz="1200"/>
              <a:t>ühikeste tarneahelate või kohalike turgude kaudu põllumajandustoodete ja toidu turustamisvõimaluste arendamiseks.</a:t>
            </a:r>
            <a:endParaRPr lang="et-EE" sz="1200">
              <a:solidFill>
                <a:srgbClr val="000000"/>
              </a:solidFill>
            </a:endParaRPr>
          </a:p>
          <a:p>
            <a:pPr algn="just">
              <a:lnSpc>
                <a:spcPct val="107000"/>
              </a:lnSpc>
              <a:spcBef>
                <a:spcPts val="0"/>
              </a:spcBef>
              <a:buClr>
                <a:srgbClr val="FB8421"/>
              </a:buClr>
              <a:buFont typeface="Wingdings" panose="05000000000000000000" pitchFamily="2" charset="2"/>
              <a:buChar char="ü"/>
            </a:pPr>
            <a:r>
              <a:rPr lang="et-EE" sz="1200">
                <a:effectLst/>
                <a:ea typeface="Calibri" panose="020F0502020204030204" pitchFamily="34" charset="0"/>
                <a:cs typeface="Times New Roman" panose="02020603050405020304" pitchFamily="18" charset="0"/>
              </a:rPr>
              <a:t>Jõgevamaa Koostöökoda viis </a:t>
            </a:r>
            <a:r>
              <a:rPr lang="et-EE" sz="1200">
                <a:ea typeface="Calibri" panose="020F0502020204030204" pitchFamily="34" charset="0"/>
                <a:cs typeface="Times New Roman" panose="02020603050405020304" pitchFamily="18" charset="0"/>
              </a:rPr>
              <a:t>perioodil 2015-2023 </a:t>
            </a:r>
            <a:r>
              <a:rPr lang="et-EE" sz="1200">
                <a:effectLst/>
                <a:ea typeface="Calibri" panose="020F0502020204030204" pitchFamily="34" charset="0"/>
                <a:cs typeface="Times New Roman" panose="02020603050405020304" pitchFamily="18" charset="0"/>
              </a:rPr>
              <a:t>Jõgevamaa Arendus- ja Ettevõtluskeskuse partnerina ellu Jõgevamaa PATEE programmi</a:t>
            </a:r>
            <a:r>
              <a:rPr lang="et-EE" sz="1200">
                <a:ea typeface="Calibri" panose="020F0502020204030204" pitchFamily="34" charset="0"/>
                <a:cs typeface="Times New Roman" panose="02020603050405020304" pitchFamily="18" charset="0"/>
              </a:rPr>
              <a:t> toiduvaldkonna arendamise tegevusi. </a:t>
            </a:r>
          </a:p>
          <a:p>
            <a:pPr algn="just">
              <a:lnSpc>
                <a:spcPct val="107000"/>
              </a:lnSpc>
              <a:spcBef>
                <a:spcPts val="0"/>
              </a:spcBef>
              <a:buClr>
                <a:srgbClr val="FB8421"/>
              </a:buClr>
              <a:buFont typeface="Wingdings" panose="05000000000000000000" pitchFamily="2" charset="2"/>
              <a:buChar char="ü"/>
            </a:pPr>
            <a:r>
              <a:rPr lang="et-EE" sz="1200" u="sng">
                <a:ea typeface="Calibri" panose="020F0502020204030204" pitchFamily="34" charset="0"/>
                <a:cs typeface="Times New Roman" panose="02020603050405020304" pitchFamily="18" charset="0"/>
              </a:rPr>
              <a:t>Energiatõhususe</a:t>
            </a:r>
            <a:r>
              <a:rPr lang="et-EE" sz="1200">
                <a:ea typeface="Calibri" panose="020F0502020204030204" pitchFamily="34" charset="0"/>
                <a:cs typeface="Times New Roman" panose="02020603050405020304" pitchFamily="18" charset="0"/>
              </a:rPr>
              <a:t> valdkonnas algatati LEADER koostööprojekt „Taastuvenergia lahendused väiketarbijatele“ ja </a:t>
            </a:r>
            <a:r>
              <a:rPr lang="et-EE" sz="1200" u="sng">
                <a:ea typeface="Calibri" panose="020F0502020204030204" pitchFamily="34" charset="0"/>
                <a:cs typeface="Times New Roman" panose="02020603050405020304" pitchFamily="18" charset="0"/>
              </a:rPr>
              <a:t>kultuuri</a:t>
            </a:r>
            <a:r>
              <a:rPr lang="et-EE" sz="1200">
                <a:ea typeface="Calibri" panose="020F0502020204030204" pitchFamily="34" charset="0"/>
                <a:cs typeface="Times New Roman" panose="02020603050405020304" pitchFamily="18" charset="0"/>
              </a:rPr>
              <a:t> valdkonnas ühisprojekt „Kunst avalikus ruumis“. </a:t>
            </a:r>
            <a:r>
              <a:rPr lang="et-EE" sz="1200" u="sng">
                <a:solidFill>
                  <a:srgbClr val="000000"/>
                </a:solidFill>
                <a:ea typeface="Calibri" panose="020F0502020204030204" pitchFamily="34" charset="0"/>
                <a:cs typeface="Times New Roman" panose="02020603050405020304" pitchFamily="18" charset="0"/>
              </a:rPr>
              <a:t>Turismi</a:t>
            </a:r>
            <a:r>
              <a:rPr lang="et-EE" sz="1200">
                <a:solidFill>
                  <a:srgbClr val="000000"/>
                </a:solidFill>
                <a:ea typeface="Calibri" panose="020F0502020204030204" pitchFamily="34" charset="0"/>
                <a:cs typeface="Times New Roman" panose="02020603050405020304" pitchFamily="18" charset="0"/>
              </a:rPr>
              <a:t> valdkonnas o</a:t>
            </a:r>
            <a:r>
              <a:rPr lang="et-EE" sz="1200">
                <a:solidFill>
                  <a:srgbClr val="000000"/>
                </a:solidFill>
              </a:rPr>
              <a:t>saleti mitmes koostööprojektis </a:t>
            </a:r>
            <a:r>
              <a:rPr lang="et-EE" sz="1200">
                <a:ea typeface="Calibri" panose="020F0502020204030204" pitchFamily="34" charset="0"/>
                <a:cs typeface="Times New Roman" panose="02020603050405020304" pitchFamily="18" charset="0"/>
              </a:rPr>
              <a:t>Peipsi järvefestivali läbiviimiseks ja koostööprojektis „Elu kahe maailma piiril II“. </a:t>
            </a:r>
            <a:r>
              <a:rPr lang="et-EE" sz="1200" u="sng">
                <a:ea typeface="Calibri" panose="020F0502020204030204" pitchFamily="34" charset="0"/>
                <a:cs typeface="Times New Roman" panose="02020603050405020304" pitchFamily="18" charset="0"/>
              </a:rPr>
              <a:t>K</a:t>
            </a:r>
            <a:r>
              <a:rPr lang="et-EE" sz="1200" u="sng"/>
              <a:t>ogukondade arendamise </a:t>
            </a:r>
            <a:r>
              <a:rPr lang="et-EE" sz="1200"/>
              <a:t>valdkonnas osaleti LEADER koostööprojekt “Arukate külade arenguprogramm”</a:t>
            </a:r>
            <a:r>
              <a:rPr lang="en-US" sz="1200"/>
              <a:t>.</a:t>
            </a:r>
            <a:endParaRPr lang="et-EE" sz="1200">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200" u="sng">
                <a:ea typeface="Calibri" panose="020F0502020204030204" pitchFamily="34" charset="0"/>
                <a:cs typeface="Times New Roman" panose="02020603050405020304" pitchFamily="18" charset="0"/>
              </a:rPr>
              <a:t>R</a:t>
            </a:r>
            <a:r>
              <a:rPr lang="et-EE" sz="1200" u="sng">
                <a:effectLst/>
                <a:ea typeface="Calibri" panose="020F0502020204030204" pitchFamily="34" charset="0"/>
                <a:cs typeface="Times New Roman" panose="02020603050405020304" pitchFamily="18" charset="0"/>
              </a:rPr>
              <a:t>ahvusvahelise koostöö </a:t>
            </a:r>
            <a:r>
              <a:rPr lang="et-EE" sz="1200">
                <a:effectLst/>
                <a:ea typeface="Calibri" panose="020F0502020204030204" pitchFamily="34" charset="0"/>
                <a:cs typeface="Times New Roman" panose="02020603050405020304" pitchFamily="18" charset="0"/>
              </a:rPr>
              <a:t>osas </a:t>
            </a:r>
            <a:r>
              <a:rPr lang="et-EE" sz="1200">
                <a:ea typeface="Calibri" panose="020F0502020204030204" pitchFamily="34" charset="0"/>
                <a:cs typeface="Times New Roman" panose="02020603050405020304" pitchFamily="18" charset="0"/>
              </a:rPr>
              <a:t>osaleti turismi valdkonna</a:t>
            </a:r>
            <a:r>
              <a:rPr lang="et-EE" sz="1200">
                <a:effectLst/>
                <a:ea typeface="Calibri" panose="020F0502020204030204" pitchFamily="34" charset="0"/>
                <a:cs typeface="Times New Roman" panose="02020603050405020304" pitchFamily="18" charset="0"/>
              </a:rPr>
              <a:t> koostööprojektis </a:t>
            </a:r>
            <a:r>
              <a:rPr lang="et-EE" sz="1200"/>
              <a:t>“Kogukondade tugevdamine ja turismi edendamine National Geographic kollaste akendega” („Kollased aknad III“). </a:t>
            </a:r>
            <a:endParaRPr lang="et-EE" sz="1200">
              <a:effectLst/>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endParaRPr lang="et-EE" sz="1200">
              <a:effectLst/>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200">
                <a:effectLst/>
                <a:ea typeface="Calibri" panose="020F0502020204030204" pitchFamily="34" charset="0"/>
                <a:cs typeface="Times New Roman" panose="02020603050405020304" pitchFamily="18" charset="0"/>
              </a:rPr>
              <a:t>2023-2025 on Jõgevamaa kaasatud Eesti ühe pilootpiirkonnana Inter</a:t>
            </a:r>
            <a:r>
              <a:rPr lang="et-EE" sz="1200">
                <a:ea typeface="Calibri" panose="020F0502020204030204" pitchFamily="34" charset="0"/>
                <a:cs typeface="Times New Roman" panose="02020603050405020304" pitchFamily="18" charset="0"/>
              </a:rPr>
              <a:t>reg Baltic Sea</a:t>
            </a:r>
            <a:r>
              <a:rPr lang="et-EE" sz="1200"/>
              <a:t> projektis BASCIL („I</a:t>
            </a:r>
            <a:r>
              <a:rPr lang="en-US" sz="1200" b="0" i="1" err="1">
                <a:solidFill>
                  <a:srgbClr val="000000"/>
                </a:solidFill>
                <a:effectLst/>
              </a:rPr>
              <a:t>nnovative</a:t>
            </a:r>
            <a:r>
              <a:rPr lang="en-US" sz="1200" b="0" i="1">
                <a:solidFill>
                  <a:srgbClr val="000000"/>
                </a:solidFill>
                <a:effectLst/>
              </a:rPr>
              <a:t> Solutions for the Rural Food Production Sector to Diversify into Sustainable Culinary Tourism Services</a:t>
            </a:r>
            <a:r>
              <a:rPr lang="et-EE" sz="1200" b="0" i="1">
                <a:solidFill>
                  <a:srgbClr val="000000"/>
                </a:solidFill>
                <a:effectLst/>
              </a:rPr>
              <a:t>“</a:t>
            </a:r>
            <a:r>
              <a:rPr lang="et-EE" sz="1200" i="1">
                <a:solidFill>
                  <a:srgbClr val="000000"/>
                </a:solidFill>
              </a:rPr>
              <a:t>, </a:t>
            </a:r>
            <a:r>
              <a:rPr lang="et-EE" sz="1200"/>
              <a:t>Eestist on projekti partnerid Eesti Maaturism ja Eesti Põllumajandus-Kaubanduskoda), mille raames toetatakse piirkonnas uuendusliku agroturismi võrgustiku arendamist.</a:t>
            </a:r>
          </a:p>
          <a:p>
            <a:pPr algn="just">
              <a:lnSpc>
                <a:spcPct val="107000"/>
              </a:lnSpc>
              <a:spcBef>
                <a:spcPts val="0"/>
              </a:spcBef>
              <a:buClr>
                <a:srgbClr val="FB8421"/>
              </a:buClr>
              <a:buFont typeface="Wingdings" panose="05000000000000000000" pitchFamily="2" charset="2"/>
              <a:buChar char="ü"/>
            </a:pPr>
            <a:r>
              <a:rPr lang="et-EE" sz="1200"/>
              <a:t>2023-2025 osaleb Jõgevamaa Koostöökoda assotsieerunud partnerina </a:t>
            </a:r>
            <a:r>
              <a:rPr lang="et-EE" sz="1200">
                <a:effectLst/>
                <a:ea typeface="Calibri" panose="020F0502020204030204" pitchFamily="34" charset="0"/>
                <a:cs typeface="Times New Roman" panose="02020603050405020304" pitchFamily="18" charset="0"/>
              </a:rPr>
              <a:t>Inter</a:t>
            </a:r>
            <a:r>
              <a:rPr lang="et-EE" sz="1200">
                <a:ea typeface="Calibri" panose="020F0502020204030204" pitchFamily="34" charset="0"/>
                <a:cs typeface="Times New Roman" panose="02020603050405020304" pitchFamily="18" charset="0"/>
              </a:rPr>
              <a:t>reg Baltic Sea</a:t>
            </a:r>
            <a:r>
              <a:rPr lang="et-EE" sz="1200"/>
              <a:t>  projektis MainPotRe („</a:t>
            </a:r>
            <a:r>
              <a:rPr lang="en-US" sz="1200"/>
              <a:t>Maintenance and scaling up potato growing and consumption heritage in Northern Baltic region to build up resilient communities</a:t>
            </a:r>
            <a:r>
              <a:rPr lang="et-EE" sz="1200"/>
              <a:t>“, juhtpartner Läti Põllumajandusressursside ja -ökonoomika instituut), mille eesmärk on innustada väikekasvatajaid kasvatama kohalikke kartulisorte ja populariseerida kartulitoite.</a:t>
            </a:r>
          </a:p>
          <a:p>
            <a:pPr marL="0" indent="0">
              <a:lnSpc>
                <a:spcPct val="107000"/>
              </a:lnSpc>
              <a:spcBef>
                <a:spcPts val="0"/>
              </a:spcBef>
              <a:buClr>
                <a:srgbClr val="FB8421"/>
              </a:buClr>
              <a:buNone/>
            </a:pPr>
            <a:endParaRPr lang="et-EE" sz="1200"/>
          </a:p>
          <a:p>
            <a:pPr marL="0" indent="0">
              <a:lnSpc>
                <a:spcPct val="107000"/>
              </a:lnSpc>
              <a:spcBef>
                <a:spcPts val="0"/>
              </a:spcBef>
              <a:buClr>
                <a:srgbClr val="FB8421"/>
              </a:buClr>
              <a:buNone/>
            </a:pPr>
            <a:r>
              <a:rPr lang="et-EE" sz="1200"/>
              <a:t>Koostöö perioodil 2024-2027</a:t>
            </a:r>
          </a:p>
          <a:p>
            <a:pPr algn="just">
              <a:lnSpc>
                <a:spcPct val="107000"/>
              </a:lnSpc>
              <a:spcBef>
                <a:spcPts val="0"/>
              </a:spcBef>
              <a:buClr>
                <a:srgbClr val="FB8421"/>
              </a:buClr>
              <a:buFont typeface="Wingdings" panose="05000000000000000000" pitchFamily="2" charset="2"/>
              <a:buChar char="ü"/>
            </a:pPr>
            <a:r>
              <a:rPr lang="et-EE" sz="1200">
                <a:effectLst/>
                <a:ea typeface="Calibri" panose="020F0502020204030204" pitchFamily="34" charset="0"/>
                <a:cs typeface="Times New Roman" panose="02020603050405020304" pitchFamily="18" charset="0"/>
              </a:rPr>
              <a:t>Jätkame</a:t>
            </a:r>
            <a:r>
              <a:rPr lang="et-EE" sz="1200">
                <a:ea typeface="Calibri" panose="020F0502020204030204" pitchFamily="34" charset="0"/>
                <a:cs typeface="Times New Roman" panose="02020603050405020304" pitchFamily="18" charset="0"/>
              </a:rPr>
              <a:t> koostööd Jõgevamaa Arendus- ja Ettevõtluskeskusega panustades Jõgevamaa mainekava ning kliima- ja energiakava tegevustesse.</a:t>
            </a:r>
          </a:p>
          <a:p>
            <a:pPr algn="just">
              <a:spcBef>
                <a:spcPts val="0"/>
              </a:spcBef>
              <a:buClr>
                <a:srgbClr val="FB8421"/>
              </a:buClr>
              <a:buFont typeface="Wingdings" panose="05000000000000000000" pitchFamily="2" charset="2"/>
              <a:buChar char="ü"/>
            </a:pPr>
            <a:r>
              <a:rPr lang="et-EE" sz="1200">
                <a:effectLst/>
                <a:ea typeface="Calibri" panose="020F0502020204030204" pitchFamily="34" charset="0"/>
                <a:cs typeface="Times New Roman" panose="02020603050405020304" pitchFamily="18" charset="0"/>
              </a:rPr>
              <a:t>Perioodil 2023-2027 osaleme koostöö- ja ühisprojektides, mis panustavad kogukondade aktiveerimisele ja ettevõtlusalase koostöö tõhustamisele. Valdkondade fookusteemadeks on arukad külad, agroturism, </a:t>
            </a:r>
            <a:r>
              <a:rPr lang="et-EE" sz="1200">
                <a:effectLst/>
                <a:latin typeface="Calibri" panose="020F0502020204030204" pitchFamily="34" charset="0"/>
                <a:ea typeface="Calibri" panose="020F0502020204030204" pitchFamily="34" charset="0"/>
                <a:cs typeface="Times New Roman" panose="02020603050405020304" pitchFamily="18" charset="0"/>
              </a:rPr>
              <a:t>kohalik toit ning taastuvenergia ja ringmajandus.  Esmased läbirääkimised koostööks on toimunud naaber-tegevusrühmadega PAIK, Järva Arengu Partnerid, Tartumaa Arendusselts</a:t>
            </a:r>
            <a:r>
              <a:rPr lang="et-EE" sz="1200">
                <a:latin typeface="Calibri" panose="020F0502020204030204" pitchFamily="34" charset="0"/>
                <a:ea typeface="Calibri" panose="020F0502020204030204" pitchFamily="34" charset="0"/>
                <a:cs typeface="Times New Roman" panose="02020603050405020304" pitchFamily="18" charset="0"/>
              </a:rPr>
              <a:t>. J</a:t>
            </a:r>
            <a:r>
              <a:rPr lang="et-EE" sz="1200">
                <a:ea typeface="Calibri" panose="020F0502020204030204" pitchFamily="34" charset="0"/>
                <a:cs typeface="Times New Roman" panose="02020603050405020304" pitchFamily="18" charset="0"/>
              </a:rPr>
              <a:t>ätkame koostööd Maaelu Teadmuskeskusega.</a:t>
            </a:r>
            <a:endParaRPr lang="et-EE" sz="120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buClr>
                <a:srgbClr val="FB8421"/>
              </a:buClr>
              <a:buFont typeface="Wingdings" panose="05000000000000000000" pitchFamily="2" charset="2"/>
              <a:buChar char="ü"/>
            </a:pPr>
            <a:r>
              <a:rPr lang="et-EE" sz="1200">
                <a:latin typeface="Calibri" panose="020F0502020204030204" pitchFamily="34" charset="0"/>
                <a:ea typeface="Calibri" panose="020F0502020204030204" pitchFamily="34" charset="0"/>
                <a:cs typeface="Times New Roman" panose="02020603050405020304" pitchFamily="18" charset="0"/>
              </a:rPr>
              <a:t>Rahvusvahelisel tasandil jätkame koostööläbirääkimisi Trasimeno Orvietano tegevusrühmaga Itaalias ringmajanduse valdkonnas.</a:t>
            </a:r>
            <a:endParaRPr lang="et-EE" sz="120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buClr>
                <a:srgbClr val="FB8421"/>
              </a:buClr>
              <a:buFont typeface="Wingdings" panose="05000000000000000000" pitchFamily="2" charset="2"/>
              <a:buChar char="ü"/>
            </a:pP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t-EE" sz="1400">
              <a:effectLst/>
              <a:ea typeface="Calibri" panose="020F0502020204030204" pitchFamily="34" charset="0"/>
              <a:cs typeface="Times New Roman" panose="02020603050405020304" pitchFamily="18" charset="0"/>
            </a:endParaRPr>
          </a:p>
        </p:txBody>
      </p:sp>
      <p:sp>
        <p:nvSpPr>
          <p:cNvPr id="4" name="Slaidinumbri kohatäide 3">
            <a:extLst>
              <a:ext uri="{FF2B5EF4-FFF2-40B4-BE49-F238E27FC236}">
                <a16:creationId xmlns:a16="http://schemas.microsoft.com/office/drawing/2014/main" id="{42AF88F7-4DE5-301A-FB99-EC29B0FA30B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16</a:t>
            </a:fld>
            <a:endParaRPr lang="et-EE">
              <a:solidFill>
                <a:prstClr val="black"/>
              </a:solidFill>
              <a:latin typeface="Calibri"/>
            </a:endParaRPr>
          </a:p>
        </p:txBody>
      </p:sp>
    </p:spTree>
    <p:extLst>
      <p:ext uri="{BB962C8B-B14F-4D97-AF65-F5344CB8AC3E}">
        <p14:creationId xmlns:p14="http://schemas.microsoft.com/office/powerpoint/2010/main" val="237243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61767C8-60BF-8BE6-2730-F0332CF283B4}"/>
              </a:ext>
            </a:extLst>
          </p:cNvPr>
          <p:cNvSpPr txBox="1">
            <a:spLocks/>
          </p:cNvSpPr>
          <p:nvPr/>
        </p:nvSpPr>
        <p:spPr>
          <a:xfrm>
            <a:off x="609599" y="153986"/>
            <a:ext cx="10770974"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140000"/>
              </a:lnSpc>
            </a:pPr>
            <a:r>
              <a:rPr lang="et-EE"/>
              <a:t>2015-2023 perioodi strateegiliste eesmärkide täitmine</a:t>
            </a:r>
            <a:endParaRPr lang="et-EE" sz="3600">
              <a:solidFill>
                <a:srgbClr val="010163"/>
              </a:solidFill>
            </a:endParaRPr>
          </a:p>
        </p:txBody>
      </p:sp>
      <p:sp>
        <p:nvSpPr>
          <p:cNvPr id="2" name="Sisu kohatäide 2">
            <a:extLst>
              <a:ext uri="{FF2B5EF4-FFF2-40B4-BE49-F238E27FC236}">
                <a16:creationId xmlns:a16="http://schemas.microsoft.com/office/drawing/2014/main" id="{8AECADBE-A10B-3DA4-9BDF-0C39B84C27BB}"/>
              </a:ext>
            </a:extLst>
          </p:cNvPr>
          <p:cNvSpPr txBox="1">
            <a:spLocks/>
          </p:cNvSpPr>
          <p:nvPr/>
        </p:nvSpPr>
        <p:spPr>
          <a:xfrm>
            <a:off x="417250" y="1296985"/>
            <a:ext cx="11416684" cy="528637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t-EE" sz="1400" b="0" i="0" strike="noStrike" baseline="0">
                <a:solidFill>
                  <a:srgbClr val="000000"/>
                </a:solidFill>
                <a:latin typeface="Calibri" panose="020F0502020204030204" pitchFamily="34" charset="0"/>
              </a:rPr>
              <a:t>Üldine hinnang strateegia täitmisele:</a:t>
            </a:r>
          </a:p>
          <a:p>
            <a:pPr algn="just">
              <a:buClr>
                <a:schemeClr val="accent6"/>
              </a:buClr>
              <a:buFont typeface="Wingdings" panose="05000000000000000000" pitchFamily="2" charset="2"/>
              <a:buChar char="ü"/>
            </a:pPr>
            <a:r>
              <a:rPr lang="et-EE" sz="1200" b="0" i="0" u="none" strike="noStrike" baseline="0">
                <a:solidFill>
                  <a:srgbClr val="000000"/>
                </a:solidFill>
                <a:latin typeface="Calibri" panose="020F0502020204030204" pitchFamily="34" charset="0"/>
              </a:rPr>
              <a:t>Jõgevamaa Koostöökoja arengustrateegia perioodi 2015-2023 iseloomustab kahe ühiskonda raputanud ning ettevõtlus- ja koostöökeskkonda oluliselt mõjutanud sündmuse mõju – 2020. aasta kevad-talvel alanud üleilmne koroonapandeemia ning kaks aastat hiljem alanud Venemaa täiemahuline sõda Ukrainas. </a:t>
            </a:r>
          </a:p>
          <a:p>
            <a:pPr algn="just">
              <a:buClr>
                <a:schemeClr val="accent6"/>
              </a:buClr>
              <a:buFont typeface="Wingdings" panose="05000000000000000000" pitchFamily="2" charset="2"/>
              <a:buChar char="ü"/>
            </a:pPr>
            <a:r>
              <a:rPr lang="et-EE" sz="1200" b="0" i="0" u="none" strike="noStrike" baseline="0">
                <a:solidFill>
                  <a:srgbClr val="000000"/>
                </a:solidFill>
                <a:latin typeface="Calibri" panose="020F0502020204030204" pitchFamily="34" charset="0"/>
              </a:rPr>
              <a:t>On selge, et sellise mastaabiga sündmused ja nende mõju kanduvad edasi ka varem tehtud plaanidesse. Mõju võis olla nii negatiivne, nt varem plaanitud tegevuste teostamine osutus uues olukorras võimatuks või keerukaks, tooted või teenused ei olnud enam tarbijatele atraktiivsed või kättesaadavad, või ka positiivne, näiteks seoses silmast-silma koolituste asendamisele virtuaalsete koolitustega on võimalik koolitada planeeritust oluliselt rohkem sihtrühma liikmeid. </a:t>
            </a:r>
          </a:p>
          <a:p>
            <a:pPr algn="just">
              <a:buClr>
                <a:schemeClr val="accent6"/>
              </a:buClr>
              <a:buFont typeface="Wingdings" panose="05000000000000000000" pitchFamily="2" charset="2"/>
              <a:buChar char="ü"/>
            </a:pPr>
            <a:r>
              <a:rPr lang="et-EE" sz="1200" b="0" i="0" u="none" strike="noStrike" baseline="0">
                <a:solidFill>
                  <a:srgbClr val="000000"/>
                </a:solidFill>
                <a:latin typeface="Calibri" panose="020F0502020204030204" pitchFamily="34" charset="0"/>
              </a:rPr>
              <a:t>Ukrainas 2022. aasta talvel alanud täiemahuline sõda muutis taaskord ettevõtluskeskkonda ning tõi endaga kaasa ka muudatuse ühiskonna prioriteetides. Ka see sündmus võis mõjutada ettevõtete ja organisatsioonide võimekust ja valmidust varem planeeritud moel Jõgevamaa ettevõtlus- ja elukeskkonna arendamisel kaasa lüüa.</a:t>
            </a:r>
          </a:p>
          <a:p>
            <a:pPr algn="just">
              <a:buClr>
                <a:schemeClr val="accent6"/>
              </a:buClr>
              <a:buFont typeface="Wingdings" panose="05000000000000000000" pitchFamily="2" charset="2"/>
              <a:buChar char="ü"/>
            </a:pPr>
            <a:r>
              <a:rPr lang="et-EE" sz="1200" b="0" i="0" u="none" strike="noStrike" baseline="0">
                <a:solidFill>
                  <a:srgbClr val="000000"/>
                </a:solidFill>
                <a:latin typeface="Calibri" panose="020F0502020204030204" pitchFamily="34" charset="0"/>
              </a:rPr>
              <a:t>Võttes arvesse arengustrateegia perioodil toimunud olulisi sündmusi ning arvestades ülal kirjeldatud strateegiliste eesmärkide ja meetmete sihttasemete saavutamist, võib strateegia täitmist hinnata edukaks. Ellu on viidud suurel hulgal Jõgevamaa Koostöökoja tegevuspiirkonna ettevõtlus- ja elukeskkonda ning piirkonna eripärade rakendamist edendavaid projekte. Kaasatud ja koostööle õhutatud tegevuspiirkonna elanikke ja organisatsioone, loodud uusi teenuseid ja töökohti ning toetust saanud ettevõtete käive on kasvanud olulisel määral. </a:t>
            </a:r>
          </a:p>
          <a:p>
            <a:pPr marL="0" indent="0">
              <a:buNone/>
            </a:pPr>
            <a:endParaRPr lang="et-EE"/>
          </a:p>
          <a:p>
            <a:pPr marL="0" indent="0">
              <a:buNone/>
            </a:pPr>
            <a:r>
              <a:rPr lang="et-EE" sz="1200"/>
              <a:t>Tuginedes strateegia täitmise seire tulemustele ning 2023. aasta märtsis läbi viidud toetusmeetme tagasisideküsitlusele, tõusetusid järgmised ettepanekud:</a:t>
            </a:r>
          </a:p>
          <a:p>
            <a:pPr algn="just">
              <a:buClr>
                <a:schemeClr val="accent6"/>
              </a:buClr>
              <a:buFont typeface="Wingdings" panose="05000000000000000000" pitchFamily="2" charset="2"/>
              <a:buChar char="ü"/>
            </a:pPr>
            <a:r>
              <a:rPr lang="fi-FI" sz="1200" err="1"/>
              <a:t>Senisest</a:t>
            </a:r>
            <a:r>
              <a:rPr lang="fi-FI" sz="1200"/>
              <a:t> </a:t>
            </a:r>
            <a:r>
              <a:rPr lang="fi-FI" sz="1200" err="1"/>
              <a:t>suuremat</a:t>
            </a:r>
            <a:r>
              <a:rPr lang="fi-FI" sz="1200"/>
              <a:t> </a:t>
            </a:r>
            <a:r>
              <a:rPr lang="fi-FI" sz="1200" err="1"/>
              <a:t>tähelepanu</a:t>
            </a:r>
            <a:r>
              <a:rPr lang="fi-FI" sz="1200"/>
              <a:t> </a:t>
            </a:r>
            <a:r>
              <a:rPr lang="fi-FI" sz="1200" err="1"/>
              <a:t>tasub</a:t>
            </a:r>
            <a:r>
              <a:rPr lang="fi-FI" sz="1200"/>
              <a:t> </a:t>
            </a:r>
            <a:r>
              <a:rPr lang="fi-FI" sz="1200" err="1"/>
              <a:t>pöörata</a:t>
            </a:r>
            <a:r>
              <a:rPr lang="fi-FI" sz="1200"/>
              <a:t> </a:t>
            </a:r>
            <a:r>
              <a:rPr lang="fi-FI" sz="1200" err="1"/>
              <a:t>erinevate</a:t>
            </a:r>
            <a:r>
              <a:rPr lang="fi-FI" sz="1200"/>
              <a:t> </a:t>
            </a:r>
            <a:r>
              <a:rPr lang="fi-FI" sz="1200" err="1"/>
              <a:t>osapoolte</a:t>
            </a:r>
            <a:r>
              <a:rPr lang="fi-FI" sz="1200"/>
              <a:t> (</a:t>
            </a:r>
            <a:r>
              <a:rPr lang="fi-FI" sz="1200" err="1"/>
              <a:t>kogukonnad</a:t>
            </a:r>
            <a:r>
              <a:rPr lang="fi-FI" sz="1200"/>
              <a:t>, </a:t>
            </a:r>
            <a:r>
              <a:rPr lang="fi-FI" sz="1200" err="1"/>
              <a:t>ettevõtted</a:t>
            </a:r>
            <a:r>
              <a:rPr lang="fi-FI" sz="1200"/>
              <a:t> </a:t>
            </a:r>
            <a:r>
              <a:rPr lang="fi-FI" sz="1200" err="1"/>
              <a:t>jt</a:t>
            </a:r>
            <a:r>
              <a:rPr lang="fi-FI" sz="1200"/>
              <a:t>) </a:t>
            </a:r>
            <a:r>
              <a:rPr lang="fi-FI" sz="1200" err="1"/>
              <a:t>koostöö</a:t>
            </a:r>
            <a:r>
              <a:rPr lang="fi-FI" sz="1200"/>
              <a:t> </a:t>
            </a:r>
            <a:r>
              <a:rPr lang="fi-FI" sz="1200" err="1"/>
              <a:t>innustamisele</a:t>
            </a:r>
            <a:r>
              <a:rPr lang="fi-FI" sz="1200"/>
              <a:t> ja </a:t>
            </a:r>
            <a:r>
              <a:rPr lang="fi-FI" sz="1200" err="1"/>
              <a:t>toetamisele</a:t>
            </a:r>
            <a:r>
              <a:rPr lang="fi-FI" sz="1200"/>
              <a:t>.</a:t>
            </a:r>
            <a:endParaRPr lang="et-EE" sz="1200"/>
          </a:p>
          <a:p>
            <a:pPr algn="just">
              <a:buClr>
                <a:schemeClr val="accent6"/>
              </a:buClr>
              <a:buFont typeface="Wingdings" panose="05000000000000000000" pitchFamily="2" charset="2"/>
              <a:buChar char="ü"/>
            </a:pPr>
            <a:r>
              <a:rPr lang="et-EE" sz="1200"/>
              <a:t>Taotlejad ja projektide elluviijad võivad vajada tuge siht- ja sidusrühmade kaasamiseks projektidesse nii taotlemise kui ka projektide rakendamise faasis, samuti võivad nad vajada tuge uuenduslike projektide väljatöötamisel.</a:t>
            </a:r>
          </a:p>
          <a:p>
            <a:pPr algn="just">
              <a:buClr>
                <a:schemeClr val="accent6"/>
              </a:buClr>
              <a:buFont typeface="Wingdings" panose="05000000000000000000" pitchFamily="2" charset="2"/>
              <a:buChar char="ü"/>
            </a:pPr>
            <a:r>
              <a:rPr lang="et-EE" sz="1200"/>
              <a:t>Toetada väiksema taotluste koostamise kogemusega potentsiaalseid taotlejaid.</a:t>
            </a:r>
          </a:p>
          <a:p>
            <a:pPr algn="just">
              <a:buClr>
                <a:schemeClr val="accent6"/>
              </a:buClr>
              <a:buFont typeface="Wingdings" panose="05000000000000000000" pitchFamily="2" charset="2"/>
              <a:buChar char="ü"/>
            </a:pPr>
            <a:r>
              <a:rPr lang="et-EE" sz="1200"/>
              <a:t>Muuta taotluse hindamise protsessi läbipaistvamaks ja arusaadavamaks. </a:t>
            </a:r>
          </a:p>
          <a:p>
            <a:pPr algn="just">
              <a:buClr>
                <a:schemeClr val="accent6"/>
              </a:buClr>
              <a:buFont typeface="Wingdings" panose="05000000000000000000" pitchFamily="2" charset="2"/>
              <a:buChar char="ü"/>
            </a:pPr>
            <a:r>
              <a:rPr lang="et-EE" sz="1200"/>
              <a:t>Taotlustele, mis ei osutunud edukaks, tuleks võimalusel esitada kirjalik tagasiside taotluses esinenud puudujääkide kohta. </a:t>
            </a:r>
          </a:p>
          <a:p>
            <a:pPr marL="0" indent="0" algn="l">
              <a:buNone/>
            </a:pPr>
            <a:endParaRPr lang="et-EE" sz="120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None/>
            </a:pPr>
            <a:endParaRPr lang="et-EE" sz="1200">
              <a:latin typeface="Calibri" panose="020F0502020204030204" pitchFamily="34" charset="0"/>
              <a:ea typeface="Calibri" panose="020F0502020204030204" pitchFamily="34" charset="0"/>
              <a:cs typeface="Times New Roman" panose="02020603050405020304" pitchFamily="18" charset="0"/>
            </a:endParaRPr>
          </a:p>
          <a:p>
            <a:pPr marL="0" indent="0" algn="l">
              <a:buNone/>
            </a:pPr>
            <a:endParaRPr lang="et-EE" sz="120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None/>
            </a:pPr>
            <a:r>
              <a:rPr lang="et-EE" sz="1200">
                <a:effectLst/>
                <a:latin typeface="Calibri" panose="020F0502020204030204" pitchFamily="34" charset="0"/>
                <a:ea typeface="Calibri" panose="020F0502020204030204" pitchFamily="34" charset="0"/>
                <a:cs typeface="Times New Roman" panose="02020603050405020304" pitchFamily="18" charset="0"/>
              </a:rPr>
              <a:t>Allikas: </a:t>
            </a:r>
            <a:r>
              <a:rPr lang="et-EE" sz="1200"/>
              <a:t>Jõgevamaa Koostöökoja arengustrateegia 2015-2023. </a:t>
            </a:r>
            <a:r>
              <a:rPr lang="fi-FI" sz="1200" err="1"/>
              <a:t>Hinnang</a:t>
            </a:r>
            <a:r>
              <a:rPr lang="fi-FI" sz="1200"/>
              <a:t> </a:t>
            </a:r>
            <a:r>
              <a:rPr lang="fi-FI" sz="1200" err="1"/>
              <a:t>strateegia</a:t>
            </a:r>
            <a:r>
              <a:rPr lang="fi-FI" sz="1200"/>
              <a:t> </a:t>
            </a:r>
            <a:r>
              <a:rPr lang="fi-FI" sz="1200" err="1"/>
              <a:t>täitmisele</a:t>
            </a:r>
            <a:r>
              <a:rPr lang="fi-FI" sz="1200"/>
              <a:t> ja </a:t>
            </a:r>
            <a:r>
              <a:rPr lang="fi-FI" sz="1200" err="1"/>
              <a:t>soovitused</a:t>
            </a:r>
            <a:r>
              <a:rPr lang="et-EE" sz="1200"/>
              <a:t>. Civitta. 2023.</a:t>
            </a:r>
          </a:p>
        </p:txBody>
      </p:sp>
      <p:sp>
        <p:nvSpPr>
          <p:cNvPr id="4" name="Slaidinumbri kohatäide 3">
            <a:extLst>
              <a:ext uri="{FF2B5EF4-FFF2-40B4-BE49-F238E27FC236}">
                <a16:creationId xmlns:a16="http://schemas.microsoft.com/office/drawing/2014/main" id="{A4464F39-31BD-BF05-86EF-57E4FC3B946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17</a:t>
            </a:fld>
            <a:endParaRPr lang="et-EE">
              <a:solidFill>
                <a:prstClr val="black"/>
              </a:solidFill>
              <a:latin typeface="Calibri"/>
            </a:endParaRPr>
          </a:p>
        </p:txBody>
      </p:sp>
    </p:spTree>
    <p:extLst>
      <p:ext uri="{BB962C8B-B14F-4D97-AF65-F5344CB8AC3E}">
        <p14:creationId xmlns:p14="http://schemas.microsoft.com/office/powerpoint/2010/main" val="3656727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73771D-C3AF-1FBE-3838-782516812933}"/>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5E4E6439-BB6A-E08B-BD60-1A542F4D12B3}"/>
              </a:ext>
            </a:extLst>
          </p:cNvPr>
          <p:cNvSpPr>
            <a:spLocks noGrp="1"/>
          </p:cNvSpPr>
          <p:nvPr>
            <p:ph type="title"/>
          </p:nvPr>
        </p:nvSpPr>
        <p:spPr>
          <a:xfrm>
            <a:off x="1597981" y="3909751"/>
            <a:ext cx="10012388" cy="1362075"/>
          </a:xfrm>
        </p:spPr>
        <p:txBody>
          <a:bodyPr>
            <a:normAutofit/>
          </a:bodyPr>
          <a:lstStyle/>
          <a:p>
            <a:r>
              <a:rPr lang="et-EE"/>
              <a:t>Strateegia koostamise protsess</a:t>
            </a:r>
            <a:endParaRPr lang="et-EE" sz="4400"/>
          </a:p>
        </p:txBody>
      </p:sp>
    </p:spTree>
    <p:extLst>
      <p:ext uri="{BB962C8B-B14F-4D97-AF65-F5344CB8AC3E}">
        <p14:creationId xmlns:p14="http://schemas.microsoft.com/office/powerpoint/2010/main" val="194510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stkülik 7">
            <a:extLst>
              <a:ext uri="{FF2B5EF4-FFF2-40B4-BE49-F238E27FC236}">
                <a16:creationId xmlns:a16="http://schemas.microsoft.com/office/drawing/2014/main" id="{59070D4B-D27B-22E6-AA33-A7812211D690}"/>
              </a:ext>
            </a:extLst>
          </p:cNvPr>
          <p:cNvSpPr/>
          <p:nvPr/>
        </p:nvSpPr>
        <p:spPr>
          <a:xfrm>
            <a:off x="161996" y="1204126"/>
            <a:ext cx="5363325" cy="5503630"/>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 name="Sisu kohatäide 5">
            <a:extLst>
              <a:ext uri="{FF2B5EF4-FFF2-40B4-BE49-F238E27FC236}">
                <a16:creationId xmlns:a16="http://schemas.microsoft.com/office/drawing/2014/main" id="{2FC2D08C-AD89-E3F1-6DC4-0FF1157F75C9}"/>
              </a:ext>
            </a:extLst>
          </p:cNvPr>
          <p:cNvSpPr txBox="1">
            <a:spLocks/>
          </p:cNvSpPr>
          <p:nvPr/>
        </p:nvSpPr>
        <p:spPr>
          <a:xfrm>
            <a:off x="5535317" y="1198518"/>
            <a:ext cx="6546436" cy="5368275"/>
          </a:xfrm>
          <a:prstGeom prst="rect">
            <a:avLst/>
          </a:prstGeom>
        </p:spPr>
        <p:txBody>
          <a:bodyPr vert="horz" lIns="91440" tIns="45720" rIns="91440" bIns="45720" numCol="1" rtlCol="0">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9pPr>
          </a:lstStyle>
          <a:p>
            <a:pPr marL="0" indent="0">
              <a:spcBef>
                <a:spcPts val="0"/>
              </a:spcBef>
              <a:buFont typeface="Arial" pitchFamily="34" charset="0"/>
              <a:buNone/>
            </a:pPr>
            <a:r>
              <a:rPr lang="et-EE" sz="1400"/>
              <a:t>Kaasamisprotsess</a:t>
            </a:r>
            <a:r>
              <a:rPr lang="en-US" sz="1400"/>
              <a:t>:</a:t>
            </a:r>
          </a:p>
          <a:p>
            <a:pPr marL="0" indent="0">
              <a:spcBef>
                <a:spcPts val="0"/>
              </a:spcBef>
              <a:buNone/>
            </a:pPr>
            <a:r>
              <a:rPr lang="et-EE" sz="1000"/>
              <a:t>01.04.2022 </a:t>
            </a:r>
            <a:r>
              <a:rPr lang="fi-FI" sz="1000" err="1"/>
              <a:t>Inspiratsiooniseminar</a:t>
            </a:r>
            <a:r>
              <a:rPr lang="fi-FI" sz="1000"/>
              <a:t> "MAALE? SEE ON JÄTKUVALT VÕIMALIK!„</a:t>
            </a:r>
            <a:r>
              <a:rPr lang="et-EE" sz="1000"/>
              <a:t> </a:t>
            </a:r>
          </a:p>
          <a:p>
            <a:pPr marL="0" indent="0">
              <a:spcBef>
                <a:spcPts val="0"/>
              </a:spcBef>
              <a:buFont typeface="Arial" pitchFamily="34" charset="0"/>
              <a:buNone/>
            </a:pPr>
            <a:r>
              <a:rPr lang="en-US" sz="1000"/>
              <a:t>15.05.2022 </a:t>
            </a:r>
            <a:r>
              <a:rPr lang="et-EE" sz="1000"/>
              <a:t>Ideekorje ja visiooniseminar Kuremaal</a:t>
            </a:r>
          </a:p>
          <a:p>
            <a:pPr marL="0" indent="0">
              <a:spcBef>
                <a:spcPts val="0"/>
              </a:spcBef>
              <a:buNone/>
            </a:pPr>
            <a:r>
              <a:rPr lang="en-US" sz="1000"/>
              <a:t>24.05.2022 </a:t>
            </a:r>
            <a:r>
              <a:rPr lang="et-EE" sz="1000"/>
              <a:t>Ideekorje ja visiooniseminar Pajusis</a:t>
            </a:r>
          </a:p>
          <a:p>
            <a:pPr marL="0" indent="0" defTabSz="1231900">
              <a:spcBef>
                <a:spcPts val="0"/>
              </a:spcBef>
              <a:buNone/>
            </a:pPr>
            <a:r>
              <a:rPr lang="en-US" sz="1000"/>
              <a:t>27.05.2022 </a:t>
            </a:r>
            <a:r>
              <a:rPr lang="et-EE" sz="1000"/>
              <a:t>Ideekorje ja visiooniseminar Mustvee</a:t>
            </a:r>
            <a:r>
              <a:rPr lang="en-US" sz="1000"/>
              <a:t>s</a:t>
            </a:r>
            <a:endParaRPr lang="et-EE" sz="1000"/>
          </a:p>
          <a:p>
            <a:pPr marL="0" indent="0">
              <a:spcBef>
                <a:spcPts val="0"/>
              </a:spcBef>
              <a:buFont typeface="Arial" pitchFamily="34" charset="0"/>
              <a:buNone/>
            </a:pPr>
            <a:r>
              <a:rPr lang="et-EE" sz="1000"/>
              <a:t>02.06.2022 II Strateegiaseminar </a:t>
            </a:r>
            <a:r>
              <a:rPr lang="et-EE" sz="1000" err="1"/>
              <a:t>Mokko</a:t>
            </a:r>
            <a:r>
              <a:rPr lang="en-US" sz="1000"/>
              <a:t> </a:t>
            </a:r>
            <a:r>
              <a:rPr lang="et-EE" sz="1000"/>
              <a:t>turismitalus</a:t>
            </a:r>
          </a:p>
          <a:p>
            <a:pPr marL="0" indent="0">
              <a:spcBef>
                <a:spcPts val="0"/>
              </a:spcBef>
              <a:buFont typeface="Arial" pitchFamily="34" charset="0"/>
              <a:buNone/>
            </a:pPr>
            <a:r>
              <a:rPr lang="et-EE" sz="1000"/>
              <a:t>16.06.2022 III Strateegiaseminar JKTK kontoris juhatusega</a:t>
            </a:r>
          </a:p>
          <a:p>
            <a:pPr marL="0" indent="0">
              <a:spcBef>
                <a:spcPts val="0"/>
              </a:spcBef>
              <a:buFont typeface="Arial" pitchFamily="34" charset="0"/>
              <a:buNone/>
            </a:pPr>
            <a:r>
              <a:rPr lang="et-EE" sz="1000"/>
              <a:t>11.08.2022 IV Strateegiaseminar (</a:t>
            </a:r>
            <a:r>
              <a:rPr lang="et-EE" sz="1000" err="1"/>
              <a:t>vis</a:t>
            </a:r>
            <a:r>
              <a:rPr lang="en-US" sz="1000" err="1"/>
              <a:t>i</a:t>
            </a:r>
            <a:r>
              <a:rPr lang="et-EE" sz="1000" err="1"/>
              <a:t>ooni</a:t>
            </a:r>
            <a:r>
              <a:rPr lang="et-EE" sz="1000"/>
              <a:t> sõnastamine) Kadrinas</a:t>
            </a:r>
          </a:p>
          <a:p>
            <a:pPr marL="0" indent="0">
              <a:spcBef>
                <a:spcPts val="0"/>
              </a:spcBef>
              <a:buFont typeface="Arial" pitchFamily="34" charset="0"/>
              <a:buNone/>
            </a:pPr>
            <a:r>
              <a:rPr lang="et-EE" sz="1000"/>
              <a:t>19.08.2022 V Strateegiaseminar (eesmärkide sõnastamine) JKTK kontoris juhatusega</a:t>
            </a:r>
          </a:p>
          <a:p>
            <a:pPr marL="0" indent="0">
              <a:spcBef>
                <a:spcPts val="0"/>
              </a:spcBef>
              <a:buNone/>
            </a:pPr>
            <a:r>
              <a:rPr lang="et-EE" sz="1000"/>
              <a:t>02.09.2022 VI Strateegiaseminar (strateegiakaartide koostamine) JKTK kontoris juhatusega</a:t>
            </a:r>
          </a:p>
          <a:p>
            <a:pPr marL="0" indent="0">
              <a:spcBef>
                <a:spcPts val="0"/>
              </a:spcBef>
              <a:buFont typeface="Arial" pitchFamily="34" charset="0"/>
              <a:buNone/>
            </a:pPr>
            <a:r>
              <a:rPr lang="et-EE" sz="1000"/>
              <a:t>06.09.2022 VII Strateegiadokumendi tutvustamine ja kooskõlastamine JKTK üldkoosolekul</a:t>
            </a:r>
          </a:p>
          <a:p>
            <a:pPr marL="0" indent="0">
              <a:spcBef>
                <a:spcPts val="0"/>
              </a:spcBef>
              <a:buFont typeface="Arial" pitchFamily="34" charset="0"/>
              <a:buNone/>
            </a:pPr>
            <a:r>
              <a:rPr lang="et-EE" sz="1000"/>
              <a:t>12.09.2022 VII</a:t>
            </a:r>
            <a:r>
              <a:rPr lang="en-US" sz="1000"/>
              <a:t>a</a:t>
            </a:r>
            <a:r>
              <a:rPr lang="et-EE" sz="1000"/>
              <a:t> Strateegiadokumendi tutvustamine ja kooskõlastamine turismisektoriga</a:t>
            </a:r>
          </a:p>
          <a:p>
            <a:pPr marL="0" indent="0">
              <a:spcBef>
                <a:spcPts val="0"/>
              </a:spcBef>
              <a:buFont typeface="Arial" pitchFamily="34" charset="0"/>
              <a:buNone/>
            </a:pPr>
            <a:r>
              <a:rPr lang="et-EE" sz="1000"/>
              <a:t>13.09.2022 VII</a:t>
            </a:r>
            <a:r>
              <a:rPr lang="en-US" sz="1000"/>
              <a:t>b</a:t>
            </a:r>
            <a:r>
              <a:rPr lang="et-EE" sz="1000"/>
              <a:t> Strateegiadokumendi tutvustamine ja kooskõlastamine energiasektoriga</a:t>
            </a:r>
          </a:p>
          <a:p>
            <a:pPr marL="0" indent="0">
              <a:spcBef>
                <a:spcPts val="0"/>
              </a:spcBef>
              <a:buFont typeface="Arial" pitchFamily="34" charset="0"/>
              <a:buNone/>
            </a:pPr>
            <a:r>
              <a:rPr lang="et-EE" sz="1000"/>
              <a:t>19.09.2022 VII</a:t>
            </a:r>
            <a:r>
              <a:rPr lang="en-US" sz="1000"/>
              <a:t>c</a:t>
            </a:r>
            <a:r>
              <a:rPr lang="et-EE" sz="1000"/>
              <a:t> Strateegiadokumendi tutvustamine ja kooskõlastamine toidusektoriga</a:t>
            </a:r>
          </a:p>
          <a:p>
            <a:pPr marL="0" indent="0">
              <a:spcBef>
                <a:spcPts val="0"/>
              </a:spcBef>
              <a:buFont typeface="Arial" pitchFamily="34" charset="0"/>
              <a:buNone/>
            </a:pPr>
            <a:r>
              <a:rPr lang="et-EE" sz="1000"/>
              <a:t>20.09.2022 VII</a:t>
            </a:r>
            <a:r>
              <a:rPr lang="en-US" sz="1000"/>
              <a:t>d</a:t>
            </a:r>
            <a:r>
              <a:rPr lang="et-EE" sz="1000"/>
              <a:t> Strateegiadokumendi tutvustamine ja kooskõlastamine ettevõtluse edendajatega</a:t>
            </a:r>
          </a:p>
          <a:p>
            <a:pPr marL="0" indent="0">
              <a:spcBef>
                <a:spcPts val="0"/>
              </a:spcBef>
              <a:buFont typeface="Arial" pitchFamily="34" charset="0"/>
              <a:buNone/>
            </a:pPr>
            <a:r>
              <a:rPr lang="et-EE" sz="1000"/>
              <a:t>20.09.2022 VII</a:t>
            </a:r>
            <a:r>
              <a:rPr lang="en-US" sz="1000"/>
              <a:t>e </a:t>
            </a:r>
            <a:r>
              <a:rPr lang="et-EE" sz="1000"/>
              <a:t>Strateegiadokumendi tutvustamine ja kooskõlastamine kogukonna sektoriga</a:t>
            </a:r>
          </a:p>
          <a:p>
            <a:pPr marL="0" indent="0">
              <a:spcBef>
                <a:spcPts val="0"/>
              </a:spcBef>
              <a:buFont typeface="Arial" pitchFamily="34" charset="0"/>
              <a:buNone/>
            </a:pPr>
            <a:r>
              <a:rPr lang="et-EE" sz="1000"/>
              <a:t>30.09.2022 VII</a:t>
            </a:r>
            <a:r>
              <a:rPr lang="en-US" sz="1000"/>
              <a:t>f</a:t>
            </a:r>
            <a:r>
              <a:rPr lang="et-EE" sz="1000"/>
              <a:t> Strateegiadokumendi tutvustamine ja kooskõlastamine sotsiaaltöö valdkonna eestvedajatega</a:t>
            </a:r>
          </a:p>
          <a:p>
            <a:pPr marL="0" indent="0">
              <a:spcBef>
                <a:spcPts val="0"/>
              </a:spcBef>
              <a:buNone/>
            </a:pPr>
            <a:r>
              <a:rPr lang="en-US" sz="1000"/>
              <a:t>27.10.2022 </a:t>
            </a:r>
            <a:r>
              <a:rPr lang="en-US" sz="1000" err="1"/>
              <a:t>Tegevuspiirkonna</a:t>
            </a:r>
            <a:r>
              <a:rPr lang="en-US" sz="1000"/>
              <a:t> </a:t>
            </a:r>
            <a:r>
              <a:rPr lang="en-US" sz="1000" err="1"/>
              <a:t>strateegia</a:t>
            </a:r>
            <a:r>
              <a:rPr lang="en-US" sz="1000"/>
              <a:t> </a:t>
            </a:r>
            <a:r>
              <a:rPr lang="en-US" sz="1000" err="1"/>
              <a:t>tutvustamine</a:t>
            </a:r>
            <a:r>
              <a:rPr lang="en-US" sz="1000"/>
              <a:t> </a:t>
            </a:r>
            <a:r>
              <a:rPr lang="en-US" sz="1000" err="1"/>
              <a:t>JAEKi</a:t>
            </a:r>
            <a:r>
              <a:rPr lang="en-US" sz="1000"/>
              <a:t> </a:t>
            </a:r>
            <a:r>
              <a:rPr lang="en-US" sz="1000" err="1"/>
              <a:t>eestvedajatele</a:t>
            </a:r>
            <a:r>
              <a:rPr lang="en-US" sz="1000"/>
              <a:t> </a:t>
            </a:r>
            <a:r>
              <a:rPr lang="en-US" sz="1000" err="1"/>
              <a:t>Jõgeval</a:t>
            </a:r>
            <a:endParaRPr lang="en-US" sz="1000"/>
          </a:p>
          <a:p>
            <a:pPr marL="0" indent="0">
              <a:spcBef>
                <a:spcPts val="0"/>
              </a:spcBef>
              <a:buNone/>
            </a:pPr>
            <a:r>
              <a:rPr lang="en-US" sz="1000"/>
              <a:t>03.11.2022 </a:t>
            </a:r>
            <a:r>
              <a:rPr lang="en-US" sz="1000" err="1"/>
              <a:t>Strateegiadokumendi</a:t>
            </a:r>
            <a:r>
              <a:rPr lang="en-US" sz="1000"/>
              <a:t> </a:t>
            </a:r>
            <a:r>
              <a:rPr lang="en-US" sz="1000" err="1"/>
              <a:t>tutvust</a:t>
            </a:r>
            <a:r>
              <a:rPr lang="et-EE" sz="1000"/>
              <a:t>a</a:t>
            </a:r>
            <a:r>
              <a:rPr lang="en-US" sz="1000"/>
              <a:t>mine ja </a:t>
            </a:r>
            <a:r>
              <a:rPr lang="en-US" sz="1000" err="1"/>
              <a:t>kooskõlast</a:t>
            </a:r>
            <a:r>
              <a:rPr lang="et-EE" sz="1000"/>
              <a:t>a</a:t>
            </a:r>
            <a:r>
              <a:rPr lang="en-US" sz="1000"/>
              <a:t>mine </a:t>
            </a:r>
            <a:r>
              <a:rPr lang="en-US" sz="1000" err="1"/>
              <a:t>turismisektoriga</a:t>
            </a:r>
            <a:endParaRPr lang="en-US" sz="1000"/>
          </a:p>
          <a:p>
            <a:pPr marL="0" indent="0">
              <a:spcBef>
                <a:spcPts val="0"/>
              </a:spcBef>
              <a:buNone/>
            </a:pPr>
            <a:r>
              <a:rPr lang="en-US" sz="1000"/>
              <a:t>17.11.2022 </a:t>
            </a:r>
            <a:r>
              <a:rPr lang="en-US" sz="1000" err="1"/>
              <a:t>Strateegiadokumendi</a:t>
            </a:r>
            <a:r>
              <a:rPr lang="en-US" sz="1000"/>
              <a:t> </a:t>
            </a:r>
            <a:r>
              <a:rPr lang="en-US" sz="1000" err="1"/>
              <a:t>tutvust</a:t>
            </a:r>
            <a:r>
              <a:rPr lang="et-EE" sz="1000"/>
              <a:t>a</a:t>
            </a:r>
            <a:r>
              <a:rPr lang="en-US" sz="1000"/>
              <a:t>mine ja </a:t>
            </a:r>
            <a:r>
              <a:rPr lang="en-US" sz="1000" err="1"/>
              <a:t>kooskõlast</a:t>
            </a:r>
            <a:r>
              <a:rPr lang="et-EE" sz="1000"/>
              <a:t>a</a:t>
            </a:r>
            <a:r>
              <a:rPr lang="en-US" sz="1000"/>
              <a:t>mine </a:t>
            </a:r>
            <a:r>
              <a:rPr lang="en-US" sz="1000" err="1"/>
              <a:t>kogukonnasektoriga</a:t>
            </a:r>
            <a:endParaRPr lang="en-US" sz="1000"/>
          </a:p>
          <a:p>
            <a:pPr marL="0" indent="0">
              <a:spcBef>
                <a:spcPts val="0"/>
              </a:spcBef>
              <a:buNone/>
            </a:pPr>
            <a:r>
              <a:rPr lang="en-US" sz="1000"/>
              <a:t>01.12.2022 </a:t>
            </a:r>
            <a:r>
              <a:rPr lang="en-US" sz="1000" err="1"/>
              <a:t>Strateegiadokumendi</a:t>
            </a:r>
            <a:r>
              <a:rPr lang="en-US" sz="1000"/>
              <a:t> </a:t>
            </a:r>
            <a:r>
              <a:rPr lang="en-US" sz="1000" err="1"/>
              <a:t>tutvustamine</a:t>
            </a:r>
            <a:r>
              <a:rPr lang="en-US" sz="1000"/>
              <a:t> ja </a:t>
            </a:r>
            <a:r>
              <a:rPr lang="en-US" sz="1000" err="1"/>
              <a:t>kooskõlastamine</a:t>
            </a:r>
            <a:r>
              <a:rPr lang="en-US" sz="1000"/>
              <a:t> </a:t>
            </a:r>
            <a:r>
              <a:rPr lang="en-US" sz="1000" err="1"/>
              <a:t>sotsiaalvaldkonna</a:t>
            </a:r>
            <a:r>
              <a:rPr lang="en-US" sz="1000"/>
              <a:t> </a:t>
            </a:r>
            <a:r>
              <a:rPr lang="en-US" sz="1000" err="1"/>
              <a:t>esindajatega</a:t>
            </a:r>
            <a:endParaRPr lang="en-US" sz="1000"/>
          </a:p>
          <a:p>
            <a:pPr marL="0" indent="0">
              <a:spcBef>
                <a:spcPts val="0"/>
              </a:spcBef>
              <a:buFont typeface="Arial" pitchFamily="34" charset="0"/>
              <a:buNone/>
            </a:pPr>
            <a:r>
              <a:rPr lang="en-US" sz="1000"/>
              <a:t>IV</a:t>
            </a:r>
            <a:r>
              <a:rPr lang="et-EE" sz="1000"/>
              <a:t> kv 2022</a:t>
            </a:r>
            <a:r>
              <a:rPr lang="en-US" sz="1000"/>
              <a:t> </a:t>
            </a:r>
            <a:r>
              <a:rPr lang="et-EE" sz="1000"/>
              <a:t>K</a:t>
            </a:r>
            <a:r>
              <a:rPr lang="en-US" sz="1000" err="1"/>
              <a:t>ohtumised</a:t>
            </a:r>
            <a:r>
              <a:rPr lang="en-US" sz="1000"/>
              <a:t> </a:t>
            </a:r>
            <a:r>
              <a:rPr lang="en-US" sz="1000" err="1"/>
              <a:t>endiste</a:t>
            </a:r>
            <a:r>
              <a:rPr lang="en-US" sz="1000"/>
              <a:t> ja </a:t>
            </a:r>
            <a:r>
              <a:rPr lang="en-US" sz="1000" err="1"/>
              <a:t>tänaste</a:t>
            </a:r>
            <a:r>
              <a:rPr lang="en-US" sz="1000"/>
              <a:t> </a:t>
            </a:r>
            <a:r>
              <a:rPr lang="en-US" sz="1000" err="1"/>
              <a:t>EASi</a:t>
            </a:r>
            <a:r>
              <a:rPr lang="en-US" sz="1000"/>
              <a:t>, PRIA, </a:t>
            </a:r>
            <a:r>
              <a:rPr lang="en-US" sz="1000" err="1"/>
              <a:t>maakondlike</a:t>
            </a:r>
            <a:r>
              <a:rPr lang="en-US" sz="1000"/>
              <a:t> </a:t>
            </a:r>
            <a:r>
              <a:rPr lang="en-US" sz="1000" err="1"/>
              <a:t>arenduskeskuste</a:t>
            </a:r>
            <a:r>
              <a:rPr lang="en-US" sz="1000"/>
              <a:t>, </a:t>
            </a:r>
            <a:endParaRPr lang="et-EE" sz="1000"/>
          </a:p>
          <a:p>
            <a:pPr marL="0" indent="0">
              <a:spcBef>
                <a:spcPts val="0"/>
              </a:spcBef>
              <a:buFont typeface="Arial" pitchFamily="34" charset="0"/>
              <a:buNone/>
            </a:pPr>
            <a:r>
              <a:rPr lang="en-US" sz="1000" err="1"/>
              <a:t>energia</a:t>
            </a:r>
            <a:r>
              <a:rPr lang="en-US" sz="1000"/>
              <a:t>, </a:t>
            </a:r>
            <a:r>
              <a:rPr lang="en-US" sz="1000" err="1"/>
              <a:t>turismi</a:t>
            </a:r>
            <a:r>
              <a:rPr lang="en-US" sz="1000"/>
              <a:t>, </a:t>
            </a:r>
            <a:r>
              <a:rPr lang="en-US" sz="1000" err="1"/>
              <a:t>ettevõtluse</a:t>
            </a:r>
            <a:r>
              <a:rPr lang="en-US" sz="1000"/>
              <a:t> ja </a:t>
            </a:r>
            <a:r>
              <a:rPr lang="en-US" sz="1000" err="1"/>
              <a:t>sotsiaalvaldkonna</a:t>
            </a:r>
            <a:r>
              <a:rPr lang="en-US" sz="1000"/>
              <a:t> </a:t>
            </a:r>
            <a:r>
              <a:rPr lang="en-US" sz="1000" err="1"/>
              <a:t>spetsialistidega</a:t>
            </a:r>
            <a:endParaRPr lang="en-US" sz="1000"/>
          </a:p>
          <a:p>
            <a:pPr marL="0" indent="0">
              <a:spcBef>
                <a:spcPts val="0"/>
              </a:spcBef>
              <a:buFont typeface="Arial" pitchFamily="34" charset="0"/>
              <a:buNone/>
            </a:pPr>
            <a:r>
              <a:rPr lang="en-US" sz="1000"/>
              <a:t>10.10.2022 </a:t>
            </a:r>
            <a:r>
              <a:rPr lang="en-US" sz="1000" err="1"/>
              <a:t>Strateegiakaartide</a:t>
            </a:r>
            <a:r>
              <a:rPr lang="en-US" sz="1000"/>
              <a:t> </a:t>
            </a:r>
            <a:r>
              <a:rPr lang="en-US" sz="1000" err="1"/>
              <a:t>kooskõlastamine</a:t>
            </a:r>
            <a:r>
              <a:rPr lang="en-US" sz="1000"/>
              <a:t> JKTK </a:t>
            </a:r>
            <a:r>
              <a:rPr lang="en-US" sz="1000" err="1"/>
              <a:t>töötajatega</a:t>
            </a:r>
            <a:endParaRPr lang="en-US" sz="1000"/>
          </a:p>
          <a:p>
            <a:pPr marL="0" indent="0">
              <a:spcBef>
                <a:spcPts val="0"/>
              </a:spcBef>
              <a:buFont typeface="Arial" pitchFamily="34" charset="0"/>
              <a:buNone/>
            </a:pPr>
            <a:r>
              <a:rPr lang="en-US" sz="1000"/>
              <a:t>28.11.2022 </a:t>
            </a:r>
            <a:r>
              <a:rPr lang="en-US" sz="1000" err="1"/>
              <a:t>Tegevuskava</a:t>
            </a:r>
            <a:r>
              <a:rPr lang="en-US" sz="1000"/>
              <a:t> </a:t>
            </a:r>
            <a:r>
              <a:rPr lang="en-US" sz="1000" err="1"/>
              <a:t>kooskõlastamine</a:t>
            </a:r>
            <a:r>
              <a:rPr lang="en-US" sz="1000"/>
              <a:t> JKTK </a:t>
            </a:r>
            <a:r>
              <a:rPr lang="en-US" sz="1000" err="1"/>
              <a:t>töötajatega</a:t>
            </a:r>
            <a:endParaRPr lang="en-US" sz="1000"/>
          </a:p>
          <a:p>
            <a:pPr marL="0" indent="0">
              <a:spcBef>
                <a:spcPts val="0"/>
              </a:spcBef>
              <a:buFont typeface="Arial" pitchFamily="34" charset="0"/>
              <a:buNone/>
            </a:pPr>
            <a:r>
              <a:rPr lang="en-US" sz="1000"/>
              <a:t>08.12.2022 </a:t>
            </a:r>
            <a:r>
              <a:rPr lang="en-US" sz="1000" err="1"/>
              <a:t>Strateegiadokume</a:t>
            </a:r>
            <a:r>
              <a:rPr lang="et-EE" sz="1000"/>
              <a:t>n</a:t>
            </a:r>
            <a:r>
              <a:rPr lang="en-US" sz="1000"/>
              <a:t>di </a:t>
            </a:r>
            <a:r>
              <a:rPr lang="en-US" sz="1000" err="1"/>
              <a:t>kooskõlastamine</a:t>
            </a:r>
            <a:r>
              <a:rPr lang="en-US" sz="1000"/>
              <a:t> JKTK </a:t>
            </a:r>
            <a:r>
              <a:rPr lang="en-US" sz="1000" err="1"/>
              <a:t>töötajatega</a:t>
            </a:r>
            <a:endParaRPr lang="en-US" sz="1000"/>
          </a:p>
          <a:p>
            <a:pPr marL="0" indent="0">
              <a:spcBef>
                <a:spcPts val="0"/>
              </a:spcBef>
              <a:buFont typeface="Arial" pitchFamily="34" charset="0"/>
              <a:buNone/>
            </a:pPr>
            <a:r>
              <a:rPr lang="en-US" sz="1000"/>
              <a:t>06.01.2023 </a:t>
            </a:r>
            <a:r>
              <a:rPr lang="en-US" sz="1000" err="1"/>
              <a:t>Strateegiadokumendi</a:t>
            </a:r>
            <a:r>
              <a:rPr lang="en-US" sz="1000"/>
              <a:t> </a:t>
            </a:r>
            <a:r>
              <a:rPr lang="en-US" sz="1000" err="1"/>
              <a:t>tutvust</a:t>
            </a:r>
            <a:r>
              <a:rPr lang="et-EE" sz="1000"/>
              <a:t>a</a:t>
            </a:r>
            <a:r>
              <a:rPr lang="en-US" sz="1000"/>
              <a:t>mine ja </a:t>
            </a:r>
            <a:r>
              <a:rPr lang="en-US" sz="1000" err="1"/>
              <a:t>kooskõlast</a:t>
            </a:r>
            <a:r>
              <a:rPr lang="et-EE" sz="1000"/>
              <a:t>a</a:t>
            </a:r>
            <a:r>
              <a:rPr lang="en-US" sz="1000"/>
              <a:t>mine JKTK </a:t>
            </a:r>
            <a:r>
              <a:rPr lang="en-US" sz="1000" err="1"/>
              <a:t>üldkoosolekul</a:t>
            </a:r>
            <a:endParaRPr lang="en-US" sz="1000"/>
          </a:p>
          <a:p>
            <a:pPr marL="0" indent="0">
              <a:spcBef>
                <a:spcPts val="0"/>
              </a:spcBef>
              <a:buNone/>
            </a:pPr>
            <a:r>
              <a:rPr lang="en-US" sz="1000"/>
              <a:t>19</a:t>
            </a:r>
            <a:r>
              <a:rPr lang="et-EE" sz="1000"/>
              <a:t>.</a:t>
            </a:r>
            <a:r>
              <a:rPr lang="en-US" sz="1000"/>
              <a:t>-20.01.2023 </a:t>
            </a:r>
            <a:r>
              <a:rPr lang="en-US" sz="1000" err="1"/>
              <a:t>Strateegiadokumendi</a:t>
            </a:r>
            <a:r>
              <a:rPr lang="en-US" sz="1000"/>
              <a:t> </a:t>
            </a:r>
            <a:r>
              <a:rPr lang="et-EE" sz="1000"/>
              <a:t>tutvustamine ja täiendamine</a:t>
            </a:r>
            <a:r>
              <a:rPr lang="en-US" sz="1000"/>
              <a:t> JKTK </a:t>
            </a:r>
            <a:r>
              <a:rPr lang="en-US" sz="1000" err="1"/>
              <a:t>juhatusega</a:t>
            </a:r>
            <a:r>
              <a:rPr lang="en-US" sz="1000"/>
              <a:t> </a:t>
            </a:r>
            <a:r>
              <a:rPr lang="en-US" sz="1000" err="1"/>
              <a:t>Rakveres</a:t>
            </a:r>
            <a:endParaRPr lang="en-US" sz="1000"/>
          </a:p>
          <a:p>
            <a:pPr marL="0" indent="0">
              <a:spcBef>
                <a:spcPts val="0"/>
              </a:spcBef>
              <a:buNone/>
            </a:pPr>
            <a:r>
              <a:rPr lang="en-US" sz="1000"/>
              <a:t>08.02.2023 </a:t>
            </a:r>
            <a:r>
              <a:rPr lang="en-US" sz="1000" err="1"/>
              <a:t>Strateegiadokumendi</a:t>
            </a:r>
            <a:r>
              <a:rPr lang="en-US" sz="1000"/>
              <a:t> </a:t>
            </a:r>
            <a:r>
              <a:rPr lang="en-US" sz="1000" err="1"/>
              <a:t>tutvust</a:t>
            </a:r>
            <a:r>
              <a:rPr lang="et-EE" sz="1000"/>
              <a:t>a</a:t>
            </a:r>
            <a:r>
              <a:rPr lang="en-US" sz="1000"/>
              <a:t>mine ja </a:t>
            </a:r>
            <a:r>
              <a:rPr lang="en-US" sz="1000" err="1"/>
              <a:t>kooskõlast</a:t>
            </a:r>
            <a:r>
              <a:rPr lang="et-EE" sz="1000"/>
              <a:t>a</a:t>
            </a:r>
            <a:r>
              <a:rPr lang="en-US" sz="1000"/>
              <a:t>mine JKTK </a:t>
            </a:r>
            <a:r>
              <a:rPr lang="en-US" sz="1000" err="1"/>
              <a:t>juhatusega</a:t>
            </a:r>
            <a:r>
              <a:rPr lang="en-US" sz="1000"/>
              <a:t> </a:t>
            </a:r>
          </a:p>
          <a:p>
            <a:pPr marL="0" indent="0">
              <a:spcBef>
                <a:spcPts val="0"/>
              </a:spcBef>
              <a:buNone/>
            </a:pPr>
            <a:r>
              <a:rPr lang="en-US" sz="1000"/>
              <a:t>13.02.2023 </a:t>
            </a:r>
            <a:r>
              <a:rPr lang="en-US" sz="1000" err="1"/>
              <a:t>Strateegiadokumendi</a:t>
            </a:r>
            <a:r>
              <a:rPr lang="en-US" sz="1000"/>
              <a:t> </a:t>
            </a:r>
            <a:r>
              <a:rPr lang="en-US" sz="1000" err="1"/>
              <a:t>kavandi</a:t>
            </a:r>
            <a:r>
              <a:rPr lang="en-US" sz="1000"/>
              <a:t> </a:t>
            </a:r>
            <a:r>
              <a:rPr lang="en-US" sz="1000" err="1"/>
              <a:t>avalikustamine</a:t>
            </a:r>
            <a:r>
              <a:rPr lang="en-US" sz="1000"/>
              <a:t> ja </a:t>
            </a:r>
            <a:r>
              <a:rPr lang="en-US" sz="1000" err="1"/>
              <a:t>ettepanekute</a:t>
            </a:r>
            <a:r>
              <a:rPr lang="en-US" sz="1000"/>
              <a:t> </a:t>
            </a:r>
            <a:r>
              <a:rPr lang="en-US" sz="1000" err="1"/>
              <a:t>kogumine</a:t>
            </a:r>
            <a:r>
              <a:rPr lang="en-US" sz="1000"/>
              <a:t> </a:t>
            </a:r>
            <a:r>
              <a:rPr lang="en-US" sz="1000" err="1"/>
              <a:t>Jõgeval</a:t>
            </a:r>
            <a:endParaRPr lang="en-US" sz="1000"/>
          </a:p>
          <a:p>
            <a:pPr marL="0" indent="0">
              <a:spcBef>
                <a:spcPts val="0"/>
              </a:spcBef>
              <a:buNone/>
            </a:pPr>
            <a:r>
              <a:rPr lang="en-US" sz="1000"/>
              <a:t>14.03.2023 </a:t>
            </a:r>
            <a:r>
              <a:rPr lang="en-US" sz="1000" err="1"/>
              <a:t>Strateegiadokumendi</a:t>
            </a:r>
            <a:r>
              <a:rPr lang="en-US" sz="1000"/>
              <a:t> </a:t>
            </a:r>
            <a:r>
              <a:rPr lang="en-US" sz="1000" err="1"/>
              <a:t>tutvust</a:t>
            </a:r>
            <a:r>
              <a:rPr lang="et-EE" sz="1000"/>
              <a:t>a</a:t>
            </a:r>
            <a:r>
              <a:rPr lang="en-US" sz="1000"/>
              <a:t>mine ja </a:t>
            </a:r>
            <a:r>
              <a:rPr lang="en-US" sz="1000" err="1"/>
              <a:t>kooskõlast</a:t>
            </a:r>
            <a:r>
              <a:rPr lang="et-EE" sz="1000"/>
              <a:t>a</a:t>
            </a:r>
            <a:r>
              <a:rPr lang="en-US" sz="1000"/>
              <a:t>mine JKTK </a:t>
            </a:r>
            <a:r>
              <a:rPr lang="en-US" sz="1000" err="1"/>
              <a:t>juhatusega</a:t>
            </a:r>
            <a:r>
              <a:rPr lang="en-US" sz="1000"/>
              <a:t> </a:t>
            </a:r>
          </a:p>
          <a:p>
            <a:pPr marL="0" indent="0">
              <a:spcBef>
                <a:spcPts val="0"/>
              </a:spcBef>
              <a:buNone/>
            </a:pPr>
            <a:r>
              <a:rPr lang="en-US" sz="1000"/>
              <a:t>23.03.2023 </a:t>
            </a:r>
            <a:r>
              <a:rPr lang="en-US" sz="1000" err="1"/>
              <a:t>Strateegiadokumendi</a:t>
            </a:r>
            <a:r>
              <a:rPr lang="en-US" sz="1000"/>
              <a:t> </a:t>
            </a:r>
            <a:r>
              <a:rPr lang="en-US" sz="1000" err="1"/>
              <a:t>tutvust</a:t>
            </a:r>
            <a:r>
              <a:rPr lang="et-EE" sz="1000"/>
              <a:t>a</a:t>
            </a:r>
            <a:r>
              <a:rPr lang="en-US" sz="1000"/>
              <a:t>mine ja </a:t>
            </a:r>
            <a:r>
              <a:rPr lang="en-US" sz="1000" err="1"/>
              <a:t>kooskõlast</a:t>
            </a:r>
            <a:r>
              <a:rPr lang="et-EE" sz="1000"/>
              <a:t>a</a:t>
            </a:r>
            <a:r>
              <a:rPr lang="en-US" sz="1000"/>
              <a:t>mine JKTK </a:t>
            </a:r>
            <a:r>
              <a:rPr lang="en-US" sz="1000" err="1"/>
              <a:t>üldkoosolekul</a:t>
            </a:r>
            <a:endParaRPr lang="et-EE" sz="1000"/>
          </a:p>
          <a:p>
            <a:pPr marL="0" indent="0">
              <a:spcBef>
                <a:spcPts val="0"/>
              </a:spcBef>
              <a:buNone/>
            </a:pPr>
            <a:r>
              <a:rPr lang="et-EE" sz="1000"/>
              <a:t>24.03.2023 Strateegiadokumendi tutvustamine ja kooskõlastamine Puuetega Inimeste kojas</a:t>
            </a:r>
          </a:p>
          <a:p>
            <a:pPr marL="0" indent="0">
              <a:spcBef>
                <a:spcPts val="0"/>
              </a:spcBef>
              <a:buNone/>
            </a:pPr>
            <a:r>
              <a:rPr lang="et-EE" sz="1000"/>
              <a:t>03.05. 2023 Strateegia meetmete tutvustamine ja kooskõlastamine kogukondade </a:t>
            </a:r>
            <a:r>
              <a:rPr lang="et-EE" sz="1000" err="1"/>
              <a:t>ettevõtlikuse</a:t>
            </a:r>
            <a:r>
              <a:rPr lang="et-EE" sz="1000"/>
              <a:t> seminaril</a:t>
            </a:r>
          </a:p>
          <a:p>
            <a:pPr marL="0" indent="0">
              <a:spcBef>
                <a:spcPts val="0"/>
              </a:spcBef>
              <a:buNone/>
            </a:pPr>
            <a:r>
              <a:rPr lang="et-EE" sz="1000"/>
              <a:t>25.05.2023 </a:t>
            </a:r>
            <a:r>
              <a:rPr lang="en-US" sz="1000" err="1"/>
              <a:t>Strateegiadokumendi</a:t>
            </a:r>
            <a:r>
              <a:rPr lang="en-US" sz="1000"/>
              <a:t> </a:t>
            </a:r>
            <a:r>
              <a:rPr lang="et-EE" sz="1000"/>
              <a:t>kinnitamine</a:t>
            </a:r>
            <a:r>
              <a:rPr lang="en-US" sz="1000"/>
              <a:t> JKTK </a:t>
            </a:r>
            <a:r>
              <a:rPr lang="en-US" sz="1000" err="1"/>
              <a:t>üldkoosolekul</a:t>
            </a:r>
            <a:r>
              <a:rPr lang="en-US" sz="1000"/>
              <a:t> </a:t>
            </a:r>
            <a:r>
              <a:rPr lang="et-EE" sz="1000"/>
              <a:t>	</a:t>
            </a:r>
            <a:endParaRPr lang="en-US" sz="1000"/>
          </a:p>
          <a:p>
            <a:pPr marL="0" indent="0">
              <a:spcBef>
                <a:spcPts val="0"/>
              </a:spcBef>
              <a:buFont typeface="Arial" pitchFamily="34" charset="0"/>
              <a:buNone/>
            </a:pPr>
            <a:endParaRPr lang="en-US" sz="1000"/>
          </a:p>
          <a:p>
            <a:pPr marL="0" indent="0">
              <a:spcBef>
                <a:spcPts val="0"/>
              </a:spcBef>
              <a:buFont typeface="Arial" pitchFamily="34" charset="0"/>
              <a:buNone/>
            </a:pPr>
            <a:endParaRPr lang="et-EE" sz="1000"/>
          </a:p>
          <a:p>
            <a:pPr marL="0" indent="0">
              <a:spcBef>
                <a:spcPts val="0"/>
              </a:spcBef>
              <a:buFont typeface="Arial" pitchFamily="34" charset="0"/>
              <a:buNone/>
            </a:pPr>
            <a:endParaRPr lang="et-EE" sz="1000"/>
          </a:p>
        </p:txBody>
      </p:sp>
      <p:sp>
        <p:nvSpPr>
          <p:cNvPr id="12" name="Title 2">
            <a:extLst>
              <a:ext uri="{FF2B5EF4-FFF2-40B4-BE49-F238E27FC236}">
                <a16:creationId xmlns:a16="http://schemas.microsoft.com/office/drawing/2014/main" id="{68C93EC2-D1C1-86BB-7997-0588E46247C7}"/>
              </a:ext>
            </a:extLst>
          </p:cNvPr>
          <p:cNvSpPr>
            <a:spLocks noGrp="1"/>
          </p:cNvSpPr>
          <p:nvPr>
            <p:ph type="title"/>
          </p:nvPr>
        </p:nvSpPr>
        <p:spPr>
          <a:xfrm>
            <a:off x="609599" y="14138"/>
            <a:ext cx="10479933" cy="1282848"/>
          </a:xfrm>
        </p:spPr>
        <p:txBody>
          <a:bodyPr>
            <a:normAutofit/>
          </a:bodyPr>
          <a:lstStyle/>
          <a:p>
            <a:r>
              <a:rPr lang="et-EE"/>
              <a:t>Strateegia koostamise</a:t>
            </a:r>
            <a:r>
              <a:rPr lang="en-US"/>
              <a:t> </a:t>
            </a:r>
            <a:r>
              <a:rPr lang="en-US" err="1"/>
              <a:t>protsess</a:t>
            </a:r>
            <a:r>
              <a:rPr lang="et-EE"/>
              <a:t> ja </a:t>
            </a:r>
            <a:r>
              <a:rPr lang="en-US" err="1"/>
              <a:t>metoodika</a:t>
            </a:r>
            <a:r>
              <a:rPr lang="en-US"/>
              <a:t>, </a:t>
            </a:r>
            <a:r>
              <a:rPr lang="en-US" err="1"/>
              <a:t>kaasami</a:t>
            </a:r>
            <a:r>
              <a:rPr lang="et-EE"/>
              <a:t>se kava</a:t>
            </a:r>
          </a:p>
        </p:txBody>
      </p:sp>
      <p:sp>
        <p:nvSpPr>
          <p:cNvPr id="4" name="TextBox 3">
            <a:extLst>
              <a:ext uri="{FF2B5EF4-FFF2-40B4-BE49-F238E27FC236}">
                <a16:creationId xmlns:a16="http://schemas.microsoft.com/office/drawing/2014/main" id="{C9F9D12E-583A-6ED2-1547-B580A17C0E05}"/>
              </a:ext>
            </a:extLst>
          </p:cNvPr>
          <p:cNvSpPr txBox="1"/>
          <p:nvPr/>
        </p:nvSpPr>
        <p:spPr>
          <a:xfrm>
            <a:off x="177553" y="1260111"/>
            <a:ext cx="5247517" cy="5447645"/>
          </a:xfrm>
          <a:prstGeom prst="rect">
            <a:avLst/>
          </a:prstGeom>
          <a:solidFill>
            <a:srgbClr val="E0E3EC"/>
          </a:solidFill>
        </p:spPr>
        <p:txBody>
          <a:bodyPr wrap="square" rtlCol="0">
            <a:spAutoFit/>
          </a:bodyPr>
          <a:lstStyle/>
          <a:p>
            <a:pPr algn="just"/>
            <a:r>
              <a:rPr lang="en-US" sz="1200" err="1"/>
              <a:t>Ühis</a:t>
            </a:r>
            <a:r>
              <a:rPr lang="et-EE" sz="1200"/>
              <a:t>strateegia koostamisel peeti oluliseks </a:t>
            </a:r>
            <a:r>
              <a:rPr lang="en-US" sz="1200" err="1"/>
              <a:t>nii</a:t>
            </a:r>
            <a:r>
              <a:rPr lang="en-US" sz="1200"/>
              <a:t> </a:t>
            </a:r>
            <a:r>
              <a:rPr lang="en-US" sz="1200" err="1"/>
              <a:t>huvirühmade</a:t>
            </a:r>
            <a:r>
              <a:rPr lang="en-US" sz="1200"/>
              <a:t> </a:t>
            </a:r>
            <a:r>
              <a:rPr lang="et-EE" sz="1200"/>
              <a:t>kaasamis</a:t>
            </a:r>
            <a:r>
              <a:rPr lang="en-US" sz="1200"/>
              <a:t>t </a:t>
            </a:r>
            <a:r>
              <a:rPr lang="en-US" sz="1200" err="1"/>
              <a:t>kui</a:t>
            </a:r>
            <a:r>
              <a:rPr lang="et-EE" sz="1200"/>
              <a:t> </a:t>
            </a:r>
            <a:r>
              <a:rPr lang="en-US" sz="1200"/>
              <a:t> </a:t>
            </a:r>
            <a:r>
              <a:rPr lang="en-US" sz="1200" err="1"/>
              <a:t>erialaspetsialistide</a:t>
            </a:r>
            <a:r>
              <a:rPr lang="en-US" sz="1200"/>
              <a:t> </a:t>
            </a:r>
            <a:r>
              <a:rPr lang="en-US" sz="1200" err="1"/>
              <a:t>arvamust</a:t>
            </a:r>
            <a:r>
              <a:rPr lang="et-EE" sz="1200"/>
              <a:t>.</a:t>
            </a:r>
            <a:r>
              <a:rPr lang="en-US" sz="1200"/>
              <a:t> </a:t>
            </a:r>
            <a:r>
              <a:rPr lang="en-US" sz="1200" err="1"/>
              <a:t>Erinevate</a:t>
            </a:r>
            <a:r>
              <a:rPr lang="en-US" sz="1200"/>
              <a:t> </a:t>
            </a:r>
            <a:r>
              <a:rPr lang="en-US" sz="1200" err="1"/>
              <a:t>huvirühmade</a:t>
            </a:r>
            <a:r>
              <a:rPr lang="en-US" sz="1200"/>
              <a:t> </a:t>
            </a:r>
            <a:r>
              <a:rPr lang="en-US" sz="1200" err="1"/>
              <a:t>kaasamine</a:t>
            </a:r>
            <a:r>
              <a:rPr lang="en-US" sz="1200"/>
              <a:t> </a:t>
            </a:r>
            <a:r>
              <a:rPr lang="en-US" sz="1200" err="1"/>
              <a:t>strateegia</a:t>
            </a:r>
            <a:r>
              <a:rPr lang="en-US" sz="1200"/>
              <a:t> </a:t>
            </a:r>
            <a:r>
              <a:rPr lang="en-US" sz="1200" err="1"/>
              <a:t>koostamisel</a:t>
            </a:r>
            <a:r>
              <a:rPr lang="en-US" sz="1200"/>
              <a:t> </a:t>
            </a:r>
            <a:r>
              <a:rPr lang="en-US" sz="1200" err="1"/>
              <a:t>kui</a:t>
            </a:r>
            <a:r>
              <a:rPr lang="en-US" sz="1200"/>
              <a:t> ka </a:t>
            </a:r>
            <a:r>
              <a:rPr lang="en-US" sz="1200" err="1"/>
              <a:t>tegevuste</a:t>
            </a:r>
            <a:r>
              <a:rPr lang="en-US" sz="1200"/>
              <a:t> </a:t>
            </a:r>
            <a:r>
              <a:rPr lang="en-US" sz="1200" err="1"/>
              <a:t>ettevalmistamisel</a:t>
            </a:r>
            <a:r>
              <a:rPr lang="en-US" sz="1200"/>
              <a:t> </a:t>
            </a:r>
            <a:r>
              <a:rPr lang="en-US" sz="1200" err="1"/>
              <a:t>viidi</a:t>
            </a:r>
            <a:r>
              <a:rPr lang="en-US" sz="1200"/>
              <a:t> </a:t>
            </a:r>
            <a:r>
              <a:rPr lang="en-US" sz="1200" err="1"/>
              <a:t>läbi</a:t>
            </a:r>
            <a:r>
              <a:rPr lang="en-US" sz="1200"/>
              <a:t> </a:t>
            </a:r>
            <a:r>
              <a:rPr lang="et-EE" sz="1200"/>
              <a:t>järgmise</a:t>
            </a:r>
            <a:r>
              <a:rPr lang="en-US" sz="1200"/>
              <a:t> </a:t>
            </a:r>
            <a:r>
              <a:rPr lang="en-US" sz="1200" err="1"/>
              <a:t>plaani</a:t>
            </a:r>
            <a:r>
              <a:rPr lang="en-US" sz="1200"/>
              <a:t> </a:t>
            </a:r>
            <a:r>
              <a:rPr lang="en-US" sz="1200" err="1"/>
              <a:t>alusel</a:t>
            </a:r>
            <a:r>
              <a:rPr lang="et-EE" sz="1200"/>
              <a:t>:</a:t>
            </a:r>
            <a:r>
              <a:rPr lang="en-US" sz="1200"/>
              <a:t> </a:t>
            </a:r>
            <a:endParaRPr lang="et-EE" sz="1200"/>
          </a:p>
          <a:p>
            <a:pPr algn="just"/>
            <a:endParaRPr lang="en-US" sz="1200"/>
          </a:p>
          <a:p>
            <a:pPr algn="just"/>
            <a:r>
              <a:rPr lang="et-EE" sz="1200"/>
              <a:t>I etapp: ühisstrateegia koostamise kavatsuse avalikustamine.</a:t>
            </a:r>
          </a:p>
          <a:p>
            <a:pPr algn="just"/>
            <a:r>
              <a:rPr lang="et-EE" sz="1200"/>
              <a:t>II</a:t>
            </a:r>
            <a:r>
              <a:rPr lang="en-US" sz="1200"/>
              <a:t> </a:t>
            </a:r>
            <a:r>
              <a:rPr lang="en-US" sz="1200" err="1"/>
              <a:t>etapp</a:t>
            </a:r>
            <a:r>
              <a:rPr lang="en-US" sz="1200"/>
              <a:t>: </a:t>
            </a:r>
            <a:r>
              <a:rPr lang="et-EE" sz="1200"/>
              <a:t>selleks, et jõuda võimalikult paljude inimesteni viidi</a:t>
            </a:r>
            <a:r>
              <a:rPr lang="en-US" sz="1200"/>
              <a:t> </a:t>
            </a:r>
            <a:r>
              <a:rPr lang="en-US" sz="1200" err="1"/>
              <a:t>mais</a:t>
            </a:r>
            <a:r>
              <a:rPr lang="et-EE" sz="1200"/>
              <a:t> 2022 läbi</a:t>
            </a:r>
          </a:p>
          <a:p>
            <a:pPr marL="171450" indent="-171450" algn="just">
              <a:buClr>
                <a:srgbClr val="FB8421"/>
              </a:buClr>
              <a:buFont typeface="Wingdings" panose="05000000000000000000" pitchFamily="2" charset="2"/>
              <a:buChar char="ü"/>
            </a:pPr>
            <a:r>
              <a:rPr lang="en-US" sz="1200" u="sng" err="1"/>
              <a:t>i</a:t>
            </a:r>
            <a:r>
              <a:rPr lang="et-EE" sz="1200" u="sng"/>
              <a:t>deekorjeseminarid</a:t>
            </a:r>
            <a:r>
              <a:rPr lang="et-EE" sz="1200"/>
              <a:t> Kuremaal, Pajusis ja Mustvees, et kaasata kõikide piirkondade </a:t>
            </a:r>
            <a:r>
              <a:rPr lang="en-US" sz="1200" err="1"/>
              <a:t>kogukondi</a:t>
            </a:r>
            <a:r>
              <a:rPr lang="en-US" sz="1200"/>
              <a:t> ja </a:t>
            </a:r>
            <a:r>
              <a:rPr lang="en-US" sz="1200" err="1"/>
              <a:t>ettevõtjaid</a:t>
            </a:r>
            <a:r>
              <a:rPr lang="en-US" sz="1200"/>
              <a:t>, et </a:t>
            </a:r>
            <a:r>
              <a:rPr lang="en-US" sz="1200" err="1"/>
              <a:t>saada</a:t>
            </a:r>
            <a:r>
              <a:rPr lang="en-US" sz="1200"/>
              <a:t> </a:t>
            </a:r>
            <a:r>
              <a:rPr lang="en-US" sz="1200" err="1"/>
              <a:t>laiapõhjalist</a:t>
            </a:r>
            <a:r>
              <a:rPr lang="en-US" sz="1200"/>
              <a:t> </a:t>
            </a:r>
            <a:r>
              <a:rPr lang="en-US" sz="1200" err="1"/>
              <a:t>vajaduspõhist</a:t>
            </a:r>
            <a:r>
              <a:rPr lang="en-US" sz="1200"/>
              <a:t> </a:t>
            </a:r>
            <a:r>
              <a:rPr lang="en-US" sz="1200" err="1"/>
              <a:t>sisendit</a:t>
            </a:r>
            <a:r>
              <a:rPr lang="en-US" sz="1200"/>
              <a:t> </a:t>
            </a:r>
            <a:r>
              <a:rPr lang="en-US" sz="1200" err="1"/>
              <a:t>uue</a:t>
            </a:r>
            <a:r>
              <a:rPr lang="en-US" sz="1200"/>
              <a:t> </a:t>
            </a:r>
            <a:r>
              <a:rPr lang="en-US" sz="1200" err="1"/>
              <a:t>ühisstrateegia</a:t>
            </a:r>
            <a:r>
              <a:rPr lang="en-US" sz="1200"/>
              <a:t> </a:t>
            </a:r>
            <a:r>
              <a:rPr lang="en-US" sz="1200" err="1"/>
              <a:t>koostamiseks</a:t>
            </a:r>
            <a:r>
              <a:rPr lang="en-US" sz="1200"/>
              <a:t>.</a:t>
            </a:r>
          </a:p>
          <a:p>
            <a:pPr algn="just">
              <a:buClr>
                <a:srgbClr val="FB8421"/>
              </a:buClr>
            </a:pPr>
            <a:r>
              <a:rPr lang="en-US" sz="1200"/>
              <a:t>I</a:t>
            </a:r>
            <a:r>
              <a:rPr lang="et-EE" sz="1200"/>
              <a:t>II</a:t>
            </a:r>
            <a:r>
              <a:rPr lang="en-US" sz="1200"/>
              <a:t> </a:t>
            </a:r>
            <a:r>
              <a:rPr lang="en-US" sz="1200" err="1"/>
              <a:t>etapp</a:t>
            </a:r>
            <a:r>
              <a:rPr lang="en-US" sz="1200"/>
              <a:t>:</a:t>
            </a:r>
          </a:p>
          <a:p>
            <a:pPr marL="171450" indent="-171450" algn="just">
              <a:buClr>
                <a:srgbClr val="FB8421"/>
              </a:buClr>
              <a:buFont typeface="Wingdings" panose="05000000000000000000" pitchFamily="2" charset="2"/>
              <a:buChar char="ü"/>
            </a:pPr>
            <a:r>
              <a:rPr lang="en-US" sz="1200" u="sng"/>
              <a:t>s</a:t>
            </a:r>
            <a:r>
              <a:rPr lang="et-EE" sz="1200" u="sng"/>
              <a:t>trateegiaseminarid</a:t>
            </a:r>
            <a:r>
              <a:rPr lang="en-US" sz="1200"/>
              <a:t>e </a:t>
            </a:r>
            <a:r>
              <a:rPr lang="en-US" sz="1200" err="1"/>
              <a:t>käigus</a:t>
            </a:r>
            <a:r>
              <a:rPr lang="en-US" sz="1200"/>
              <a:t> </a:t>
            </a:r>
            <a:r>
              <a:rPr lang="en-US" sz="1200" err="1"/>
              <a:t>suvel</a:t>
            </a:r>
            <a:r>
              <a:rPr lang="en-US" sz="1200"/>
              <a:t> ja </a:t>
            </a:r>
            <a:r>
              <a:rPr lang="en-US" sz="1200" err="1"/>
              <a:t>sügise</a:t>
            </a:r>
            <a:r>
              <a:rPr lang="en-US" sz="1200"/>
              <a:t> </a:t>
            </a:r>
            <a:r>
              <a:rPr lang="en-US" sz="1200" err="1"/>
              <a:t>algul</a:t>
            </a:r>
            <a:r>
              <a:rPr lang="en-US" sz="1200"/>
              <a:t> </a:t>
            </a:r>
            <a:r>
              <a:rPr lang="et-EE" sz="1200"/>
              <a:t>2022 </a:t>
            </a:r>
            <a:r>
              <a:rPr lang="en-US" sz="1200" err="1"/>
              <a:t>koostati</a:t>
            </a:r>
            <a:r>
              <a:rPr lang="en-US" sz="1200"/>
              <a:t> JKTK </a:t>
            </a:r>
            <a:r>
              <a:rPr lang="en-US" sz="1200" err="1"/>
              <a:t>juhatuse</a:t>
            </a:r>
            <a:r>
              <a:rPr lang="en-US" sz="1200"/>
              <a:t> ja </a:t>
            </a:r>
            <a:r>
              <a:rPr lang="en-US" sz="1200" err="1"/>
              <a:t>liikmete</a:t>
            </a:r>
            <a:r>
              <a:rPr lang="en-US" sz="1200"/>
              <a:t> </a:t>
            </a:r>
            <a:r>
              <a:rPr lang="en-US" sz="1200" err="1"/>
              <a:t>abil</a:t>
            </a:r>
            <a:r>
              <a:rPr lang="en-US" sz="1200"/>
              <a:t> </a:t>
            </a:r>
            <a:r>
              <a:rPr lang="en-US" sz="1200" err="1"/>
              <a:t>ühisstrateegia</a:t>
            </a:r>
            <a:r>
              <a:rPr lang="en-US" sz="1200"/>
              <a:t> </a:t>
            </a:r>
            <a:r>
              <a:rPr lang="en-US" sz="1200" err="1"/>
              <a:t>esmane</a:t>
            </a:r>
            <a:r>
              <a:rPr lang="en-US" sz="1200"/>
              <a:t> </a:t>
            </a:r>
            <a:r>
              <a:rPr lang="en-US" sz="1200" err="1"/>
              <a:t>versioon</a:t>
            </a:r>
            <a:r>
              <a:rPr lang="en-US" sz="1200"/>
              <a:t>.</a:t>
            </a:r>
          </a:p>
          <a:p>
            <a:pPr algn="just">
              <a:buClr>
                <a:srgbClr val="FB8421"/>
              </a:buClr>
            </a:pPr>
            <a:r>
              <a:rPr lang="en-US" sz="1200"/>
              <a:t>I</a:t>
            </a:r>
            <a:r>
              <a:rPr lang="et-EE" sz="1200"/>
              <a:t>V</a:t>
            </a:r>
            <a:r>
              <a:rPr lang="en-US" sz="1200"/>
              <a:t> </a:t>
            </a:r>
            <a:r>
              <a:rPr lang="en-US" sz="1200" err="1"/>
              <a:t>etapp</a:t>
            </a:r>
            <a:r>
              <a:rPr lang="en-US" sz="1200"/>
              <a:t>:</a:t>
            </a:r>
            <a:endParaRPr lang="et-EE" sz="1200"/>
          </a:p>
          <a:p>
            <a:pPr marL="171450" indent="-171450" algn="just">
              <a:buClr>
                <a:srgbClr val="FB8421"/>
              </a:buClr>
              <a:buFont typeface="Wingdings" panose="05000000000000000000" pitchFamily="2" charset="2"/>
              <a:buChar char="ü"/>
            </a:pPr>
            <a:r>
              <a:rPr lang="en-US" sz="1200" u="sng"/>
              <a:t>h</a:t>
            </a:r>
            <a:r>
              <a:rPr lang="et-EE" sz="1200" u="sng"/>
              <a:t>uvirühmad</a:t>
            </a:r>
            <a:r>
              <a:rPr lang="et-EE" sz="1200"/>
              <a:t>e arutelud</a:t>
            </a:r>
            <a:r>
              <a:rPr lang="en-US" sz="1200"/>
              <a:t>e </a:t>
            </a:r>
            <a:r>
              <a:rPr lang="en-US" sz="1200" err="1"/>
              <a:t>käigus</a:t>
            </a:r>
            <a:r>
              <a:rPr lang="en-US" sz="1200"/>
              <a:t> </a:t>
            </a:r>
            <a:r>
              <a:rPr lang="en-US" sz="1200" err="1"/>
              <a:t>täpsustati</a:t>
            </a:r>
            <a:r>
              <a:rPr lang="en-US" sz="1200"/>
              <a:t> ja </a:t>
            </a:r>
            <a:r>
              <a:rPr lang="en-US" sz="1200" err="1"/>
              <a:t>kooskõlastati</a:t>
            </a:r>
            <a:r>
              <a:rPr lang="en-US" sz="1200"/>
              <a:t> </a:t>
            </a:r>
            <a:r>
              <a:rPr lang="en-US" sz="1200" err="1"/>
              <a:t>strateegiadokument</a:t>
            </a:r>
            <a:r>
              <a:rPr lang="et-EE" sz="1200"/>
              <a:t>i</a:t>
            </a:r>
            <a:r>
              <a:rPr lang="en-US" sz="1200"/>
              <a:t> </a:t>
            </a:r>
            <a:r>
              <a:rPr lang="en-US" sz="1200" err="1"/>
              <a:t>ning</a:t>
            </a:r>
            <a:r>
              <a:rPr lang="en-US" sz="1200"/>
              <a:t> </a:t>
            </a:r>
            <a:r>
              <a:rPr lang="en-US" sz="1200" err="1"/>
              <a:t>sõnastati</a:t>
            </a:r>
            <a:r>
              <a:rPr lang="en-US" sz="1200"/>
              <a:t> </a:t>
            </a:r>
            <a:r>
              <a:rPr lang="en-US" sz="1200" err="1"/>
              <a:t>küsimused</a:t>
            </a:r>
            <a:r>
              <a:rPr lang="en-US" sz="1200"/>
              <a:t> </a:t>
            </a:r>
            <a:r>
              <a:rPr lang="en-US" sz="1200" err="1"/>
              <a:t>spetsialistidele</a:t>
            </a:r>
            <a:r>
              <a:rPr lang="en-US" sz="1200"/>
              <a:t>.</a:t>
            </a:r>
          </a:p>
          <a:p>
            <a:pPr algn="just">
              <a:buClr>
                <a:srgbClr val="FB8421"/>
              </a:buClr>
            </a:pPr>
            <a:r>
              <a:rPr lang="en-US" sz="1200"/>
              <a:t>V </a:t>
            </a:r>
            <a:r>
              <a:rPr lang="en-US" sz="1200" err="1"/>
              <a:t>etapp</a:t>
            </a:r>
            <a:r>
              <a:rPr lang="en-US" sz="1200"/>
              <a:t>:</a:t>
            </a:r>
            <a:endParaRPr lang="et-EE" sz="1200"/>
          </a:p>
          <a:p>
            <a:pPr marL="171450" indent="-171450" algn="just">
              <a:buClr>
                <a:srgbClr val="FB8421"/>
              </a:buClr>
              <a:buFont typeface="Wingdings" panose="05000000000000000000" pitchFamily="2" charset="2"/>
              <a:buChar char="ü"/>
            </a:pPr>
            <a:r>
              <a:rPr lang="en-US" sz="1200" u="sng"/>
              <a:t>s</a:t>
            </a:r>
            <a:r>
              <a:rPr lang="et-EE" sz="1200" u="sng"/>
              <a:t>petsialistid</a:t>
            </a:r>
            <a:r>
              <a:rPr lang="et-EE" sz="1200"/>
              <a:t>e abil</a:t>
            </a:r>
            <a:r>
              <a:rPr lang="en-US" sz="1200"/>
              <a:t> </a:t>
            </a:r>
            <a:r>
              <a:rPr lang="en-US" sz="1200" err="1"/>
              <a:t>küsimustele</a:t>
            </a:r>
            <a:r>
              <a:rPr lang="en-US" sz="1200"/>
              <a:t> </a:t>
            </a:r>
            <a:r>
              <a:rPr lang="en-US" sz="1200" err="1"/>
              <a:t>lahenduste</a:t>
            </a:r>
            <a:r>
              <a:rPr lang="en-US" sz="1200"/>
              <a:t> l</a:t>
            </a:r>
            <a:r>
              <a:rPr lang="et-EE" sz="1200"/>
              <a:t>e</a:t>
            </a:r>
            <a:r>
              <a:rPr lang="en-US" sz="1200" err="1"/>
              <a:t>idmine</a:t>
            </a:r>
            <a:r>
              <a:rPr lang="en-US" sz="1200"/>
              <a:t> ja </a:t>
            </a:r>
            <a:r>
              <a:rPr lang="en-US" sz="1200" err="1"/>
              <a:t>strateegiadokumendi</a:t>
            </a:r>
            <a:r>
              <a:rPr lang="en-US" sz="1200"/>
              <a:t> </a:t>
            </a:r>
            <a:r>
              <a:rPr lang="et-EE" sz="1200"/>
              <a:t>valideerimine</a:t>
            </a:r>
            <a:r>
              <a:rPr lang="en-US" sz="1200"/>
              <a:t>;</a:t>
            </a:r>
          </a:p>
          <a:p>
            <a:pPr algn="just">
              <a:buClr>
                <a:srgbClr val="FB8421"/>
              </a:buClr>
            </a:pPr>
            <a:r>
              <a:rPr lang="en-US" sz="1200"/>
              <a:t>V</a:t>
            </a:r>
            <a:r>
              <a:rPr lang="et-EE" sz="1200"/>
              <a:t>I</a:t>
            </a:r>
            <a:r>
              <a:rPr lang="en-US" sz="1200"/>
              <a:t> </a:t>
            </a:r>
            <a:r>
              <a:rPr lang="en-US" sz="1200" err="1"/>
              <a:t>etapp</a:t>
            </a:r>
            <a:r>
              <a:rPr lang="en-US" sz="1200"/>
              <a:t>:</a:t>
            </a:r>
            <a:endParaRPr lang="et-EE" sz="1200"/>
          </a:p>
          <a:p>
            <a:pPr marL="171450" indent="-171450" algn="just">
              <a:buClr>
                <a:srgbClr val="FB8421"/>
              </a:buClr>
              <a:buFont typeface="Wingdings" panose="05000000000000000000" pitchFamily="2" charset="2"/>
              <a:buChar char="ü"/>
            </a:pPr>
            <a:r>
              <a:rPr lang="en-US" sz="1200"/>
              <a:t>j</a:t>
            </a:r>
            <a:r>
              <a:rPr lang="et-EE" sz="1200"/>
              <a:t>uhatuse </a:t>
            </a:r>
            <a:r>
              <a:rPr lang="en-US" sz="1200"/>
              <a:t>ja </a:t>
            </a:r>
            <a:r>
              <a:rPr lang="en-US" sz="1200" err="1"/>
              <a:t>üldkoosoleku</a:t>
            </a:r>
            <a:r>
              <a:rPr lang="en-US" sz="1200"/>
              <a:t> </a:t>
            </a:r>
            <a:r>
              <a:rPr lang="en-US" sz="1200" err="1"/>
              <a:t>abil</a:t>
            </a:r>
            <a:r>
              <a:rPr lang="en-US" sz="1200"/>
              <a:t> </a:t>
            </a:r>
            <a:r>
              <a:rPr lang="en-US" sz="1200" err="1"/>
              <a:t>strateegiadokumendi</a:t>
            </a:r>
            <a:r>
              <a:rPr lang="en-US" sz="1200"/>
              <a:t> ja </a:t>
            </a:r>
            <a:r>
              <a:rPr lang="en-US" sz="1200" err="1"/>
              <a:t>meetmete</a:t>
            </a:r>
            <a:r>
              <a:rPr lang="en-US" sz="1200"/>
              <a:t> </a:t>
            </a:r>
            <a:r>
              <a:rPr lang="en-US" sz="1200" u="sng" err="1"/>
              <a:t>täiendamine</a:t>
            </a:r>
            <a:r>
              <a:rPr lang="en-US" sz="1200"/>
              <a:t> </a:t>
            </a:r>
            <a:r>
              <a:rPr lang="en-US" sz="1200" err="1"/>
              <a:t>lähtuvalt</a:t>
            </a:r>
            <a:r>
              <a:rPr lang="en-US" sz="1200"/>
              <a:t> </a:t>
            </a:r>
            <a:r>
              <a:rPr lang="en-US" sz="1200" err="1"/>
              <a:t>huvi</a:t>
            </a:r>
            <a:r>
              <a:rPr lang="et-EE" sz="1200"/>
              <a:t>rühma</a:t>
            </a:r>
            <a:r>
              <a:rPr lang="en-US" sz="1200" err="1"/>
              <a:t>lt</a:t>
            </a:r>
            <a:r>
              <a:rPr lang="en-US" sz="1200"/>
              <a:t> ja </a:t>
            </a:r>
            <a:r>
              <a:rPr lang="en-US" sz="1200" err="1"/>
              <a:t>spetsialistidelt</a:t>
            </a:r>
            <a:r>
              <a:rPr lang="en-US" sz="1200"/>
              <a:t> </a:t>
            </a:r>
            <a:r>
              <a:rPr lang="en-US" sz="1200" err="1"/>
              <a:t>saadud</a:t>
            </a:r>
            <a:r>
              <a:rPr lang="en-US" sz="1200"/>
              <a:t> </a:t>
            </a:r>
            <a:r>
              <a:rPr lang="en-US" sz="1200" err="1"/>
              <a:t>tagasisidele</a:t>
            </a:r>
            <a:r>
              <a:rPr lang="en-US" sz="1200"/>
              <a:t>.</a:t>
            </a:r>
          </a:p>
          <a:p>
            <a:pPr algn="just">
              <a:buClr>
                <a:srgbClr val="FB8421"/>
              </a:buClr>
            </a:pPr>
            <a:r>
              <a:rPr lang="en-US" sz="1200"/>
              <a:t>VI</a:t>
            </a:r>
            <a:r>
              <a:rPr lang="et-EE" sz="1200"/>
              <a:t>I</a:t>
            </a:r>
            <a:r>
              <a:rPr lang="en-US" sz="1200"/>
              <a:t> </a:t>
            </a:r>
            <a:r>
              <a:rPr lang="en-US" sz="1200" err="1"/>
              <a:t>etapp</a:t>
            </a:r>
            <a:r>
              <a:rPr lang="en-US" sz="1200"/>
              <a:t>:</a:t>
            </a:r>
            <a:endParaRPr lang="et-EE" sz="1200"/>
          </a:p>
          <a:p>
            <a:pPr marL="171450" indent="-171450" algn="just">
              <a:buClr>
                <a:srgbClr val="FB8421"/>
              </a:buClr>
              <a:buFont typeface="Wingdings" panose="05000000000000000000" pitchFamily="2" charset="2"/>
              <a:buChar char="ü"/>
            </a:pPr>
            <a:r>
              <a:rPr lang="en-US" sz="1200"/>
              <a:t>t</a:t>
            </a:r>
            <a:r>
              <a:rPr lang="et-EE" sz="1200"/>
              <a:t>egevuspiirkonna elanikele </a:t>
            </a:r>
            <a:r>
              <a:rPr lang="et-EE" sz="1200" u="sng"/>
              <a:t>strateegiadokumendi kavandi tutvustamine</a:t>
            </a:r>
            <a:r>
              <a:rPr lang="en-US" sz="1200"/>
              <a:t>, </a:t>
            </a:r>
            <a:r>
              <a:rPr lang="en-US" sz="1200" err="1"/>
              <a:t>vajadusel</a:t>
            </a:r>
            <a:r>
              <a:rPr lang="et-EE" sz="1200"/>
              <a:t> ettepanekute kogumine</a:t>
            </a:r>
            <a:r>
              <a:rPr lang="en-US" sz="1200"/>
              <a:t> ja </a:t>
            </a:r>
            <a:r>
              <a:rPr lang="en-US" sz="1200" err="1"/>
              <a:t>täiendamine</a:t>
            </a:r>
            <a:r>
              <a:rPr lang="en-US" sz="1200"/>
              <a:t> </a:t>
            </a:r>
            <a:r>
              <a:rPr lang="en-US" sz="1200" err="1"/>
              <a:t>ning</a:t>
            </a:r>
            <a:r>
              <a:rPr lang="en-US" sz="1200"/>
              <a:t> </a:t>
            </a:r>
            <a:r>
              <a:rPr lang="en-US" sz="1200" err="1"/>
              <a:t>ühisstrateegia</a:t>
            </a:r>
            <a:r>
              <a:rPr lang="en-US" sz="1200"/>
              <a:t> </a:t>
            </a:r>
            <a:r>
              <a:rPr lang="en-US" sz="1200" u="sng" err="1"/>
              <a:t>kinnitamine</a:t>
            </a:r>
            <a:r>
              <a:rPr lang="en-US" sz="1200" u="sng"/>
              <a:t> </a:t>
            </a:r>
            <a:r>
              <a:rPr lang="en-US" sz="1200" u="sng" err="1"/>
              <a:t>üldkoosolekul</a:t>
            </a:r>
            <a:r>
              <a:rPr lang="en-US" sz="1200"/>
              <a:t>.</a:t>
            </a:r>
            <a:endParaRPr lang="et-EE" sz="1200"/>
          </a:p>
          <a:p>
            <a:pPr marL="171450" indent="-171450" algn="just">
              <a:buClr>
                <a:srgbClr val="FB8421"/>
              </a:buClr>
              <a:buFont typeface="Wingdings" panose="05000000000000000000" pitchFamily="2" charset="2"/>
              <a:buChar char="ü"/>
            </a:pPr>
            <a:endParaRPr lang="en-US" sz="1200"/>
          </a:p>
          <a:p>
            <a:pPr algn="just">
              <a:buClr>
                <a:srgbClr val="FB8421"/>
              </a:buClr>
            </a:pPr>
            <a:r>
              <a:rPr lang="et-EE" sz="1200"/>
              <a:t>Piirkonnapõhistel aruteludel ja strateegiaseminaridel oli võimalus osaleda kõikidel huvilistel</a:t>
            </a:r>
            <a:r>
              <a:rPr lang="en-US" sz="1200"/>
              <a:t>.</a:t>
            </a:r>
            <a:r>
              <a:rPr lang="et-EE" sz="1200"/>
              <a:t> </a:t>
            </a:r>
            <a:r>
              <a:rPr lang="en-US" sz="1200"/>
              <a:t>Ü</a:t>
            </a:r>
            <a:r>
              <a:rPr lang="et-EE" sz="1200"/>
              <a:t>rituste reklaam</a:t>
            </a:r>
            <a:r>
              <a:rPr lang="en-US" sz="1200"/>
              <a:t>id</a:t>
            </a:r>
            <a:r>
              <a:rPr lang="et-EE" sz="1200"/>
              <a:t> ilmu</a:t>
            </a:r>
            <a:r>
              <a:rPr lang="en-US" sz="1200" err="1"/>
              <a:t>sid</a:t>
            </a:r>
            <a:r>
              <a:rPr lang="et-EE" sz="1200"/>
              <a:t> maakondlikus ajalehes</a:t>
            </a:r>
            <a:r>
              <a:rPr lang="en-US" sz="1200"/>
              <a:t>, </a:t>
            </a:r>
            <a:r>
              <a:rPr lang="et-EE" sz="1200"/>
              <a:t>Jõgevamaa Koostöökoja kodulehel</a:t>
            </a:r>
            <a:r>
              <a:rPr lang="en-US" sz="1200"/>
              <a:t> ja </a:t>
            </a:r>
            <a:r>
              <a:rPr lang="et-EE" sz="1200"/>
              <a:t>sotsiaalmeediakanalis.</a:t>
            </a:r>
          </a:p>
        </p:txBody>
      </p:sp>
      <p:sp>
        <p:nvSpPr>
          <p:cNvPr id="6" name="Right Brace 3">
            <a:extLst>
              <a:ext uri="{FF2B5EF4-FFF2-40B4-BE49-F238E27FC236}">
                <a16:creationId xmlns:a16="http://schemas.microsoft.com/office/drawing/2014/main" id="{7D002E41-B585-8437-2B18-C18A5FB74467}"/>
              </a:ext>
            </a:extLst>
          </p:cNvPr>
          <p:cNvSpPr/>
          <p:nvPr/>
        </p:nvSpPr>
        <p:spPr>
          <a:xfrm>
            <a:off x="8262808" y="1610427"/>
            <a:ext cx="355106" cy="42769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7" name="TextBox 6">
            <a:extLst>
              <a:ext uri="{FF2B5EF4-FFF2-40B4-BE49-F238E27FC236}">
                <a16:creationId xmlns:a16="http://schemas.microsoft.com/office/drawing/2014/main" id="{C601CBE8-D4FE-5C31-02BA-F544125069A7}"/>
              </a:ext>
            </a:extLst>
          </p:cNvPr>
          <p:cNvSpPr txBox="1"/>
          <p:nvPr/>
        </p:nvSpPr>
        <p:spPr>
          <a:xfrm>
            <a:off x="8680092" y="1685776"/>
            <a:ext cx="1770948" cy="261610"/>
          </a:xfrm>
          <a:prstGeom prst="rect">
            <a:avLst/>
          </a:prstGeom>
          <a:noFill/>
        </p:spPr>
        <p:txBody>
          <a:bodyPr wrap="square" rtlCol="0">
            <a:spAutoFit/>
          </a:bodyPr>
          <a:lstStyle/>
          <a:p>
            <a:r>
              <a:rPr lang="en-US" sz="1100"/>
              <a:t>I</a:t>
            </a:r>
            <a:r>
              <a:rPr lang="et-EE" sz="1100"/>
              <a:t>I</a:t>
            </a:r>
            <a:r>
              <a:rPr lang="en-US" sz="1100"/>
              <a:t> - </a:t>
            </a:r>
            <a:r>
              <a:rPr lang="en-US" sz="1100" err="1"/>
              <a:t>Ideekorjeseminarid</a:t>
            </a:r>
            <a:endParaRPr lang="et-EE" sz="1100"/>
          </a:p>
        </p:txBody>
      </p:sp>
      <p:sp>
        <p:nvSpPr>
          <p:cNvPr id="13" name="Right Brace 3">
            <a:extLst>
              <a:ext uri="{FF2B5EF4-FFF2-40B4-BE49-F238E27FC236}">
                <a16:creationId xmlns:a16="http://schemas.microsoft.com/office/drawing/2014/main" id="{AB73FDB8-833A-A162-76FA-A097C2B6C7FA}"/>
              </a:ext>
            </a:extLst>
          </p:cNvPr>
          <p:cNvSpPr/>
          <p:nvPr/>
        </p:nvSpPr>
        <p:spPr>
          <a:xfrm>
            <a:off x="10268907" y="2075948"/>
            <a:ext cx="355106" cy="748797"/>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14" name="TextBox 13">
            <a:extLst>
              <a:ext uri="{FF2B5EF4-FFF2-40B4-BE49-F238E27FC236}">
                <a16:creationId xmlns:a16="http://schemas.microsoft.com/office/drawing/2014/main" id="{CE60210A-8A25-1360-DB93-7531C3315383}"/>
              </a:ext>
            </a:extLst>
          </p:cNvPr>
          <p:cNvSpPr txBox="1"/>
          <p:nvPr/>
        </p:nvSpPr>
        <p:spPr>
          <a:xfrm rot="10800000" flipV="1">
            <a:off x="10608562" y="2188718"/>
            <a:ext cx="1473489" cy="430887"/>
          </a:xfrm>
          <a:prstGeom prst="rect">
            <a:avLst/>
          </a:prstGeom>
          <a:noFill/>
        </p:spPr>
        <p:txBody>
          <a:bodyPr wrap="square" rtlCol="0">
            <a:spAutoFit/>
          </a:bodyPr>
          <a:lstStyle/>
          <a:p>
            <a:r>
              <a:rPr lang="en-US" sz="1100"/>
              <a:t>II</a:t>
            </a:r>
            <a:r>
              <a:rPr lang="et-EE" sz="1100"/>
              <a:t>I</a:t>
            </a:r>
            <a:r>
              <a:rPr lang="en-US" sz="1100"/>
              <a:t> - </a:t>
            </a:r>
            <a:r>
              <a:rPr lang="en-US" sz="1100" err="1"/>
              <a:t>Ühisstrateegia</a:t>
            </a:r>
            <a:r>
              <a:rPr lang="en-US" sz="1100"/>
              <a:t> </a:t>
            </a:r>
            <a:r>
              <a:rPr lang="en-US" sz="1100" err="1"/>
              <a:t>koostamine</a:t>
            </a:r>
            <a:endParaRPr lang="et-EE" sz="1100"/>
          </a:p>
        </p:txBody>
      </p:sp>
      <p:cxnSp>
        <p:nvCxnSpPr>
          <p:cNvPr id="9" name="Sirgkonnektor 8">
            <a:extLst>
              <a:ext uri="{FF2B5EF4-FFF2-40B4-BE49-F238E27FC236}">
                <a16:creationId xmlns:a16="http://schemas.microsoft.com/office/drawing/2014/main" id="{231613B8-8116-9DF6-A821-116E7BCE346F}"/>
              </a:ext>
            </a:extLst>
          </p:cNvPr>
          <p:cNvCxnSpPr>
            <a:cxnSpLocks/>
            <a:endCxn id="6" idx="2"/>
          </p:cNvCxnSpPr>
          <p:nvPr/>
        </p:nvCxnSpPr>
        <p:spPr>
          <a:xfrm flipV="1">
            <a:off x="5638795" y="2038126"/>
            <a:ext cx="2624013" cy="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irgkonnektor 9">
            <a:extLst>
              <a:ext uri="{FF2B5EF4-FFF2-40B4-BE49-F238E27FC236}">
                <a16:creationId xmlns:a16="http://schemas.microsoft.com/office/drawing/2014/main" id="{FBB67468-61CC-7A30-6509-6FCA33768117}"/>
              </a:ext>
            </a:extLst>
          </p:cNvPr>
          <p:cNvCxnSpPr>
            <a:cxnSpLocks/>
          </p:cNvCxnSpPr>
          <p:nvPr/>
        </p:nvCxnSpPr>
        <p:spPr>
          <a:xfrm>
            <a:off x="5642043" y="2824745"/>
            <a:ext cx="4616869"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irgkonnektor 14">
            <a:extLst>
              <a:ext uri="{FF2B5EF4-FFF2-40B4-BE49-F238E27FC236}">
                <a16:creationId xmlns:a16="http://schemas.microsoft.com/office/drawing/2014/main" id="{3B9207AE-C0F6-1EEC-2660-23F1EAF39871}"/>
              </a:ext>
            </a:extLst>
          </p:cNvPr>
          <p:cNvCxnSpPr>
            <a:cxnSpLocks/>
            <a:endCxn id="16" idx="2"/>
          </p:cNvCxnSpPr>
          <p:nvPr/>
        </p:nvCxnSpPr>
        <p:spPr>
          <a:xfrm>
            <a:off x="5639717" y="4471579"/>
            <a:ext cx="5476970" cy="7965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Right Brace 3">
            <a:extLst>
              <a:ext uri="{FF2B5EF4-FFF2-40B4-BE49-F238E27FC236}">
                <a16:creationId xmlns:a16="http://schemas.microsoft.com/office/drawing/2014/main" id="{820BD29E-53BF-738B-EE34-932BBDC59665}"/>
              </a:ext>
            </a:extLst>
          </p:cNvPr>
          <p:cNvSpPr/>
          <p:nvPr/>
        </p:nvSpPr>
        <p:spPr>
          <a:xfrm>
            <a:off x="11116687" y="2952056"/>
            <a:ext cx="355106" cy="1599177"/>
          </a:xfrm>
          <a:prstGeom prst="rightBrace">
            <a:avLst>
              <a:gd name="adj1" fmla="val 8333"/>
              <a:gd name="adj2" fmla="val 51238"/>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17" name="TextBox 16">
            <a:extLst>
              <a:ext uri="{FF2B5EF4-FFF2-40B4-BE49-F238E27FC236}">
                <a16:creationId xmlns:a16="http://schemas.microsoft.com/office/drawing/2014/main" id="{BF014F08-1E49-2636-040D-4213060C0343}"/>
              </a:ext>
            </a:extLst>
          </p:cNvPr>
          <p:cNvSpPr txBox="1"/>
          <p:nvPr/>
        </p:nvSpPr>
        <p:spPr>
          <a:xfrm rot="10800000" flipV="1">
            <a:off x="11345306" y="3034544"/>
            <a:ext cx="898761" cy="769441"/>
          </a:xfrm>
          <a:prstGeom prst="rect">
            <a:avLst/>
          </a:prstGeom>
          <a:noFill/>
        </p:spPr>
        <p:txBody>
          <a:bodyPr wrap="square" rtlCol="0">
            <a:spAutoFit/>
          </a:bodyPr>
          <a:lstStyle/>
          <a:p>
            <a:r>
              <a:rPr lang="en-US" sz="1100"/>
              <a:t>I</a:t>
            </a:r>
            <a:r>
              <a:rPr lang="et-EE" sz="1100"/>
              <a:t>V</a:t>
            </a:r>
            <a:r>
              <a:rPr lang="en-US" sz="1100"/>
              <a:t> - </a:t>
            </a:r>
            <a:r>
              <a:rPr lang="en-US" sz="1100" err="1"/>
              <a:t>Huvi</a:t>
            </a:r>
            <a:r>
              <a:rPr lang="en-US" sz="1100"/>
              <a:t>-</a:t>
            </a:r>
            <a:r>
              <a:rPr lang="et-EE" sz="1100"/>
              <a:t>rühmade</a:t>
            </a:r>
            <a:r>
              <a:rPr lang="en-US" sz="1100"/>
              <a:t>ga  </a:t>
            </a:r>
            <a:r>
              <a:rPr lang="en-US" sz="1100" err="1"/>
              <a:t>koos-kõlastamine</a:t>
            </a:r>
            <a:endParaRPr lang="et-EE" sz="1100"/>
          </a:p>
        </p:txBody>
      </p:sp>
      <p:cxnSp>
        <p:nvCxnSpPr>
          <p:cNvPr id="18" name="Sirgkonnektor 17">
            <a:extLst>
              <a:ext uri="{FF2B5EF4-FFF2-40B4-BE49-F238E27FC236}">
                <a16:creationId xmlns:a16="http://schemas.microsoft.com/office/drawing/2014/main" id="{FBBAAE32-89E7-17C0-32AA-D1C7C803316E}"/>
              </a:ext>
            </a:extLst>
          </p:cNvPr>
          <p:cNvCxnSpPr>
            <a:cxnSpLocks/>
          </p:cNvCxnSpPr>
          <p:nvPr/>
        </p:nvCxnSpPr>
        <p:spPr>
          <a:xfrm>
            <a:off x="5633646" y="5717748"/>
            <a:ext cx="4895463" cy="3572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irgkonnektor 18">
            <a:extLst>
              <a:ext uri="{FF2B5EF4-FFF2-40B4-BE49-F238E27FC236}">
                <a16:creationId xmlns:a16="http://schemas.microsoft.com/office/drawing/2014/main" id="{246837BA-8B1D-8D1C-DDE5-0C54EDE5DCA5}"/>
              </a:ext>
            </a:extLst>
          </p:cNvPr>
          <p:cNvCxnSpPr>
            <a:cxnSpLocks/>
            <a:endCxn id="20" idx="0"/>
          </p:cNvCxnSpPr>
          <p:nvPr/>
        </p:nvCxnSpPr>
        <p:spPr>
          <a:xfrm flipV="1">
            <a:off x="5667149" y="4802365"/>
            <a:ext cx="4895463" cy="342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ight Brace 3">
            <a:extLst>
              <a:ext uri="{FF2B5EF4-FFF2-40B4-BE49-F238E27FC236}">
                <a16:creationId xmlns:a16="http://schemas.microsoft.com/office/drawing/2014/main" id="{CE6F5AC5-9A75-3829-BEE2-636C1014E91A}"/>
              </a:ext>
            </a:extLst>
          </p:cNvPr>
          <p:cNvSpPr/>
          <p:nvPr/>
        </p:nvSpPr>
        <p:spPr>
          <a:xfrm>
            <a:off x="10562612" y="4802365"/>
            <a:ext cx="355106" cy="900106"/>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21" name="TextBox 20">
            <a:extLst>
              <a:ext uri="{FF2B5EF4-FFF2-40B4-BE49-F238E27FC236}">
                <a16:creationId xmlns:a16="http://schemas.microsoft.com/office/drawing/2014/main" id="{1E47E711-9169-AF1E-D468-D187111F7006}"/>
              </a:ext>
            </a:extLst>
          </p:cNvPr>
          <p:cNvSpPr txBox="1"/>
          <p:nvPr/>
        </p:nvSpPr>
        <p:spPr>
          <a:xfrm rot="10800000" flipV="1">
            <a:off x="10966013" y="4958260"/>
            <a:ext cx="1225987" cy="430887"/>
          </a:xfrm>
          <a:prstGeom prst="rect">
            <a:avLst/>
          </a:prstGeom>
          <a:noFill/>
        </p:spPr>
        <p:txBody>
          <a:bodyPr wrap="square" rtlCol="0">
            <a:spAutoFit/>
          </a:bodyPr>
          <a:lstStyle/>
          <a:p>
            <a:r>
              <a:rPr lang="et-EE" sz="1100"/>
              <a:t>VI</a:t>
            </a:r>
            <a:r>
              <a:rPr lang="en-US" sz="1100"/>
              <a:t> - </a:t>
            </a:r>
            <a:r>
              <a:rPr lang="en-US" sz="1100" err="1"/>
              <a:t>Ühisstrateegia</a:t>
            </a:r>
            <a:r>
              <a:rPr lang="en-US" sz="1100"/>
              <a:t> </a:t>
            </a:r>
            <a:r>
              <a:rPr lang="en-US" sz="1100" err="1"/>
              <a:t>täiendamine</a:t>
            </a:r>
            <a:endParaRPr lang="et-EE" sz="1100"/>
          </a:p>
        </p:txBody>
      </p:sp>
      <p:sp>
        <p:nvSpPr>
          <p:cNvPr id="22" name="Right Brace 3">
            <a:extLst>
              <a:ext uri="{FF2B5EF4-FFF2-40B4-BE49-F238E27FC236}">
                <a16:creationId xmlns:a16="http://schemas.microsoft.com/office/drawing/2014/main" id="{157B215F-2619-83DE-3F86-8B8900D74EB5}"/>
              </a:ext>
            </a:extLst>
          </p:cNvPr>
          <p:cNvSpPr/>
          <p:nvPr/>
        </p:nvSpPr>
        <p:spPr>
          <a:xfrm>
            <a:off x="10547056" y="5766668"/>
            <a:ext cx="355106" cy="941087"/>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23" name="TextBox 22">
            <a:extLst>
              <a:ext uri="{FF2B5EF4-FFF2-40B4-BE49-F238E27FC236}">
                <a16:creationId xmlns:a16="http://schemas.microsoft.com/office/drawing/2014/main" id="{AAEF47B7-5BE9-B282-6C3E-1D1BA6B4FB67}"/>
              </a:ext>
            </a:extLst>
          </p:cNvPr>
          <p:cNvSpPr txBox="1"/>
          <p:nvPr/>
        </p:nvSpPr>
        <p:spPr>
          <a:xfrm rot="10800000" flipV="1">
            <a:off x="10917718" y="5796174"/>
            <a:ext cx="1274282" cy="600164"/>
          </a:xfrm>
          <a:prstGeom prst="rect">
            <a:avLst/>
          </a:prstGeom>
          <a:noFill/>
        </p:spPr>
        <p:txBody>
          <a:bodyPr wrap="square" rtlCol="0">
            <a:spAutoFit/>
          </a:bodyPr>
          <a:lstStyle/>
          <a:p>
            <a:r>
              <a:rPr lang="en-US" sz="1100"/>
              <a:t>V</a:t>
            </a:r>
            <a:r>
              <a:rPr lang="et-EE" sz="1100"/>
              <a:t>I</a:t>
            </a:r>
            <a:r>
              <a:rPr lang="en-US" sz="1100"/>
              <a:t>I - </a:t>
            </a:r>
            <a:r>
              <a:rPr lang="en-US" sz="1100" err="1"/>
              <a:t>Ühisstrateegia</a:t>
            </a:r>
            <a:r>
              <a:rPr lang="en-US" sz="1100"/>
              <a:t> </a:t>
            </a:r>
            <a:r>
              <a:rPr lang="en-US" sz="1100" err="1"/>
              <a:t>avalikustamine</a:t>
            </a:r>
            <a:r>
              <a:rPr lang="en-US" sz="1100"/>
              <a:t> ja </a:t>
            </a:r>
            <a:r>
              <a:rPr lang="en-US" sz="1100" err="1"/>
              <a:t>kinnitamine</a:t>
            </a:r>
            <a:endParaRPr lang="et-EE" sz="1100"/>
          </a:p>
        </p:txBody>
      </p:sp>
      <p:sp>
        <p:nvSpPr>
          <p:cNvPr id="8" name="Slaidinumbri kohatäide 3">
            <a:extLst>
              <a:ext uri="{FF2B5EF4-FFF2-40B4-BE49-F238E27FC236}">
                <a16:creationId xmlns:a16="http://schemas.microsoft.com/office/drawing/2014/main" id="{7C0BD46F-32F2-F294-1457-8F7EA73C3091}"/>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19</a:t>
            </a:fld>
            <a:endParaRPr lang="et-EE">
              <a:solidFill>
                <a:prstClr val="black"/>
              </a:solidFill>
              <a:latin typeface="Calibri"/>
            </a:endParaRPr>
          </a:p>
        </p:txBody>
      </p:sp>
      <p:sp>
        <p:nvSpPr>
          <p:cNvPr id="11" name="TextBox 10">
            <a:extLst>
              <a:ext uri="{FF2B5EF4-FFF2-40B4-BE49-F238E27FC236}">
                <a16:creationId xmlns:a16="http://schemas.microsoft.com/office/drawing/2014/main" id="{09ECEACB-1E5A-DF1B-060F-216F4B715B9F}"/>
              </a:ext>
            </a:extLst>
          </p:cNvPr>
          <p:cNvSpPr txBox="1"/>
          <p:nvPr/>
        </p:nvSpPr>
        <p:spPr>
          <a:xfrm>
            <a:off x="9646244" y="1355924"/>
            <a:ext cx="2120835" cy="430887"/>
          </a:xfrm>
          <a:prstGeom prst="rect">
            <a:avLst/>
          </a:prstGeom>
          <a:noFill/>
        </p:spPr>
        <p:txBody>
          <a:bodyPr wrap="square" rtlCol="0">
            <a:spAutoFit/>
          </a:bodyPr>
          <a:lstStyle/>
          <a:p>
            <a:r>
              <a:rPr lang="en-US" sz="1100"/>
              <a:t>I – </a:t>
            </a:r>
            <a:r>
              <a:rPr lang="et-EE" sz="1100"/>
              <a:t>Ühisstrateegia koostamisest teadaandmine</a:t>
            </a:r>
          </a:p>
        </p:txBody>
      </p:sp>
      <p:sp>
        <p:nvSpPr>
          <p:cNvPr id="25" name="TextBox 24">
            <a:extLst>
              <a:ext uri="{FF2B5EF4-FFF2-40B4-BE49-F238E27FC236}">
                <a16:creationId xmlns:a16="http://schemas.microsoft.com/office/drawing/2014/main" id="{CC080E1D-F06E-3A1E-1F6B-0610AD2CAFAF}"/>
              </a:ext>
            </a:extLst>
          </p:cNvPr>
          <p:cNvSpPr txBox="1"/>
          <p:nvPr/>
        </p:nvSpPr>
        <p:spPr>
          <a:xfrm>
            <a:off x="10095971" y="4570300"/>
            <a:ext cx="2096029" cy="246221"/>
          </a:xfrm>
          <a:prstGeom prst="rect">
            <a:avLst/>
          </a:prstGeom>
          <a:noFill/>
        </p:spPr>
        <p:txBody>
          <a:bodyPr wrap="square" rtlCol="0">
            <a:spAutoFit/>
          </a:bodyPr>
          <a:lstStyle/>
          <a:p>
            <a:r>
              <a:rPr lang="et-EE" sz="1000"/>
              <a:t>V</a:t>
            </a:r>
            <a:r>
              <a:rPr lang="en-US" sz="1000"/>
              <a:t> –</a:t>
            </a:r>
            <a:r>
              <a:rPr lang="et-EE" sz="1000"/>
              <a:t>Kohtumised spetsialistidega</a:t>
            </a:r>
          </a:p>
        </p:txBody>
      </p:sp>
    </p:spTree>
    <p:extLst>
      <p:ext uri="{BB962C8B-B14F-4D97-AF65-F5344CB8AC3E}">
        <p14:creationId xmlns:p14="http://schemas.microsoft.com/office/powerpoint/2010/main" val="949206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9CF39A5-6096-AE43-F4C6-ED226B407F5C}"/>
              </a:ext>
            </a:extLst>
          </p:cNvPr>
          <p:cNvPicPr>
            <a:picLocks noChangeAspect="1"/>
          </p:cNvPicPr>
          <p:nvPr/>
        </p:nvPicPr>
        <p:blipFill>
          <a:blip r:embed="rId2"/>
          <a:stretch>
            <a:fillRect/>
          </a:stretch>
        </p:blipFill>
        <p:spPr>
          <a:xfrm>
            <a:off x="-97" y="0"/>
            <a:ext cx="4010121" cy="6858000"/>
          </a:xfrm>
          <a:prstGeom prst="rect">
            <a:avLst/>
          </a:prstGeom>
        </p:spPr>
      </p:pic>
      <p:pic>
        <p:nvPicPr>
          <p:cNvPr id="6" name="Pilt 3">
            <a:extLst>
              <a:ext uri="{FF2B5EF4-FFF2-40B4-BE49-F238E27FC236}">
                <a16:creationId xmlns:a16="http://schemas.microsoft.com/office/drawing/2014/main" id="{F2C949F3-D19D-B28E-E183-261C63C3A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0549" y="0"/>
            <a:ext cx="3030430" cy="982053"/>
          </a:xfrm>
          <a:prstGeom prst="rect">
            <a:avLst/>
          </a:prstGeom>
        </p:spPr>
      </p:pic>
      <p:sp>
        <p:nvSpPr>
          <p:cNvPr id="5" name="Subtitle 2">
            <a:extLst>
              <a:ext uri="{FF2B5EF4-FFF2-40B4-BE49-F238E27FC236}">
                <a16:creationId xmlns:a16="http://schemas.microsoft.com/office/drawing/2014/main" id="{2E0B7C6D-A445-A176-FAFD-6A6E14106F22}"/>
              </a:ext>
            </a:extLst>
          </p:cNvPr>
          <p:cNvSpPr txBox="1">
            <a:spLocks/>
          </p:cNvSpPr>
          <p:nvPr/>
        </p:nvSpPr>
        <p:spPr>
          <a:xfrm>
            <a:off x="6947859" y="4811696"/>
            <a:ext cx="4736957" cy="1162975"/>
          </a:xfrm>
          <a:prstGeom prst="rect">
            <a:avLst/>
          </a:prstGeom>
        </p:spPr>
        <p:txBody>
          <a:bodyPr vert="horz" lIns="91440" tIns="45720" rIns="91440" bIns="45720" rtlCol="0">
            <a:normAutofit fontScale="85000" lnSpcReduction="20000"/>
          </a:bodyPr>
          <a:lstStyle>
            <a:lvl1pPr marL="0" indent="0" algn="ctr" defTabSz="121917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1pPr>
            <a:lvl2pPr marL="609585" indent="0" algn="ctr" defTabSz="121917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2pPr>
            <a:lvl3pPr marL="1219170" indent="0" algn="ctr" defTabSz="1219170"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3pPr>
            <a:lvl4pPr marL="1828754" indent="0" algn="ctr" defTabSz="1219170"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4pPr>
            <a:lvl5pPr marL="2438339" indent="0" algn="ctr" defTabSz="1219170"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9pPr>
          </a:lstStyle>
          <a:p>
            <a:pPr algn="r"/>
            <a:r>
              <a:rPr lang="et-EE" sz="2000" b="1">
                <a:solidFill>
                  <a:schemeClr val="tx1"/>
                </a:solidFill>
                <a:latin typeface="+mj-lt"/>
              </a:rPr>
              <a:t>Tellija:</a:t>
            </a:r>
            <a:r>
              <a:rPr lang="et-EE" sz="2000">
                <a:solidFill>
                  <a:schemeClr val="tx1"/>
                </a:solidFill>
                <a:latin typeface="+mj-lt"/>
              </a:rPr>
              <a:t> </a:t>
            </a:r>
            <a:r>
              <a:rPr lang="en-US" sz="2000">
                <a:solidFill>
                  <a:schemeClr val="tx1"/>
                </a:solidFill>
                <a:latin typeface="+mj-lt"/>
              </a:rPr>
              <a:t>Jõgevamaa </a:t>
            </a:r>
            <a:r>
              <a:rPr lang="en-US" sz="2000" err="1">
                <a:solidFill>
                  <a:schemeClr val="tx1"/>
                </a:solidFill>
                <a:latin typeface="+mj-lt"/>
              </a:rPr>
              <a:t>Koostöökoda</a:t>
            </a:r>
            <a:endParaRPr lang="et-EE" sz="2000">
              <a:solidFill>
                <a:schemeClr val="tx1"/>
              </a:solidFill>
              <a:latin typeface="+mj-lt"/>
            </a:endParaRPr>
          </a:p>
          <a:p>
            <a:pPr algn="r"/>
            <a:r>
              <a:rPr lang="et-EE" sz="2000">
                <a:solidFill>
                  <a:schemeClr val="tx1"/>
                </a:solidFill>
                <a:latin typeface="+mj-lt"/>
                <a:hlinkClick r:id="rId4"/>
              </a:rPr>
              <a:t>www.jogevamaa.com</a:t>
            </a:r>
            <a:r>
              <a:rPr lang="et-EE" sz="2000">
                <a:solidFill>
                  <a:schemeClr val="tx1"/>
                </a:solidFill>
                <a:latin typeface="+mj-lt"/>
              </a:rPr>
              <a:t>, </a:t>
            </a:r>
            <a:r>
              <a:rPr lang="et-EE" sz="2000">
                <a:solidFill>
                  <a:schemeClr val="tx1"/>
                </a:solidFill>
                <a:latin typeface="+mj-lt"/>
                <a:hlinkClick r:id="rId5"/>
              </a:rPr>
              <a:t>info@jogevamaa.com</a:t>
            </a:r>
            <a:endParaRPr lang="et-EE" sz="2000">
              <a:solidFill>
                <a:schemeClr val="tx1"/>
              </a:solidFill>
              <a:latin typeface="+mj-lt"/>
            </a:endParaRPr>
          </a:p>
          <a:p>
            <a:pPr algn="r"/>
            <a:endParaRPr lang="et-EE" sz="2000">
              <a:solidFill>
                <a:schemeClr val="tx1"/>
              </a:solidFill>
              <a:latin typeface="+mj-lt"/>
            </a:endParaRPr>
          </a:p>
          <a:p>
            <a:pPr algn="r"/>
            <a:r>
              <a:rPr lang="en-US" sz="2000" b="1" err="1">
                <a:solidFill>
                  <a:schemeClr val="tx1"/>
                </a:solidFill>
                <a:latin typeface="+mj-lt"/>
              </a:rPr>
              <a:t>Konsultant</a:t>
            </a:r>
            <a:r>
              <a:rPr lang="et-EE" sz="2000" b="1">
                <a:solidFill>
                  <a:schemeClr val="tx1"/>
                </a:solidFill>
                <a:latin typeface="+mj-lt"/>
              </a:rPr>
              <a:t>:</a:t>
            </a:r>
            <a:r>
              <a:rPr lang="et-EE" sz="2000">
                <a:solidFill>
                  <a:schemeClr val="tx1"/>
                </a:solidFill>
                <a:latin typeface="+mj-lt"/>
              </a:rPr>
              <a:t> HeiVäl O</a:t>
            </a:r>
            <a:r>
              <a:rPr lang="en-US" sz="2000">
                <a:solidFill>
                  <a:schemeClr val="tx1"/>
                </a:solidFill>
                <a:latin typeface="+mj-lt"/>
              </a:rPr>
              <a:t>Ü, Kaido Väljaots</a:t>
            </a:r>
          </a:p>
        </p:txBody>
      </p:sp>
      <p:pic>
        <p:nvPicPr>
          <p:cNvPr id="7" name="Pilt 4" descr="C:\Users\Tonu\AppData\Local\Microsoft\Windows\INetCacheContent.Word\logo_vaike.jpg">
            <a:extLst>
              <a:ext uri="{FF2B5EF4-FFF2-40B4-BE49-F238E27FC236}">
                <a16:creationId xmlns:a16="http://schemas.microsoft.com/office/drawing/2014/main" id="{F89FE4A1-EF55-1664-3C1C-A8E16954D6D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3566" y="6046319"/>
            <a:ext cx="2381250" cy="438150"/>
          </a:xfrm>
          <a:prstGeom prst="rect">
            <a:avLst/>
          </a:prstGeom>
          <a:noFill/>
          <a:ln>
            <a:noFill/>
          </a:ln>
        </p:spPr>
      </p:pic>
      <p:pic>
        <p:nvPicPr>
          <p:cNvPr id="16" name="Picture 15">
            <a:extLst>
              <a:ext uri="{FF2B5EF4-FFF2-40B4-BE49-F238E27FC236}">
                <a16:creationId xmlns:a16="http://schemas.microsoft.com/office/drawing/2014/main" id="{31748582-294A-D4E9-E796-B4A882D78110}"/>
              </a:ext>
            </a:extLst>
          </p:cNvPr>
          <p:cNvPicPr>
            <a:picLocks noChangeAspect="1"/>
          </p:cNvPicPr>
          <p:nvPr/>
        </p:nvPicPr>
        <p:blipFill>
          <a:blip r:embed="rId7"/>
          <a:stretch>
            <a:fillRect/>
          </a:stretch>
        </p:blipFill>
        <p:spPr>
          <a:xfrm>
            <a:off x="4010024" y="769854"/>
            <a:ext cx="4163289" cy="3369359"/>
          </a:xfrm>
          <a:prstGeom prst="rect">
            <a:avLst/>
          </a:prstGeom>
        </p:spPr>
      </p:pic>
    </p:spTree>
    <p:extLst>
      <p:ext uri="{BB962C8B-B14F-4D97-AF65-F5344CB8AC3E}">
        <p14:creationId xmlns:p14="http://schemas.microsoft.com/office/powerpoint/2010/main" val="300128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73771D-C3AF-1FBE-3838-782516812933}"/>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5E4E6439-BB6A-E08B-BD60-1A542F4D12B3}"/>
              </a:ext>
            </a:extLst>
          </p:cNvPr>
          <p:cNvSpPr>
            <a:spLocks noGrp="1"/>
          </p:cNvSpPr>
          <p:nvPr>
            <p:ph type="title"/>
          </p:nvPr>
        </p:nvSpPr>
        <p:spPr>
          <a:xfrm>
            <a:off x="1597981" y="3909751"/>
            <a:ext cx="10012388" cy="1362075"/>
          </a:xfrm>
        </p:spPr>
        <p:txBody>
          <a:bodyPr>
            <a:normAutofit fontScale="90000"/>
          </a:bodyPr>
          <a:lstStyle/>
          <a:p>
            <a:r>
              <a:rPr lang="et-EE" sz="4400"/>
              <a:t>Tegevuspiirkonna analüüs </a:t>
            </a:r>
            <a:br>
              <a:rPr lang="et-EE" sz="4400"/>
            </a:br>
            <a:r>
              <a:rPr lang="en-US" sz="4400"/>
              <a:t>Swot</a:t>
            </a:r>
            <a:r>
              <a:rPr lang="et-EE" sz="4400"/>
              <a:t>-meetodil</a:t>
            </a:r>
          </a:p>
        </p:txBody>
      </p:sp>
    </p:spTree>
    <p:extLst>
      <p:ext uri="{BB962C8B-B14F-4D97-AF65-F5344CB8AC3E}">
        <p14:creationId xmlns:p14="http://schemas.microsoft.com/office/powerpoint/2010/main" val="2465991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5836" name="Group 28"/>
          <p:cNvGraphicFramePr>
            <a:graphicFrameLocks noGrp="1"/>
          </p:cNvGraphicFramePr>
          <p:nvPr>
            <p:extLst>
              <p:ext uri="{D42A27DB-BD31-4B8C-83A1-F6EECF244321}">
                <p14:modId xmlns:p14="http://schemas.microsoft.com/office/powerpoint/2010/main" val="3873684396"/>
              </p:ext>
            </p:extLst>
          </p:nvPr>
        </p:nvGraphicFramePr>
        <p:xfrm>
          <a:off x="-1" y="0"/>
          <a:ext cx="12191998" cy="6667170"/>
        </p:xfrm>
        <a:graphic>
          <a:graphicData uri="http://schemas.openxmlformats.org/drawingml/2006/table">
            <a:tbl>
              <a:tblPr/>
              <a:tblGrid>
                <a:gridCol w="2799185">
                  <a:extLst>
                    <a:ext uri="{9D8B030D-6E8A-4147-A177-3AD203B41FA5}">
                      <a16:colId xmlns:a16="http://schemas.microsoft.com/office/drawing/2014/main" val="20000"/>
                    </a:ext>
                  </a:extLst>
                </a:gridCol>
                <a:gridCol w="3971727">
                  <a:extLst>
                    <a:ext uri="{9D8B030D-6E8A-4147-A177-3AD203B41FA5}">
                      <a16:colId xmlns:a16="http://schemas.microsoft.com/office/drawing/2014/main" val="20001"/>
                    </a:ext>
                  </a:extLst>
                </a:gridCol>
                <a:gridCol w="5421086">
                  <a:extLst>
                    <a:ext uri="{9D8B030D-6E8A-4147-A177-3AD203B41FA5}">
                      <a16:colId xmlns:a16="http://schemas.microsoft.com/office/drawing/2014/main" val="20002"/>
                    </a:ext>
                  </a:extLst>
                </a:gridCol>
              </a:tblGrid>
              <a:tr h="3517789">
                <a:tc>
                  <a:txBody>
                    <a:bodyPr/>
                    <a:lstStyle/>
                    <a:p>
                      <a:pPr marL="0" marR="0" lvl="0" indent="0" algn="r" defTabSz="914400" rtl="0" eaLnBrk="0" fontAlgn="base" latinLnBrk="0" hangingPunct="0">
                        <a:lnSpc>
                          <a:spcPct val="90000"/>
                        </a:lnSpc>
                        <a:spcBef>
                          <a:spcPct val="0"/>
                        </a:spcBef>
                        <a:spcAft>
                          <a:spcPct val="0"/>
                        </a:spcAft>
                        <a:buClrTx/>
                        <a:buSzTx/>
                        <a:buFontTx/>
                        <a:buNone/>
                        <a:tabLst/>
                      </a:pPr>
                      <a:r>
                        <a:rPr kumimoji="0" lang="et-EE" sz="720" b="1" i="0" u="none" strike="noStrike" cap="none" normalizeH="0" baseline="0" noProof="0">
                          <a:ln>
                            <a:noFill/>
                          </a:ln>
                          <a:solidFill>
                            <a:srgbClr val="010163"/>
                          </a:solidFill>
                          <a:effectLst/>
                          <a:latin typeface="Arial" charset="0"/>
                          <a:ea typeface="Times New Roman" pitchFamily="18" charset="0"/>
                          <a:cs typeface="Arial" charset="0"/>
                        </a:rPr>
                        <a:t>                     </a:t>
                      </a:r>
                    </a:p>
                    <a:p>
                      <a:pPr marL="0" marR="0" lvl="0" indent="0" algn="r" defTabSz="914400" rtl="0" eaLnBrk="0" fontAlgn="base" latinLnBrk="0" hangingPunct="0">
                        <a:lnSpc>
                          <a:spcPct val="90000"/>
                        </a:lnSpc>
                        <a:spcBef>
                          <a:spcPct val="0"/>
                        </a:spcBef>
                        <a:spcAft>
                          <a:spcPct val="0"/>
                        </a:spcAft>
                        <a:buClrTx/>
                        <a:buSzTx/>
                        <a:buFontTx/>
                        <a:buNone/>
                        <a:tabLst/>
                      </a:pPr>
                      <a:r>
                        <a:rPr kumimoji="0" lang="et-EE" sz="720" b="1" i="0" u="none" strike="noStrike" cap="none" normalizeH="0" baseline="0" noProof="0">
                          <a:ln>
                            <a:noFill/>
                          </a:ln>
                          <a:solidFill>
                            <a:srgbClr val="010163"/>
                          </a:solidFill>
                          <a:effectLst/>
                          <a:latin typeface="Arial" charset="0"/>
                          <a:ea typeface="Times New Roman" pitchFamily="18" charset="0"/>
                          <a:cs typeface="Arial" charset="0"/>
                        </a:rPr>
                        <a:t>  </a:t>
                      </a:r>
                      <a:r>
                        <a:rPr kumimoji="0" lang="et-EE" sz="1200" b="1" i="0" u="none" strike="noStrike" cap="none" normalizeH="0" baseline="0" noProof="0">
                          <a:ln>
                            <a:noFill/>
                          </a:ln>
                          <a:solidFill>
                            <a:srgbClr val="010163"/>
                          </a:solidFill>
                          <a:effectLst/>
                          <a:latin typeface="+mj-lt"/>
                          <a:ea typeface="Times New Roman" pitchFamily="18" charset="0"/>
                          <a:cs typeface="Arial" charset="0"/>
                        </a:rPr>
                        <a:t>Sisetegurid</a:t>
                      </a:r>
                      <a:r>
                        <a:rPr kumimoji="0" lang="et-EE" sz="720" b="1" i="0" u="none" strike="noStrike" cap="none" normalizeH="0" baseline="0" noProof="0">
                          <a:ln>
                            <a:noFill/>
                          </a:ln>
                          <a:solidFill>
                            <a:srgbClr val="010163"/>
                          </a:solidFill>
                          <a:effectLst/>
                          <a:latin typeface="Arial" charset="0"/>
                          <a:ea typeface="Times New Roman" pitchFamily="18" charset="0"/>
                          <a:cs typeface="Arial" charset="0"/>
                        </a:rPr>
                        <a:t>:</a:t>
                      </a:r>
                      <a:endParaRPr kumimoji="0" lang="et-EE" sz="720" b="0" i="0" u="none" strike="noStrike" cap="none" normalizeH="0" baseline="0" noProof="0">
                        <a:ln>
                          <a:noFill/>
                        </a:ln>
                        <a:solidFill>
                          <a:srgbClr val="010163"/>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Arial" charset="0"/>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ts val="0"/>
                        </a:spcBef>
                        <a:spcAft>
                          <a:spcPts val="0"/>
                        </a:spcAft>
                        <a:buClrTx/>
                        <a:buSzTx/>
                        <a:buFontTx/>
                        <a:buNone/>
                        <a:tabLst/>
                      </a:pPr>
                      <a:endParaRPr kumimoji="0" lang="et-EE" sz="72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ts val="0"/>
                        </a:spcBef>
                        <a:spcAft>
                          <a:spcPts val="0"/>
                        </a:spcAft>
                        <a:buClrTx/>
                        <a:buSzTx/>
                        <a:buFontTx/>
                        <a:buNone/>
                        <a:tabLst/>
                      </a:pPr>
                      <a:r>
                        <a:rPr kumimoji="0" lang="en-US" sz="1200" b="1" i="0" u="none" strike="noStrike" cap="none" normalizeH="0" baseline="0" noProof="0" err="1">
                          <a:ln>
                            <a:noFill/>
                          </a:ln>
                          <a:solidFill>
                            <a:srgbClr val="010163"/>
                          </a:solidFill>
                          <a:effectLst/>
                          <a:latin typeface="+mj-lt"/>
                          <a:ea typeface="Times New Roman" pitchFamily="18" charset="0"/>
                          <a:cs typeface="Arial" charset="0"/>
                        </a:rPr>
                        <a:t>Lühendid</a:t>
                      </a:r>
                      <a:r>
                        <a:rPr kumimoji="0" lang="en-US" sz="1200" b="1" i="0" u="none" strike="noStrike" cap="none" normalizeH="0" baseline="0" noProof="0">
                          <a:ln>
                            <a:noFill/>
                          </a:ln>
                          <a:solidFill>
                            <a:srgbClr val="010163"/>
                          </a:solidFill>
                          <a:effectLst/>
                          <a:latin typeface="+mj-lt"/>
                          <a:ea typeface="Times New Roman" pitchFamily="18" charset="0"/>
                          <a:cs typeface="Arial" charset="0"/>
                        </a:rPr>
                        <a:t> </a:t>
                      </a:r>
                      <a:r>
                        <a:rPr kumimoji="0" lang="en-US" sz="1200" b="1" i="0" u="none" strike="noStrike" cap="none" normalizeH="0" baseline="0" noProof="0" err="1">
                          <a:ln>
                            <a:noFill/>
                          </a:ln>
                          <a:solidFill>
                            <a:srgbClr val="010163"/>
                          </a:solidFill>
                          <a:effectLst/>
                          <a:latin typeface="+mj-lt"/>
                          <a:ea typeface="Times New Roman" pitchFamily="18" charset="0"/>
                          <a:cs typeface="Arial" charset="0"/>
                        </a:rPr>
                        <a:t>piirkonna</a:t>
                      </a:r>
                      <a:r>
                        <a:rPr kumimoji="0" lang="en-US" sz="1200" b="1" i="0" u="none" strike="noStrike" cap="none" normalizeH="0" baseline="0" noProof="0">
                          <a:ln>
                            <a:noFill/>
                          </a:ln>
                          <a:solidFill>
                            <a:srgbClr val="010163"/>
                          </a:solidFill>
                          <a:effectLst/>
                          <a:latin typeface="+mj-lt"/>
                          <a:ea typeface="Times New Roman" pitchFamily="18" charset="0"/>
                          <a:cs typeface="Arial" charset="0"/>
                        </a:rPr>
                        <a:t> </a:t>
                      </a:r>
                      <a:r>
                        <a:rPr kumimoji="0" lang="en-US" sz="1200" b="1" i="0" u="none" strike="noStrike" cap="none" normalizeH="0" baseline="0" noProof="0" err="1">
                          <a:ln>
                            <a:noFill/>
                          </a:ln>
                          <a:solidFill>
                            <a:srgbClr val="010163"/>
                          </a:solidFill>
                          <a:effectLst/>
                          <a:latin typeface="+mj-lt"/>
                          <a:ea typeface="Times New Roman" pitchFamily="18" charset="0"/>
                          <a:cs typeface="Arial" charset="0"/>
                        </a:rPr>
                        <a:t>tähistamiseks</a:t>
                      </a:r>
                      <a:r>
                        <a:rPr kumimoji="0" lang="en-US" sz="1200" b="1" i="0" u="none" strike="noStrike" cap="none" normalizeH="0" baseline="0" noProof="0">
                          <a:ln>
                            <a:noFill/>
                          </a:ln>
                          <a:solidFill>
                            <a:srgbClr val="010163"/>
                          </a:solidFill>
                          <a:effectLst/>
                          <a:latin typeface="+mj-lt"/>
                          <a:ea typeface="Times New Roman" pitchFamily="18" charset="0"/>
                          <a:cs typeface="Arial"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1000">
                          <a:solidFill>
                            <a:srgbClr val="010163"/>
                          </a:solidFill>
                        </a:rPr>
                        <a:t> </a:t>
                      </a:r>
                      <a:r>
                        <a:rPr lang="et-EE" sz="1000">
                          <a:solidFill>
                            <a:srgbClr val="010163"/>
                          </a:solidFill>
                        </a:rPr>
                        <a:t>Ü – Ühine </a:t>
                      </a:r>
                      <a:r>
                        <a:rPr lang="en-US" sz="1000" err="1">
                          <a:solidFill>
                            <a:srgbClr val="010163"/>
                          </a:solidFill>
                        </a:rPr>
                        <a:t>tegevuspiirkond</a:t>
                      </a:r>
                      <a:endParaRPr lang="en-US" sz="1000">
                        <a:solidFill>
                          <a:srgbClr val="010163"/>
                        </a:solidFill>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000">
                          <a:solidFill>
                            <a:srgbClr val="010163"/>
                          </a:solidFill>
                        </a:rPr>
                        <a:t> </a:t>
                      </a:r>
                      <a:r>
                        <a:rPr lang="et-EE" sz="1000">
                          <a:solidFill>
                            <a:srgbClr val="010163"/>
                          </a:solidFill>
                        </a:rPr>
                        <a:t>P – Põltsamaa </a:t>
                      </a:r>
                      <a:r>
                        <a:rPr lang="en-US" sz="1000" err="1">
                          <a:solidFill>
                            <a:srgbClr val="010163"/>
                          </a:solidFill>
                        </a:rPr>
                        <a:t>piirkond</a:t>
                      </a:r>
                      <a:endParaRPr lang="et-EE" sz="1000">
                        <a:solidFill>
                          <a:srgbClr val="010163"/>
                        </a:solidFill>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000">
                          <a:solidFill>
                            <a:srgbClr val="010163"/>
                          </a:solidFill>
                        </a:rPr>
                        <a:t> </a:t>
                      </a:r>
                      <a:r>
                        <a:rPr lang="et-EE" sz="1000">
                          <a:solidFill>
                            <a:srgbClr val="010163"/>
                          </a:solidFill>
                        </a:rPr>
                        <a:t>V – Vooremaa </a:t>
                      </a:r>
                      <a:r>
                        <a:rPr lang="en-US" sz="1000" err="1">
                          <a:solidFill>
                            <a:srgbClr val="010163"/>
                          </a:solidFill>
                        </a:rPr>
                        <a:t>piirkond</a:t>
                      </a:r>
                      <a:endParaRPr lang="en-US" sz="1000">
                        <a:solidFill>
                          <a:srgbClr val="010163"/>
                        </a:solidFill>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000">
                          <a:solidFill>
                            <a:srgbClr val="010163"/>
                          </a:solidFill>
                        </a:rPr>
                        <a:t> </a:t>
                      </a:r>
                      <a:r>
                        <a:rPr lang="et-EE" sz="1000">
                          <a:solidFill>
                            <a:srgbClr val="010163"/>
                          </a:solidFill>
                        </a:rPr>
                        <a:t>M – Mustvee </a:t>
                      </a:r>
                      <a:r>
                        <a:rPr lang="en-US" sz="1000" err="1">
                          <a:solidFill>
                            <a:srgbClr val="010163"/>
                          </a:solidFill>
                        </a:rPr>
                        <a:t>piirkond</a:t>
                      </a:r>
                      <a:endParaRPr lang="en-US" sz="1000">
                        <a:solidFill>
                          <a:srgbClr val="010163"/>
                        </a:solidFill>
                      </a:endParaRPr>
                    </a:p>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1200" b="1" i="0" u="none" strike="noStrike" cap="none" normalizeH="0" baseline="0" noProof="0">
                        <a:ln>
                          <a:noFill/>
                        </a:ln>
                        <a:solidFill>
                          <a:srgbClr val="010163"/>
                        </a:solidFill>
                        <a:effectLst/>
                        <a:latin typeface="+mj-lt"/>
                        <a:ea typeface="Times New Roman" pitchFamily="18" charset="0"/>
                        <a:cs typeface="Arial" charset="0"/>
                      </a:endParaRPr>
                    </a:p>
                    <a:p>
                      <a:pPr marL="0" marR="0" lvl="0" indent="0" algn="ctr" defTabSz="914400" rtl="0" eaLnBrk="0" fontAlgn="base" latinLnBrk="0" hangingPunct="0">
                        <a:lnSpc>
                          <a:spcPct val="90000"/>
                        </a:lnSpc>
                        <a:spcBef>
                          <a:spcPct val="0"/>
                        </a:spcBef>
                        <a:spcAft>
                          <a:spcPct val="0"/>
                        </a:spcAft>
                        <a:buClrTx/>
                        <a:buSzTx/>
                        <a:buFontTx/>
                        <a:buNone/>
                        <a:tabLst/>
                      </a:pPr>
                      <a:r>
                        <a:rPr kumimoji="0" lang="et-EE" sz="1200" b="1" i="0" u="none" strike="noStrike" cap="none" normalizeH="0" baseline="0" noProof="0">
                          <a:ln>
                            <a:noFill/>
                          </a:ln>
                          <a:solidFill>
                            <a:srgbClr val="010163"/>
                          </a:solidFill>
                          <a:effectLst/>
                          <a:latin typeface="+mj-lt"/>
                          <a:ea typeface="Times New Roman" pitchFamily="18" charset="0"/>
                          <a:cs typeface="Arial" charset="0"/>
                        </a:rPr>
                        <a:t>Välistegurid</a:t>
                      </a:r>
                      <a:r>
                        <a:rPr kumimoji="0" lang="et-EE" sz="720" b="1" i="0" u="none" strike="noStrike" cap="none" normalizeH="0" baseline="0" noProof="0">
                          <a:ln>
                            <a:noFill/>
                          </a:ln>
                          <a:solidFill>
                            <a:srgbClr val="010163"/>
                          </a:solidFill>
                          <a:effectLst/>
                          <a:latin typeface="Arial" charset="0"/>
                          <a:ea typeface="Times New Roman" pitchFamily="18" charset="0"/>
                          <a:cs typeface="Arial" charset="0"/>
                        </a:rPr>
                        <a:t>:</a:t>
                      </a:r>
                      <a:endParaRPr kumimoji="0" lang="et-EE" sz="720" b="0" i="0" u="none" strike="noStrike" cap="none" normalizeH="0" baseline="0" noProof="0">
                        <a:ln>
                          <a:noFill/>
                        </a:ln>
                        <a:solidFill>
                          <a:srgbClr val="010163"/>
                        </a:solidFill>
                        <a:effectLst/>
                        <a:latin typeface="Times New Roman" pitchFamily="18" charset="0"/>
                        <a:ea typeface="Times New Roman" pitchFamily="18" charset="0"/>
                        <a:cs typeface="Arial" charset="0"/>
                      </a:endParaRPr>
                    </a:p>
                  </a:txBody>
                  <a:tcPr marL="24000" marR="24000" marT="18000" marB="18000"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0000"/>
                        </a:lnSpc>
                        <a:spcBef>
                          <a:spcPts val="0"/>
                        </a:spcBef>
                        <a:spcAft>
                          <a:spcPts val="0"/>
                        </a:spcAft>
                        <a:buClrTx/>
                        <a:buSzTx/>
                        <a:buFontTx/>
                        <a:buNone/>
                        <a:tabLst/>
                      </a:pPr>
                      <a:r>
                        <a:rPr kumimoji="0" lang="et-EE" sz="745" b="1" i="0" u="none" strike="noStrike" cap="none" normalizeH="0" baseline="0" noProof="0">
                          <a:ln>
                            <a:noFill/>
                          </a:ln>
                          <a:solidFill>
                            <a:schemeClr val="tx1"/>
                          </a:solidFill>
                          <a:effectLst/>
                          <a:latin typeface="+mn-lt"/>
                          <a:ea typeface="Times New Roman" pitchFamily="18" charset="0"/>
                          <a:cs typeface="Arial" pitchFamily="34" charset="0"/>
                        </a:rPr>
                        <a:t>Tugevused (S) –</a:t>
                      </a:r>
                      <a:r>
                        <a:rPr kumimoji="0" lang="en-US"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none" strike="noStrike" cap="none" normalizeH="0" baseline="0" noProof="0" err="1">
                          <a:ln>
                            <a:noFill/>
                          </a:ln>
                          <a:solidFill>
                            <a:schemeClr val="tx1"/>
                          </a:solidFill>
                          <a:effectLst/>
                          <a:latin typeface="+mn-lt"/>
                          <a:ea typeface="Times New Roman" pitchFamily="18" charset="0"/>
                          <a:cs typeface="Arial" pitchFamily="34" charset="0"/>
                        </a:rPr>
                        <a:t>sh</a:t>
                      </a:r>
                      <a:r>
                        <a:rPr kumimoji="0" lang="et-EE"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t-EE" sz="745" b="1" i="0" u="sng" strike="noStrike" cap="none" normalizeH="0" baseline="0" noProof="0">
                          <a:ln>
                            <a:noFill/>
                          </a:ln>
                          <a:solidFill>
                            <a:schemeClr val="tx1"/>
                          </a:solidFill>
                          <a:effectLst/>
                          <a:latin typeface="+mn-lt"/>
                          <a:ea typeface="Times New Roman" pitchFamily="18" charset="0"/>
                          <a:cs typeface="Arial" pitchFamily="34" charset="0"/>
                        </a:rPr>
                        <a:t>KONKURENTSIEELISED</a:t>
                      </a:r>
                      <a:r>
                        <a:rPr kumimoji="0" lang="en-US" sz="745" b="1" i="0" u="sng"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sng" strike="noStrike" cap="none" normalizeH="0" baseline="0" noProof="0" err="1">
                          <a:ln>
                            <a:noFill/>
                          </a:ln>
                          <a:solidFill>
                            <a:schemeClr val="tx1"/>
                          </a:solidFill>
                          <a:effectLst/>
                          <a:latin typeface="+mn-lt"/>
                          <a:ea typeface="Times New Roman" pitchFamily="18" charset="0"/>
                          <a:cs typeface="Arial" pitchFamily="34" charset="0"/>
                        </a:rPr>
                        <a:t>allajoonituna</a:t>
                      </a:r>
                      <a:endParaRPr kumimoji="0" lang="et-EE" sz="745" b="0" i="0" u="sng" strike="noStrike" cap="none" normalizeH="0" baseline="0" noProof="0">
                        <a:ln>
                          <a:noFill/>
                        </a:ln>
                        <a:solidFill>
                          <a:schemeClr val="tx1"/>
                        </a:solidFill>
                        <a:effectLst/>
                        <a:latin typeface="+mn-lt"/>
                        <a:ea typeface="Times New Roman" pitchFamily="18" charset="0"/>
                        <a:cs typeface="Arial" pitchFamily="34" charset="0"/>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a:solidFill>
                            <a:schemeClr val="tx1"/>
                          </a:solidFill>
                          <a:effectLst>
                            <a:glow rad="228600">
                              <a:schemeClr val="accent1">
                                <a:satMod val="175000"/>
                                <a:alpha val="40000"/>
                              </a:schemeClr>
                            </a:glow>
                          </a:effectLst>
                          <a:latin typeface="+mn-lt"/>
                        </a:rPr>
                        <a:t>(Ü) Tugev ajaloolis-kultuuriline taust, tuntud külastuskohad ja vaatamisväärsused</a:t>
                      </a:r>
                      <a:r>
                        <a:rPr lang="en-US" sz="745">
                          <a:solidFill>
                            <a:schemeClr val="tx1"/>
                          </a:solidFill>
                          <a:effectLst>
                            <a:glow rad="228600">
                              <a:schemeClr val="accent1">
                                <a:satMod val="175000"/>
                                <a:alpha val="40000"/>
                              </a:schemeClr>
                            </a:glow>
                          </a:effectLst>
                          <a:latin typeface="+mn-lt"/>
                        </a:rPr>
                        <a:t> ja </a:t>
                      </a:r>
                      <a:r>
                        <a:rPr lang="en-US" sz="745" u="none" err="1">
                          <a:solidFill>
                            <a:schemeClr val="tx1"/>
                          </a:solidFill>
                          <a:effectLst>
                            <a:glow rad="228600">
                              <a:schemeClr val="accent1">
                                <a:satMod val="175000"/>
                                <a:alpha val="40000"/>
                              </a:schemeClr>
                            </a:glow>
                          </a:effectLst>
                          <a:latin typeface="+mn-lt"/>
                        </a:rPr>
                        <a:t>mitmekesine</a:t>
                      </a:r>
                      <a:r>
                        <a:rPr lang="en-US" sz="745" u="none">
                          <a:solidFill>
                            <a:schemeClr val="tx1"/>
                          </a:solidFill>
                          <a:effectLst>
                            <a:glow rad="228600">
                              <a:schemeClr val="accent1">
                                <a:satMod val="175000"/>
                                <a:alpha val="40000"/>
                              </a:schemeClr>
                            </a:glow>
                          </a:effectLst>
                          <a:latin typeface="+mn-lt"/>
                        </a:rPr>
                        <a:t> </a:t>
                      </a:r>
                      <a:r>
                        <a:rPr lang="en-US" sz="745" u="none" err="1">
                          <a:solidFill>
                            <a:schemeClr val="tx1"/>
                          </a:solidFill>
                          <a:effectLst>
                            <a:glow rad="228600">
                              <a:schemeClr val="accent1">
                                <a:satMod val="175000"/>
                                <a:alpha val="40000"/>
                              </a:schemeClr>
                            </a:glow>
                          </a:effectLst>
                          <a:latin typeface="+mn-lt"/>
                        </a:rPr>
                        <a:t>loodus</a:t>
                      </a:r>
                      <a:r>
                        <a:rPr lang="en-US" sz="745" u="none">
                          <a:solidFill>
                            <a:schemeClr val="tx1"/>
                          </a:solidFill>
                          <a:effectLst>
                            <a:glow rad="228600">
                              <a:schemeClr val="accent1">
                                <a:satMod val="175000"/>
                                <a:alpha val="40000"/>
                              </a:schemeClr>
                            </a:glow>
                          </a:effectLst>
                          <a:latin typeface="+mn-lt"/>
                        </a:rPr>
                        <a:t> (</a:t>
                      </a:r>
                      <a:r>
                        <a:rPr lang="en-US" sz="745" u="none" err="1">
                          <a:solidFill>
                            <a:schemeClr val="tx1"/>
                          </a:solidFill>
                          <a:effectLst>
                            <a:glow rad="228600">
                              <a:schemeClr val="accent1">
                                <a:satMod val="175000"/>
                                <a:alpha val="40000"/>
                              </a:schemeClr>
                            </a:glow>
                          </a:effectLst>
                          <a:latin typeface="+mn-lt"/>
                        </a:rPr>
                        <a:t>voored</a:t>
                      </a:r>
                      <a:r>
                        <a:rPr lang="en-US" sz="745" u="none">
                          <a:solidFill>
                            <a:schemeClr val="tx1"/>
                          </a:solidFill>
                          <a:effectLst>
                            <a:glow rad="228600">
                              <a:schemeClr val="accent1">
                                <a:satMod val="175000"/>
                                <a:alpha val="40000"/>
                              </a:schemeClr>
                            </a:glow>
                          </a:effectLst>
                          <a:latin typeface="+mn-lt"/>
                        </a:rPr>
                        <a:t>, </a:t>
                      </a:r>
                      <a:r>
                        <a:rPr lang="en-US" sz="745" u="none" err="1">
                          <a:solidFill>
                            <a:schemeClr val="tx1"/>
                          </a:solidFill>
                          <a:effectLst>
                            <a:glow rad="228600">
                              <a:schemeClr val="accent1">
                                <a:satMod val="175000"/>
                                <a:alpha val="40000"/>
                              </a:schemeClr>
                            </a:glow>
                          </a:effectLst>
                          <a:latin typeface="+mn-lt"/>
                        </a:rPr>
                        <a:t>rabad</a:t>
                      </a:r>
                      <a:r>
                        <a:rPr lang="en-US" sz="745" u="none">
                          <a:solidFill>
                            <a:schemeClr val="tx1"/>
                          </a:solidFill>
                          <a:effectLst>
                            <a:glow rad="228600">
                              <a:schemeClr val="accent1">
                                <a:satMod val="175000"/>
                                <a:alpha val="40000"/>
                              </a:schemeClr>
                            </a:glow>
                          </a:effectLst>
                          <a:latin typeface="+mn-lt"/>
                        </a:rPr>
                        <a:t>, </a:t>
                      </a:r>
                      <a:r>
                        <a:rPr lang="en-US" sz="745" u="none" err="1">
                          <a:solidFill>
                            <a:schemeClr val="tx1"/>
                          </a:solidFill>
                          <a:effectLst>
                            <a:glow rad="228600">
                              <a:schemeClr val="accent1">
                                <a:satMod val="175000"/>
                                <a:alpha val="40000"/>
                              </a:schemeClr>
                            </a:glow>
                          </a:effectLst>
                          <a:latin typeface="+mn-lt"/>
                        </a:rPr>
                        <a:t>järved</a:t>
                      </a:r>
                      <a:r>
                        <a:rPr lang="en-US" sz="745" u="none">
                          <a:solidFill>
                            <a:schemeClr val="tx1"/>
                          </a:solidFill>
                          <a:effectLst>
                            <a:glow rad="228600">
                              <a:schemeClr val="accent1">
                                <a:satMod val="175000"/>
                                <a:alpha val="40000"/>
                              </a:schemeClr>
                            </a:glow>
                          </a:effectLst>
                          <a:latin typeface="+mn-lt"/>
                        </a:rPr>
                        <a:t>, </a:t>
                      </a:r>
                      <a:r>
                        <a:rPr lang="en-US" sz="745" u="none" err="1">
                          <a:solidFill>
                            <a:schemeClr val="tx1"/>
                          </a:solidFill>
                          <a:effectLst>
                            <a:glow rad="228600">
                              <a:schemeClr val="accent1">
                                <a:satMod val="175000"/>
                                <a:alpha val="40000"/>
                              </a:schemeClr>
                            </a:glow>
                          </a:effectLst>
                          <a:latin typeface="+mn-lt"/>
                        </a:rPr>
                        <a:t>sh</a:t>
                      </a:r>
                      <a:r>
                        <a:rPr lang="en-US" sz="745" u="none">
                          <a:solidFill>
                            <a:schemeClr val="tx1"/>
                          </a:solidFill>
                          <a:effectLst>
                            <a:glow rad="228600">
                              <a:schemeClr val="accent1">
                                <a:satMod val="175000"/>
                                <a:alpha val="40000"/>
                              </a:schemeClr>
                            </a:glow>
                          </a:effectLst>
                          <a:latin typeface="+mn-lt"/>
                        </a:rPr>
                        <a:t> Peipsi).</a:t>
                      </a:r>
                      <a:r>
                        <a:rPr lang="et-EE" sz="745" u="none">
                          <a:solidFill>
                            <a:schemeClr val="tx1"/>
                          </a:solidFill>
                          <a:effectLst>
                            <a:glow rad="228600">
                              <a:schemeClr val="accent1">
                                <a:satMod val="175000"/>
                                <a:alpha val="40000"/>
                              </a:schemeClr>
                            </a:glow>
                          </a:effectLst>
                          <a:latin typeface="+mn-lt"/>
                        </a:rPr>
                        <a:t> </a:t>
                      </a:r>
                      <a:r>
                        <a:rPr lang="et-EE" sz="745" u="none">
                          <a:effectLst>
                            <a:glow rad="228600">
                              <a:schemeClr val="accent1">
                                <a:satMod val="175000"/>
                                <a:alpha val="40000"/>
                              </a:schemeClr>
                            </a:glow>
                          </a:effectLst>
                        </a:rPr>
                        <a:t>Meie tegevuspiirkonnas koos Tartu </a:t>
                      </a:r>
                      <a:r>
                        <a:rPr lang="et-EE" sz="745">
                          <a:effectLst>
                            <a:glow rad="228600">
                              <a:schemeClr val="accent1">
                                <a:satMod val="175000"/>
                                <a:alpha val="40000"/>
                              </a:schemeClr>
                            </a:glow>
                          </a:effectLst>
                        </a:rPr>
                        <a:t>põhjaosaga leidub kümmekond erinevat vaba aja veetmise võimalust nii noortele kui ka peredele</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Tegevuspiirkonnas</a:t>
                      </a:r>
                      <a:r>
                        <a:rPr lang="en-US" sz="745">
                          <a:effectLst>
                            <a:glow rad="228600">
                              <a:schemeClr val="accent1">
                                <a:satMod val="175000"/>
                                <a:alpha val="40000"/>
                              </a:schemeClr>
                            </a:glow>
                          </a:effectLst>
                        </a:rPr>
                        <a:t> on </a:t>
                      </a:r>
                      <a:r>
                        <a:rPr lang="en-US" sz="745" err="1">
                          <a:effectLst>
                            <a:glow rad="228600">
                              <a:schemeClr val="accent1">
                                <a:satMod val="175000"/>
                                <a:alpha val="40000"/>
                              </a:schemeClr>
                            </a:glow>
                          </a:effectLst>
                        </a:rPr>
                        <a:t>võimalik</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osaleda</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rohkem</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kui</a:t>
                      </a:r>
                      <a:r>
                        <a:rPr lang="en-US" sz="745">
                          <a:effectLst>
                            <a:glow rad="228600">
                              <a:schemeClr val="accent1">
                                <a:satMod val="175000"/>
                                <a:alpha val="40000"/>
                              </a:schemeClr>
                            </a:glow>
                          </a:effectLst>
                        </a:rPr>
                        <a:t> 20-l </a:t>
                      </a:r>
                      <a:r>
                        <a:rPr lang="en-US" sz="745" err="1">
                          <a:effectLst>
                            <a:glow rad="228600">
                              <a:schemeClr val="accent1">
                                <a:satMod val="175000"/>
                                <a:alpha val="40000"/>
                              </a:schemeClr>
                            </a:glow>
                          </a:effectLst>
                        </a:rPr>
                        <a:t>erineval</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üritusel</a:t>
                      </a:r>
                      <a:r>
                        <a:rPr lang="en-US" sz="745">
                          <a:effectLst>
                            <a:glow rad="228600">
                              <a:schemeClr val="accent1">
                                <a:satMod val="175000"/>
                                <a:alpha val="40000"/>
                              </a:schemeClr>
                            </a:glow>
                          </a:effectLst>
                        </a:rPr>
                        <a:t> ja </a:t>
                      </a:r>
                      <a:r>
                        <a:rPr lang="en-US" sz="745" err="1">
                          <a:effectLst>
                            <a:glow rad="228600">
                              <a:schemeClr val="accent1">
                                <a:satMod val="175000"/>
                                <a:alpha val="40000"/>
                              </a:schemeClr>
                            </a:glow>
                          </a:effectLst>
                        </a:rPr>
                        <a:t>toimuvatest</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üritustest</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võtab</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osa</a:t>
                      </a:r>
                      <a:r>
                        <a:rPr lang="en-US" sz="745">
                          <a:effectLst>
                            <a:glow rad="228600">
                              <a:schemeClr val="accent1">
                                <a:satMod val="175000"/>
                                <a:alpha val="40000"/>
                              </a:schemeClr>
                            </a:glow>
                          </a:effectLst>
                        </a:rPr>
                        <a:t> ca 100 000 </a:t>
                      </a:r>
                      <a:r>
                        <a:rPr lang="en-US" sz="745" err="1">
                          <a:effectLst>
                            <a:glow rad="228600">
                              <a:schemeClr val="accent1">
                                <a:satMod val="175000"/>
                                <a:alpha val="40000"/>
                              </a:schemeClr>
                            </a:glow>
                          </a:effectLst>
                        </a:rPr>
                        <a:t>inimest</a:t>
                      </a:r>
                      <a:r>
                        <a:rPr lang="en-US" sz="745">
                          <a:effectLst>
                            <a:glow rad="228600">
                              <a:schemeClr val="accent1">
                                <a:satMod val="175000"/>
                                <a:alpha val="40000"/>
                              </a:schemeClr>
                            </a:glow>
                          </a:effectLst>
                        </a:rPr>
                        <a:t> </a:t>
                      </a:r>
                      <a:r>
                        <a:rPr lang="en-US" sz="745" err="1">
                          <a:effectLst>
                            <a:glow rad="228600">
                              <a:schemeClr val="accent1">
                                <a:satMod val="175000"/>
                                <a:alpha val="40000"/>
                              </a:schemeClr>
                            </a:glow>
                          </a:effectLst>
                        </a:rPr>
                        <a:t>aastas</a:t>
                      </a:r>
                      <a:r>
                        <a:rPr lang="en-US" sz="745"/>
                        <a:t>.</a:t>
                      </a:r>
                      <a:endParaRPr lang="en-US" sz="745">
                        <a:solidFill>
                          <a:srgbClr val="FF0000"/>
                        </a:solidFill>
                        <a:latin typeface="+mn-lt"/>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(Ü) Logistiliselt hea asukoht</a:t>
                      </a:r>
                      <a:r>
                        <a:rPr lang="en-US" sz="745" kern="1200">
                          <a:solidFill>
                            <a:schemeClr val="tx1"/>
                          </a:solidFill>
                          <a:effectLst>
                            <a:glow rad="228600">
                              <a:srgbClr val="FFC000">
                                <a:alpha val="40000"/>
                              </a:srgbClr>
                            </a:glow>
                          </a:effectLst>
                          <a:latin typeface="+mn-lt"/>
                          <a:ea typeface="+mn-ea"/>
                          <a:cs typeface="+mn-cs"/>
                        </a:rPr>
                        <a:t>: heal </a:t>
                      </a:r>
                      <a:r>
                        <a:rPr lang="en-US" sz="745" kern="1200" err="1">
                          <a:solidFill>
                            <a:schemeClr val="tx1"/>
                          </a:solidFill>
                          <a:effectLst>
                            <a:glow rad="228600">
                              <a:srgbClr val="FFC000">
                                <a:alpha val="40000"/>
                              </a:srgbClr>
                            </a:glow>
                          </a:effectLst>
                          <a:latin typeface="+mn-lt"/>
                          <a:ea typeface="+mn-ea"/>
                          <a:cs typeface="+mn-cs"/>
                        </a:rPr>
                        <a:t>tasemel</a:t>
                      </a:r>
                      <a:r>
                        <a:rPr lang="en-US" sz="745" kern="1200">
                          <a:solidFill>
                            <a:schemeClr val="tx1"/>
                          </a:solidFill>
                          <a:effectLst>
                            <a:glow rad="228600">
                              <a:srgbClr val="FFC000">
                                <a:alpha val="40000"/>
                              </a:srgbClr>
                            </a:glow>
                          </a:effectLst>
                          <a:latin typeface="+mn-lt"/>
                          <a:ea typeface="+mn-ea"/>
                          <a:cs typeface="+mn-cs"/>
                        </a:rPr>
                        <a:t> </a:t>
                      </a:r>
                      <a:r>
                        <a:rPr lang="et-EE" sz="745" kern="1200">
                          <a:solidFill>
                            <a:schemeClr val="tx1"/>
                          </a:solidFill>
                          <a:effectLst>
                            <a:glow rad="228600">
                              <a:srgbClr val="FFC000">
                                <a:alpha val="40000"/>
                              </a:srgbClr>
                            </a:glow>
                          </a:effectLst>
                          <a:latin typeface="+mn-lt"/>
                          <a:ea typeface="+mn-ea"/>
                          <a:cs typeface="+mn-cs"/>
                        </a:rPr>
                        <a:t>teedevõrk</a:t>
                      </a:r>
                      <a:r>
                        <a:rPr lang="en-US" sz="745" kern="1200">
                          <a:solidFill>
                            <a:schemeClr val="tx1"/>
                          </a:solidFill>
                          <a:effectLst>
                            <a:glow rad="228600">
                              <a:srgbClr val="FFC000">
                                <a:alpha val="40000"/>
                              </a:srgbClr>
                            </a:glow>
                          </a:effectLst>
                          <a:latin typeface="+mn-lt"/>
                          <a:ea typeface="+mn-ea"/>
                          <a:cs typeface="+mn-cs"/>
                        </a:rPr>
                        <a:t> - </a:t>
                      </a:r>
                      <a:r>
                        <a:rPr lang="et-EE" sz="745" kern="1200">
                          <a:solidFill>
                            <a:schemeClr val="tx1"/>
                          </a:solidFill>
                          <a:effectLst>
                            <a:glow rad="228600">
                              <a:srgbClr val="FFC000">
                                <a:alpha val="40000"/>
                              </a:srgbClr>
                            </a:glow>
                          </a:effectLst>
                          <a:latin typeface="+mn-lt"/>
                          <a:ea typeface="+mn-ea"/>
                          <a:cs typeface="+mn-cs"/>
                        </a:rPr>
                        <a:t>kolm suurt maakonda läbivat maanteed</a:t>
                      </a:r>
                      <a:r>
                        <a:rPr lang="en-US" sz="745" kern="1200">
                          <a:solidFill>
                            <a:schemeClr val="tx1"/>
                          </a:solidFill>
                          <a:effectLst>
                            <a:glow rad="228600">
                              <a:srgbClr val="FFC000">
                                <a:alpha val="40000"/>
                              </a:srgbClr>
                            </a:glow>
                          </a:effectLst>
                          <a:latin typeface="+mn-lt"/>
                          <a:ea typeface="+mn-ea"/>
                          <a:cs typeface="+mn-cs"/>
                        </a:rPr>
                        <a:t>,</a:t>
                      </a:r>
                      <a:r>
                        <a:rPr lang="et-EE" sz="745" kern="1200">
                          <a:solidFill>
                            <a:schemeClr val="tx1"/>
                          </a:solidFill>
                          <a:effectLst>
                            <a:glow rad="228600">
                              <a:srgbClr val="FFC000">
                                <a:alpha val="40000"/>
                              </a:srgbClr>
                            </a:glow>
                          </a:effectLst>
                          <a:latin typeface="+mn-lt"/>
                          <a:ea typeface="+mn-ea"/>
                          <a:cs typeface="+mn-cs"/>
                        </a:rPr>
                        <a:t> raudtee</a:t>
                      </a:r>
                      <a:r>
                        <a:rPr lang="en-US" sz="745" kern="1200">
                          <a:solidFill>
                            <a:schemeClr val="tx1"/>
                          </a:solidFill>
                          <a:effectLst>
                            <a:glow rad="228600">
                              <a:srgbClr val="FFC000">
                                <a:alpha val="40000"/>
                              </a:srgbClr>
                            </a:glow>
                          </a:effectLst>
                          <a:latin typeface="+mn-lt"/>
                          <a:ea typeface="+mn-ea"/>
                          <a:cs typeface="+mn-cs"/>
                        </a:rPr>
                        <a:t> - </a:t>
                      </a:r>
                      <a:r>
                        <a:rPr lang="en-US" sz="745" kern="1200" err="1">
                          <a:solidFill>
                            <a:schemeClr val="tx1"/>
                          </a:solidFill>
                          <a:effectLst>
                            <a:glow rad="228600">
                              <a:srgbClr val="FFC000">
                                <a:alpha val="40000"/>
                              </a:srgbClr>
                            </a:glow>
                          </a:effectLst>
                          <a:latin typeface="+mn-lt"/>
                          <a:ea typeface="+mn-ea"/>
                          <a:cs typeface="+mn-cs"/>
                        </a:rPr>
                        <a:t>kiire</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ühendus</a:t>
                      </a:r>
                      <a:r>
                        <a:rPr lang="en-US" sz="745" kern="1200">
                          <a:solidFill>
                            <a:schemeClr val="tx1"/>
                          </a:solidFill>
                          <a:effectLst>
                            <a:glow rad="228600">
                              <a:srgbClr val="FFC000">
                                <a:alpha val="40000"/>
                              </a:srgbClr>
                            </a:glow>
                          </a:effectLst>
                          <a:latin typeface="+mn-lt"/>
                          <a:ea typeface="+mn-ea"/>
                          <a:cs typeface="+mn-cs"/>
                        </a:rPr>
                        <a:t> Tartu ja </a:t>
                      </a:r>
                      <a:r>
                        <a:rPr lang="en-US" sz="745" kern="1200" err="1">
                          <a:solidFill>
                            <a:schemeClr val="tx1"/>
                          </a:solidFill>
                          <a:effectLst>
                            <a:glow rad="228600">
                              <a:srgbClr val="FFC000">
                                <a:alpha val="40000"/>
                              </a:srgbClr>
                            </a:glow>
                          </a:effectLst>
                          <a:latin typeface="+mn-lt"/>
                          <a:ea typeface="+mn-ea"/>
                          <a:cs typeface="+mn-cs"/>
                        </a:rPr>
                        <a:t>Tallinnaga</a:t>
                      </a:r>
                      <a:r>
                        <a:rPr lang="en-US" sz="745" kern="1200">
                          <a:solidFill>
                            <a:schemeClr val="tx1"/>
                          </a:solidFill>
                          <a:effectLst>
                            <a:glow rad="228600">
                              <a:srgbClr val="FFC000">
                                <a:alpha val="40000"/>
                              </a:srgbClr>
                            </a:glow>
                          </a:effectLst>
                          <a:latin typeface="+mn-lt"/>
                          <a:ea typeface="+mn-ea"/>
                          <a:cs typeface="+mn-cs"/>
                        </a:rPr>
                        <a:t>.</a:t>
                      </a:r>
                      <a:r>
                        <a:rPr lang="et-EE" sz="745" kern="1200">
                          <a:solidFill>
                            <a:schemeClr val="tx1"/>
                          </a:solidFill>
                          <a:effectLst>
                            <a:glow rad="228600">
                              <a:srgbClr val="FFC000">
                                <a:alpha val="40000"/>
                              </a:srgbClr>
                            </a:glow>
                          </a:effectLst>
                          <a:latin typeface="+mn-lt"/>
                          <a:ea typeface="+mn-ea"/>
                          <a:cs typeface="+mn-cs"/>
                        </a:rPr>
                        <a:t> </a:t>
                      </a:r>
                      <a:r>
                        <a:rPr lang="en-US" sz="745" kern="1200">
                          <a:solidFill>
                            <a:schemeClr val="tx1"/>
                          </a:solidFill>
                          <a:effectLst>
                            <a:glow rad="228600">
                              <a:srgbClr val="FFC000">
                                <a:alpha val="40000"/>
                              </a:srgbClr>
                            </a:glow>
                          </a:effectLst>
                          <a:latin typeface="+mn-lt"/>
                          <a:ea typeface="+mn-ea"/>
                          <a:cs typeface="+mn-cs"/>
                        </a:rPr>
                        <a:t>H</a:t>
                      </a:r>
                      <a:r>
                        <a:rPr lang="et-EE" sz="745" kern="1200">
                          <a:solidFill>
                            <a:schemeClr val="tx1"/>
                          </a:solidFill>
                          <a:effectLst>
                            <a:glow rad="228600">
                              <a:srgbClr val="FFC000">
                                <a:alpha val="40000"/>
                              </a:srgbClr>
                            </a:glow>
                          </a:effectLst>
                          <a:latin typeface="+mn-lt"/>
                          <a:ea typeface="+mn-ea"/>
                          <a:cs typeface="+mn-cs"/>
                        </a:rPr>
                        <a:t>ea</a:t>
                      </a:r>
                      <a:r>
                        <a:rPr lang="en-US" sz="745" kern="1200">
                          <a:solidFill>
                            <a:schemeClr val="tx1"/>
                          </a:solidFill>
                          <a:effectLst>
                            <a:glow rad="228600">
                              <a:srgbClr val="FFC000">
                                <a:alpha val="40000"/>
                              </a:srgbClr>
                            </a:glow>
                          </a:effectLst>
                          <a:latin typeface="+mn-lt"/>
                          <a:ea typeface="+mn-ea"/>
                          <a:cs typeface="+mn-cs"/>
                        </a:rPr>
                        <a:t>d</a:t>
                      </a:r>
                      <a:r>
                        <a:rPr lang="et-EE"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tingimused</a:t>
                      </a:r>
                      <a:r>
                        <a:rPr lang="et-EE" sz="745" kern="1200">
                          <a:solidFill>
                            <a:schemeClr val="tx1"/>
                          </a:solidFill>
                          <a:effectLst>
                            <a:glow rad="228600">
                              <a:srgbClr val="FFC000">
                                <a:alpha val="40000"/>
                              </a:srgbClr>
                            </a:glow>
                          </a:effectLst>
                          <a:latin typeface="+mn-lt"/>
                          <a:ea typeface="+mn-ea"/>
                          <a:cs typeface="+mn-cs"/>
                        </a:rPr>
                        <a:t> töö- ja elukohaks.</a:t>
                      </a:r>
                      <a:endParaRPr lang="en-US"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chemeClr val="accent1">
                                <a:satMod val="175000"/>
                                <a:alpha val="40000"/>
                              </a:schemeClr>
                            </a:glow>
                          </a:effectLst>
                          <a:latin typeface="+mn-lt"/>
                          <a:ea typeface="+mn-ea"/>
                          <a:cs typeface="+mn-cs"/>
                        </a:rPr>
                        <a:t> </a:t>
                      </a:r>
                      <a:r>
                        <a:rPr lang="en-US" sz="745" kern="1200">
                          <a:solidFill>
                            <a:schemeClr val="tx1"/>
                          </a:solidFill>
                          <a:effectLst>
                            <a:glow rad="228600">
                              <a:schemeClr val="accent1">
                                <a:satMod val="175000"/>
                                <a:alpha val="40000"/>
                              </a:schemeClr>
                            </a:glow>
                          </a:effectLst>
                          <a:latin typeface="+mn-lt"/>
                          <a:ea typeface="+mn-ea"/>
                          <a:cs typeface="+mn-cs"/>
                        </a:rPr>
                        <a:t>K</a:t>
                      </a:r>
                      <a:r>
                        <a:rPr lang="et-EE" sz="745" kern="1200">
                          <a:solidFill>
                            <a:schemeClr val="tx1"/>
                          </a:solidFill>
                          <a:effectLst>
                            <a:glow rad="228600">
                              <a:schemeClr val="accent1">
                                <a:satMod val="175000"/>
                                <a:alpha val="40000"/>
                              </a:schemeClr>
                            </a:glow>
                          </a:effectLst>
                          <a:latin typeface="+mn-lt"/>
                          <a:ea typeface="+mn-ea"/>
                          <a:cs typeface="+mn-cs"/>
                        </a:rPr>
                        <a:t>augus</a:t>
                      </a:r>
                      <a:r>
                        <a:rPr lang="en-US" sz="745" kern="1200">
                          <a:solidFill>
                            <a:schemeClr val="tx1"/>
                          </a:solidFill>
                          <a:effectLst>
                            <a:glow rad="228600">
                              <a:schemeClr val="accent1">
                                <a:satMod val="175000"/>
                                <a:alpha val="40000"/>
                              </a:schemeClr>
                            </a:glow>
                          </a:effectLst>
                          <a:latin typeface="+mn-lt"/>
                          <a:ea typeface="+mn-ea"/>
                          <a:cs typeface="+mn-cs"/>
                        </a:rPr>
                        <a:t> </a:t>
                      </a:r>
                      <a:r>
                        <a:rPr lang="en-US" sz="745" kern="1200" err="1">
                          <a:solidFill>
                            <a:schemeClr val="tx1"/>
                          </a:solidFill>
                          <a:effectLst>
                            <a:glow rad="228600">
                              <a:schemeClr val="accent1">
                                <a:satMod val="175000"/>
                                <a:alpha val="40000"/>
                              </a:schemeClr>
                            </a:glow>
                          </a:effectLst>
                          <a:latin typeface="+mn-lt"/>
                          <a:ea typeface="+mn-ea"/>
                          <a:cs typeface="+mn-cs"/>
                        </a:rPr>
                        <a:t>arenevast</a:t>
                      </a:r>
                      <a:r>
                        <a:rPr lang="et-EE" sz="745" kern="1200">
                          <a:solidFill>
                            <a:schemeClr val="tx1"/>
                          </a:solidFill>
                          <a:effectLst>
                            <a:glow rad="228600">
                              <a:schemeClr val="accent1">
                                <a:satMod val="175000"/>
                                <a:alpha val="40000"/>
                              </a:schemeClr>
                            </a:glow>
                          </a:effectLst>
                          <a:latin typeface="+mn-lt"/>
                          <a:ea typeface="+mn-ea"/>
                          <a:cs typeface="+mn-cs"/>
                        </a:rPr>
                        <a:t> Tartust</a:t>
                      </a:r>
                      <a:r>
                        <a:rPr lang="en-US" sz="745" kern="1200">
                          <a:solidFill>
                            <a:schemeClr val="tx1"/>
                          </a:solidFill>
                          <a:effectLst>
                            <a:glow rad="228600">
                              <a:schemeClr val="accent1">
                                <a:satMod val="175000"/>
                                <a:alpha val="40000"/>
                              </a:schemeClr>
                            </a:glow>
                          </a:effectLst>
                          <a:latin typeface="+mn-lt"/>
                          <a:ea typeface="+mn-ea"/>
                          <a:cs typeface="+mn-cs"/>
                        </a:rPr>
                        <a:t> on ca </a:t>
                      </a:r>
                      <a:r>
                        <a:rPr lang="et-EE" sz="745" kern="1200">
                          <a:solidFill>
                            <a:schemeClr val="tx1"/>
                          </a:solidFill>
                          <a:effectLst>
                            <a:glow rad="228600">
                              <a:schemeClr val="accent1">
                                <a:satMod val="175000"/>
                                <a:alpha val="40000"/>
                              </a:schemeClr>
                            </a:glow>
                          </a:effectLst>
                          <a:latin typeface="+mn-lt"/>
                          <a:ea typeface="+mn-ea"/>
                          <a:cs typeface="+mn-cs"/>
                        </a:rPr>
                        <a:t>25-50 min</a:t>
                      </a:r>
                      <a:r>
                        <a:rPr lang="en-US" sz="745" kern="1200">
                          <a:solidFill>
                            <a:schemeClr val="tx1"/>
                          </a:solidFill>
                          <a:effectLst>
                            <a:glow rad="228600">
                              <a:schemeClr val="accent1">
                                <a:satMod val="175000"/>
                                <a:alpha val="40000"/>
                              </a:schemeClr>
                            </a:glow>
                          </a:effectLst>
                          <a:latin typeface="+mn-lt"/>
                          <a:ea typeface="+mn-ea"/>
                          <a:cs typeface="+mn-cs"/>
                        </a:rPr>
                        <a:t> </a:t>
                      </a:r>
                      <a:r>
                        <a:rPr lang="et-EE" sz="745" kern="1200">
                          <a:solidFill>
                            <a:schemeClr val="tx1"/>
                          </a:solidFill>
                          <a:effectLst>
                            <a:glow rad="228600">
                              <a:schemeClr val="accent1">
                                <a:satMod val="175000"/>
                                <a:alpha val="40000"/>
                              </a:schemeClr>
                            </a:glow>
                          </a:effectLst>
                          <a:latin typeface="+mn-lt"/>
                          <a:ea typeface="+mn-ea"/>
                          <a:cs typeface="+mn-cs"/>
                        </a:rPr>
                        <a:t>(tööl võimalik käia, teenused)</a:t>
                      </a:r>
                      <a:r>
                        <a:rPr lang="en-US" sz="745" kern="1200">
                          <a:solidFill>
                            <a:schemeClr val="tx1"/>
                          </a:solidFill>
                          <a:effectLst>
                            <a:glow rad="228600">
                              <a:schemeClr val="accent1">
                                <a:satMod val="175000"/>
                                <a:alpha val="40000"/>
                              </a:schemeClr>
                            </a:glow>
                          </a:effectLst>
                          <a:latin typeface="+mn-lt"/>
                          <a:ea typeface="+mn-ea"/>
                          <a:cs typeface="+mn-cs"/>
                        </a:rPr>
                        <a:t>.</a:t>
                      </a:r>
                      <a:r>
                        <a:rPr lang="en-US" sz="745" kern="1200">
                          <a:solidFill>
                            <a:schemeClr val="tx1"/>
                          </a:solidFill>
                          <a:effectLst>
                            <a:glow rad="228600">
                              <a:srgbClr val="FFC000">
                                <a:alpha val="40000"/>
                              </a:srgbClr>
                            </a:glow>
                          </a:effectLst>
                          <a:latin typeface="+mn-lt"/>
                          <a:ea typeface="+mn-ea"/>
                          <a:cs typeface="+mn-cs"/>
                        </a:rPr>
                        <a:t> + </a:t>
                      </a:r>
                      <a:r>
                        <a:rPr lang="en-US" sz="745" kern="1200" err="1">
                          <a:solidFill>
                            <a:schemeClr val="tx1"/>
                          </a:solidFill>
                          <a:effectLst>
                            <a:glow rad="228600">
                              <a:srgbClr val="FFC000">
                                <a:alpha val="40000"/>
                              </a:srgbClr>
                            </a:glow>
                          </a:effectLst>
                          <a:latin typeface="+mn-lt"/>
                          <a:ea typeface="+mn-ea"/>
                          <a:cs typeface="+mn-cs"/>
                        </a:rPr>
                        <a:t>atraktiivsed</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töökohad</a:t>
                      </a:r>
                      <a:endParaRPr lang="et-EE" sz="745" kern="1200">
                        <a:solidFill>
                          <a:schemeClr val="tx1"/>
                        </a:solidFill>
                        <a:effectLst>
                          <a:glow rad="228600">
                            <a:schemeClr val="accent1">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(Ü) Olemas lasteaiakohad ja koolid </a:t>
                      </a:r>
                      <a:r>
                        <a:rPr lang="en-US" sz="745" kern="1200">
                          <a:solidFill>
                            <a:schemeClr val="tx1"/>
                          </a:solidFill>
                          <a:effectLst>
                            <a:glow rad="228600">
                              <a:srgbClr val="FFC000">
                                <a:alpha val="40000"/>
                              </a:srgbClr>
                            </a:glow>
                          </a:effectLst>
                          <a:latin typeface="+mn-lt"/>
                          <a:ea typeface="+mn-ea"/>
                          <a:cs typeface="+mn-cs"/>
                        </a:rPr>
                        <a:t>(18 </a:t>
                      </a:r>
                      <a:r>
                        <a:rPr lang="en-US" sz="745" kern="1200" err="1">
                          <a:solidFill>
                            <a:schemeClr val="tx1"/>
                          </a:solidFill>
                          <a:effectLst>
                            <a:glow rad="228600">
                              <a:srgbClr val="FFC000">
                                <a:alpha val="40000"/>
                              </a:srgbClr>
                            </a:glow>
                          </a:effectLst>
                          <a:latin typeface="+mn-lt"/>
                          <a:ea typeface="+mn-ea"/>
                          <a:cs typeface="+mn-cs"/>
                        </a:rPr>
                        <a:t>kooli</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tegevuspiirkonnas</a:t>
                      </a:r>
                      <a:r>
                        <a:rPr lang="en-US" sz="745" kern="1200">
                          <a:solidFill>
                            <a:schemeClr val="tx1"/>
                          </a:solidFill>
                          <a:effectLst>
                            <a:glow rad="228600">
                              <a:srgbClr val="FFC000">
                                <a:alpha val="40000"/>
                              </a:srgbClr>
                            </a:glow>
                          </a:effectLst>
                          <a:latin typeface="+mn-lt"/>
                          <a:ea typeface="+mn-ea"/>
                          <a:cs typeface="+mn-cs"/>
                        </a:rPr>
                        <a:t>) </a:t>
                      </a:r>
                      <a:r>
                        <a:rPr lang="et-EE" sz="745" kern="1200">
                          <a:solidFill>
                            <a:schemeClr val="tx1"/>
                          </a:solidFill>
                          <a:effectLst>
                            <a:glow rad="228600">
                              <a:srgbClr val="FFC000">
                                <a:alpha val="40000"/>
                              </a:srgbClr>
                            </a:glow>
                          </a:effectLst>
                          <a:latin typeface="+mn-lt"/>
                          <a:ea typeface="+mn-ea"/>
                          <a:cs typeface="+mn-cs"/>
                        </a:rPr>
                        <a:t>kodu lähedal</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(Ü) Viljakas põllumaa</a:t>
                      </a:r>
                      <a:r>
                        <a:rPr lang="en-US" sz="745" kern="1200">
                          <a:solidFill>
                            <a:schemeClr val="tx1"/>
                          </a:solidFill>
                          <a:effectLst>
                            <a:glow rad="228600">
                              <a:srgbClr val="FFC000">
                                <a:alpha val="40000"/>
                              </a:srgbClr>
                            </a:glow>
                          </a:effectLst>
                          <a:latin typeface="+mn-lt"/>
                          <a:ea typeface="+mn-ea"/>
                          <a:cs typeface="+mn-cs"/>
                        </a:rPr>
                        <a:t> – 2021</a:t>
                      </a:r>
                      <a:r>
                        <a:rPr lang="et-EE" sz="745" kern="1200">
                          <a:solidFill>
                            <a:schemeClr val="tx1"/>
                          </a:solidFill>
                          <a:effectLst>
                            <a:glow rad="228600">
                              <a:srgbClr val="FFC000">
                                <a:alpha val="40000"/>
                              </a:srgbClr>
                            </a:glow>
                          </a:effectLst>
                          <a:latin typeface="+mn-lt"/>
                          <a:ea typeface="+mn-ea"/>
                          <a:cs typeface="+mn-cs"/>
                        </a:rPr>
                        <a:t>.</a:t>
                      </a:r>
                      <a:r>
                        <a:rPr lang="en-US" sz="745" kern="1200">
                          <a:solidFill>
                            <a:schemeClr val="tx1"/>
                          </a:solidFill>
                          <a:effectLst>
                            <a:glow rad="228600">
                              <a:srgbClr val="FFC000">
                                <a:alpha val="40000"/>
                              </a:srgbClr>
                            </a:glow>
                          </a:effectLst>
                          <a:latin typeface="+mn-lt"/>
                          <a:ea typeface="+mn-ea"/>
                          <a:cs typeface="+mn-cs"/>
                        </a:rPr>
                        <a:t> a 68 446 </a:t>
                      </a:r>
                      <a:r>
                        <a:rPr lang="en-US" sz="745" kern="1200" err="1">
                          <a:solidFill>
                            <a:schemeClr val="tx1"/>
                          </a:solidFill>
                          <a:effectLst>
                            <a:glow rad="228600">
                              <a:srgbClr val="FFC000">
                                <a:alpha val="40000"/>
                              </a:srgbClr>
                            </a:glow>
                          </a:effectLst>
                          <a:latin typeface="+mn-lt"/>
                          <a:ea typeface="+mn-ea"/>
                          <a:cs typeface="+mn-cs"/>
                        </a:rPr>
                        <a:t>hektarit</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kasvupinda</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a:solidFill>
                            <a:schemeClr val="tx1"/>
                          </a:solidFill>
                          <a:effectLst>
                            <a:glow rad="228600">
                              <a:schemeClr val="accent2">
                                <a:satMod val="175000"/>
                                <a:alpha val="40000"/>
                              </a:schemeClr>
                            </a:glow>
                          </a:effectLst>
                        </a:rPr>
                        <a:t>(</a:t>
                      </a:r>
                      <a:r>
                        <a:rPr lang="en-US" sz="745">
                          <a:solidFill>
                            <a:schemeClr val="tx1"/>
                          </a:solidFill>
                          <a:effectLst>
                            <a:glow rad="228600">
                              <a:schemeClr val="accent2">
                                <a:satMod val="175000"/>
                                <a:alpha val="40000"/>
                              </a:schemeClr>
                            </a:glow>
                          </a:effectLst>
                        </a:rPr>
                        <a:t>Ü</a:t>
                      </a:r>
                      <a:r>
                        <a:rPr lang="et-EE" sz="745">
                          <a:solidFill>
                            <a:schemeClr val="tx1"/>
                          </a:solidFill>
                          <a:effectLst>
                            <a:glow rad="228600">
                              <a:schemeClr val="accent2">
                                <a:satMod val="175000"/>
                                <a:alpha val="40000"/>
                              </a:schemeClr>
                            </a:glow>
                          </a:effectLst>
                        </a:rPr>
                        <a:t>) Aktiivne külaliikumine</a:t>
                      </a:r>
                      <a:r>
                        <a:rPr lang="en-US" sz="745">
                          <a:solidFill>
                            <a:schemeClr val="tx1"/>
                          </a:solidFill>
                          <a:effectLst>
                            <a:glow rad="228600">
                              <a:schemeClr val="accent2">
                                <a:satMod val="175000"/>
                                <a:alpha val="40000"/>
                              </a:schemeClr>
                            </a:glow>
                          </a:effectLst>
                        </a:rPr>
                        <a:t> (</a:t>
                      </a:r>
                      <a:r>
                        <a:rPr lang="en-US" sz="745" err="1">
                          <a:solidFill>
                            <a:schemeClr val="tx1"/>
                          </a:solidFill>
                          <a:effectLst>
                            <a:glow rad="228600">
                              <a:schemeClr val="accent2">
                                <a:satMod val="175000"/>
                                <a:alpha val="40000"/>
                              </a:schemeClr>
                            </a:glow>
                          </a:effectLst>
                        </a:rPr>
                        <a:t>ligi</a:t>
                      </a:r>
                      <a:r>
                        <a:rPr lang="en-US" sz="745">
                          <a:solidFill>
                            <a:schemeClr val="tx1"/>
                          </a:solidFill>
                          <a:effectLst>
                            <a:glow rad="228600">
                              <a:schemeClr val="accent2">
                                <a:satMod val="175000"/>
                                <a:alpha val="40000"/>
                              </a:schemeClr>
                            </a:glow>
                          </a:effectLst>
                        </a:rPr>
                        <a:t> 43% </a:t>
                      </a:r>
                      <a:r>
                        <a:rPr lang="en-US" sz="745" err="1">
                          <a:solidFill>
                            <a:schemeClr val="tx1"/>
                          </a:solidFill>
                          <a:effectLst>
                            <a:glow rad="228600">
                              <a:schemeClr val="accent2">
                                <a:satMod val="175000"/>
                                <a:alpha val="40000"/>
                              </a:schemeClr>
                            </a:glow>
                          </a:effectLst>
                        </a:rPr>
                        <a:t>asustusüksustest</a:t>
                      </a:r>
                      <a:r>
                        <a:rPr lang="en-US" sz="745">
                          <a:solidFill>
                            <a:schemeClr val="tx1"/>
                          </a:solidFill>
                          <a:effectLst>
                            <a:glow rad="228600">
                              <a:schemeClr val="accent2">
                                <a:satMod val="175000"/>
                                <a:alpha val="40000"/>
                              </a:schemeClr>
                            </a:glow>
                          </a:effectLst>
                        </a:rPr>
                        <a:t> </a:t>
                      </a:r>
                      <a:r>
                        <a:rPr lang="en-US" sz="745" err="1">
                          <a:solidFill>
                            <a:schemeClr val="tx1"/>
                          </a:solidFill>
                          <a:effectLst>
                            <a:glow rad="228600">
                              <a:schemeClr val="accent2">
                                <a:satMod val="175000"/>
                                <a:alpha val="40000"/>
                              </a:schemeClr>
                            </a:glow>
                          </a:effectLst>
                        </a:rPr>
                        <a:t>tegeleb</a:t>
                      </a:r>
                      <a:r>
                        <a:rPr lang="en-US" sz="745">
                          <a:solidFill>
                            <a:schemeClr val="tx1"/>
                          </a:solidFill>
                          <a:effectLst>
                            <a:glow rad="228600">
                              <a:schemeClr val="accent2">
                                <a:satMod val="175000"/>
                                <a:alpha val="40000"/>
                              </a:schemeClr>
                            </a:glow>
                          </a:effectLst>
                        </a:rPr>
                        <a:t> </a:t>
                      </a:r>
                      <a:r>
                        <a:rPr lang="en-US" sz="745" err="1">
                          <a:solidFill>
                            <a:schemeClr val="tx1"/>
                          </a:solidFill>
                          <a:effectLst>
                            <a:glow rad="228600">
                              <a:schemeClr val="accent2">
                                <a:satMod val="175000"/>
                                <a:alpha val="40000"/>
                              </a:schemeClr>
                            </a:glow>
                          </a:effectLst>
                        </a:rPr>
                        <a:t>aktiivselt</a:t>
                      </a:r>
                      <a:r>
                        <a:rPr lang="en-US" sz="745">
                          <a:solidFill>
                            <a:schemeClr val="tx1"/>
                          </a:solidFill>
                          <a:effectLst>
                            <a:glow rad="228600">
                              <a:schemeClr val="accent2">
                                <a:satMod val="175000"/>
                                <a:alpha val="40000"/>
                              </a:schemeClr>
                            </a:glow>
                          </a:effectLst>
                        </a:rPr>
                        <a:t> </a:t>
                      </a:r>
                      <a:r>
                        <a:rPr lang="en-US" sz="745" err="1">
                          <a:solidFill>
                            <a:schemeClr val="tx1"/>
                          </a:solidFill>
                          <a:effectLst>
                            <a:glow rad="228600">
                              <a:schemeClr val="accent2">
                                <a:satMod val="175000"/>
                                <a:alpha val="40000"/>
                              </a:schemeClr>
                            </a:glow>
                          </a:effectLst>
                        </a:rPr>
                        <a:t>kogukonnaliikumisega</a:t>
                      </a:r>
                      <a:r>
                        <a:rPr lang="en-US" sz="745">
                          <a:solidFill>
                            <a:schemeClr val="tx1"/>
                          </a:solidFill>
                          <a:effectLst>
                            <a:glow rad="228600">
                              <a:schemeClr val="accent2">
                                <a:satMod val="175000"/>
                                <a:alpha val="40000"/>
                              </a:schemeClr>
                            </a:glow>
                          </a:effectLst>
                        </a:rPr>
                        <a:t>)</a:t>
                      </a:r>
                      <a:r>
                        <a:rPr lang="et-EE" sz="745">
                          <a:solidFill>
                            <a:schemeClr val="tx1"/>
                          </a:solidFill>
                          <a:effectLst>
                            <a:glow rad="228600">
                              <a:schemeClr val="accent2">
                                <a:satMod val="175000"/>
                                <a:alpha val="40000"/>
                              </a:schemeClr>
                            </a:glow>
                          </a:effectLst>
                        </a:rPr>
                        <a:t> ja tihe koostöö</a:t>
                      </a:r>
                      <a:r>
                        <a:rPr lang="en-US" sz="745">
                          <a:solidFill>
                            <a:schemeClr val="tx1"/>
                          </a:solidFill>
                          <a:effectLst>
                            <a:glow rad="228600">
                              <a:schemeClr val="accent2">
                                <a:satMod val="175000"/>
                                <a:alpha val="40000"/>
                              </a:schemeClr>
                            </a:glow>
                          </a:effectLst>
                        </a:rPr>
                        <a:t> </a:t>
                      </a:r>
                      <a:r>
                        <a:rPr lang="et-EE" sz="745">
                          <a:solidFill>
                            <a:schemeClr val="tx1"/>
                          </a:solidFill>
                          <a:effectLst>
                            <a:glow rad="228600">
                              <a:schemeClr val="accent2">
                                <a:satMod val="175000"/>
                                <a:alpha val="40000"/>
                              </a:schemeClr>
                            </a:glow>
                          </a:effectLst>
                        </a:rPr>
                        <a:t>kodanikuühendustega</a:t>
                      </a:r>
                      <a:r>
                        <a:rPr lang="en-US" sz="745">
                          <a:solidFill>
                            <a:schemeClr val="tx1"/>
                          </a:solidFill>
                          <a:effectLst>
                            <a:glow rad="228600">
                              <a:schemeClr val="accent2">
                                <a:satMod val="175000"/>
                                <a:alpha val="40000"/>
                              </a:schemeClr>
                            </a:glow>
                          </a:effectLst>
                        </a:rPr>
                        <a:t>.</a:t>
                      </a:r>
                      <a:endParaRPr lang="en-US" sz="745">
                        <a:solidFill>
                          <a:srgbClr val="FF0000"/>
                        </a:solidFill>
                        <a:effectLst>
                          <a:glow rad="228600">
                            <a:schemeClr val="accent2">
                              <a:satMod val="175000"/>
                              <a:alpha val="40000"/>
                            </a:schemeClr>
                          </a:glow>
                        </a:effectLst>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a:solidFill>
                            <a:schemeClr val="tx1"/>
                          </a:solidFill>
                          <a:effectLst>
                            <a:glow rad="228600">
                              <a:schemeClr val="accent1">
                                <a:satMod val="175000"/>
                                <a:alpha val="40000"/>
                              </a:schemeClr>
                            </a:glow>
                          </a:effectLst>
                          <a:latin typeface="+mn-lt"/>
                        </a:rPr>
                        <a:t>(Ü) Mitmekülgsed sportimisvõimalused</a:t>
                      </a:r>
                      <a:r>
                        <a:rPr lang="en-US" sz="745">
                          <a:solidFill>
                            <a:schemeClr val="tx1"/>
                          </a:solidFill>
                          <a:effectLst>
                            <a:glow rad="228600">
                              <a:schemeClr val="accent1">
                                <a:satMod val="175000"/>
                                <a:alpha val="40000"/>
                              </a:schemeClr>
                            </a:glow>
                          </a:effectLst>
                          <a:latin typeface="+mn-lt"/>
                        </a:rPr>
                        <a:t> -</a:t>
                      </a:r>
                      <a:r>
                        <a:rPr lang="et-EE" sz="745">
                          <a:solidFill>
                            <a:schemeClr val="tx1"/>
                          </a:solidFill>
                          <a:effectLst>
                            <a:glow rad="228600">
                              <a:schemeClr val="accent1">
                                <a:satMod val="175000"/>
                                <a:alpha val="40000"/>
                              </a:schemeClr>
                            </a:glow>
                          </a:effectLst>
                          <a:latin typeface="+mn-lt"/>
                        </a:rPr>
                        <a:t> terviserajad, ujula</a:t>
                      </a:r>
                      <a:r>
                        <a:rPr lang="en-US" sz="745">
                          <a:solidFill>
                            <a:schemeClr val="tx1"/>
                          </a:solidFill>
                          <a:effectLst>
                            <a:glow rad="228600">
                              <a:schemeClr val="accent1">
                                <a:satMod val="175000"/>
                                <a:alpha val="40000"/>
                              </a:schemeClr>
                            </a:glow>
                          </a:effectLst>
                          <a:latin typeface="+mn-lt"/>
                        </a:rPr>
                        <a:t>, </a:t>
                      </a:r>
                      <a:r>
                        <a:rPr lang="en-US" sz="745" err="1">
                          <a:solidFill>
                            <a:schemeClr val="tx1"/>
                          </a:solidFill>
                          <a:effectLst>
                            <a:glow rad="228600">
                              <a:schemeClr val="accent1">
                                <a:satMod val="175000"/>
                                <a:alpha val="40000"/>
                              </a:schemeClr>
                            </a:glow>
                          </a:effectLst>
                          <a:latin typeface="+mn-lt"/>
                        </a:rPr>
                        <a:t>maakonnas</a:t>
                      </a:r>
                      <a:r>
                        <a:rPr lang="en-US" sz="745">
                          <a:solidFill>
                            <a:schemeClr val="tx1"/>
                          </a:solidFill>
                          <a:effectLst>
                            <a:glow rad="228600">
                              <a:schemeClr val="accent1">
                                <a:satMod val="175000"/>
                                <a:alpha val="40000"/>
                              </a:schemeClr>
                            </a:glow>
                          </a:effectLst>
                          <a:latin typeface="+mn-lt"/>
                        </a:rPr>
                        <a:t> </a:t>
                      </a:r>
                      <a:r>
                        <a:rPr lang="en-US" sz="745" err="1">
                          <a:solidFill>
                            <a:schemeClr val="tx1"/>
                          </a:solidFill>
                          <a:effectLst>
                            <a:glow rad="228600">
                              <a:schemeClr val="accent1">
                                <a:satMod val="175000"/>
                                <a:alpha val="40000"/>
                              </a:schemeClr>
                            </a:glow>
                          </a:effectLst>
                          <a:latin typeface="+mn-lt"/>
                        </a:rPr>
                        <a:t>oli</a:t>
                      </a:r>
                      <a:r>
                        <a:rPr lang="en-US" sz="745">
                          <a:solidFill>
                            <a:schemeClr val="tx1"/>
                          </a:solidFill>
                          <a:effectLst>
                            <a:glow rad="228600">
                              <a:schemeClr val="accent1">
                                <a:satMod val="175000"/>
                                <a:alpha val="40000"/>
                              </a:schemeClr>
                            </a:glow>
                          </a:effectLst>
                          <a:latin typeface="+mn-lt"/>
                        </a:rPr>
                        <a:t> 2021.  50 </a:t>
                      </a:r>
                      <a:r>
                        <a:rPr lang="en-US" sz="745" err="1">
                          <a:solidFill>
                            <a:schemeClr val="tx1"/>
                          </a:solidFill>
                          <a:effectLst>
                            <a:glow rad="228600">
                              <a:schemeClr val="accent1">
                                <a:satMod val="175000"/>
                                <a:alpha val="40000"/>
                              </a:schemeClr>
                            </a:glow>
                          </a:effectLst>
                          <a:latin typeface="+mn-lt"/>
                        </a:rPr>
                        <a:t>spordiklubi</a:t>
                      </a:r>
                      <a:r>
                        <a:rPr lang="en-US" sz="745">
                          <a:solidFill>
                            <a:schemeClr val="tx1"/>
                          </a:solidFill>
                          <a:effectLst>
                            <a:glow rad="228600">
                              <a:schemeClr val="accent1">
                                <a:satMod val="175000"/>
                                <a:alpha val="40000"/>
                              </a:schemeClr>
                            </a:glow>
                          </a:effectLst>
                          <a:latin typeface="+mn-lt"/>
                        </a:rPr>
                        <a:t>.</a:t>
                      </a:r>
                      <a:r>
                        <a:rPr lang="en-US" sz="700">
                          <a:effectLst>
                            <a:glow rad="228600">
                              <a:schemeClr val="accent2">
                                <a:satMod val="175000"/>
                                <a:alpha val="40000"/>
                              </a:schemeClr>
                            </a:glow>
                          </a:effectLst>
                          <a:latin typeface="+mn-lt"/>
                          <a:ea typeface="Calibri"/>
                          <a:cs typeface="Times New Roman"/>
                        </a:rPr>
                        <a:t> +</a:t>
                      </a:r>
                      <a:r>
                        <a:rPr lang="en-US" sz="700" err="1">
                          <a:effectLst>
                            <a:glow rad="228600">
                              <a:schemeClr val="accent2">
                                <a:satMod val="175000"/>
                                <a:alpha val="40000"/>
                              </a:schemeClr>
                            </a:glow>
                          </a:effectLst>
                          <a:latin typeface="+mn-lt"/>
                          <a:ea typeface="Calibri"/>
                          <a:cs typeface="Times New Roman"/>
                        </a:rPr>
                        <a:t>kogukond</a:t>
                      </a:r>
                      <a:endParaRPr lang="et-EE" sz="745">
                        <a:solidFill>
                          <a:schemeClr val="tx1"/>
                        </a:solidFill>
                        <a:effectLst>
                          <a:glow rad="228600">
                            <a:schemeClr val="accent1">
                              <a:satMod val="175000"/>
                              <a:alpha val="40000"/>
                            </a:schemeClr>
                          </a:glow>
                        </a:effectLst>
                        <a:latin typeface="+mn-lt"/>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(Ü) Palju väikeseid ettevõtteid</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Maksu</a:t>
                      </a:r>
                      <a:r>
                        <a:rPr lang="en-US" sz="745" kern="1200">
                          <a:solidFill>
                            <a:schemeClr val="tx1"/>
                          </a:solidFill>
                          <a:effectLst>
                            <a:glow rad="228600">
                              <a:srgbClr val="FFC000">
                                <a:alpha val="40000"/>
                              </a:srgbClr>
                            </a:glow>
                          </a:effectLst>
                          <a:latin typeface="+mn-lt"/>
                          <a:ea typeface="+mn-ea"/>
                          <a:cs typeface="+mn-cs"/>
                        </a:rPr>
                        <a:t>- ja </a:t>
                      </a:r>
                      <a:r>
                        <a:rPr lang="en-US" sz="745" kern="1200" err="1">
                          <a:solidFill>
                            <a:schemeClr val="tx1"/>
                          </a:solidFill>
                          <a:effectLst>
                            <a:glow rad="228600">
                              <a:srgbClr val="FFC000">
                                <a:alpha val="40000"/>
                              </a:srgbClr>
                            </a:glow>
                          </a:effectLst>
                          <a:latin typeface="+mn-lt"/>
                          <a:ea typeface="+mn-ea"/>
                          <a:cs typeface="+mn-cs"/>
                        </a:rPr>
                        <a:t>Tolliameti</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andmete</a:t>
                      </a:r>
                      <a:r>
                        <a:rPr lang="en-US" sz="745" kern="1200">
                          <a:solidFill>
                            <a:schemeClr val="tx1"/>
                          </a:solidFill>
                          <a:effectLst>
                            <a:glow rad="228600">
                              <a:srgbClr val="FFC000">
                                <a:alpha val="40000"/>
                              </a:srgbClr>
                            </a:glow>
                          </a:effectLst>
                          <a:latin typeface="+mn-lt"/>
                          <a:ea typeface="+mn-ea"/>
                          <a:cs typeface="+mn-cs"/>
                        </a:rPr>
                        <a:t> 2019. a </a:t>
                      </a:r>
                      <a:r>
                        <a:rPr lang="en-US" sz="745" kern="1200" err="1">
                          <a:solidFill>
                            <a:schemeClr val="tx1"/>
                          </a:solidFill>
                          <a:effectLst>
                            <a:glow rad="228600">
                              <a:srgbClr val="FFC000">
                                <a:alpha val="40000"/>
                              </a:srgbClr>
                            </a:glow>
                          </a:effectLst>
                          <a:latin typeface="+mn-lt"/>
                          <a:ea typeface="+mn-ea"/>
                          <a:cs typeface="+mn-cs"/>
                        </a:rPr>
                        <a:t>seisuga</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oli</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maakonnas</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registreeritud</a:t>
                      </a:r>
                      <a:r>
                        <a:rPr lang="en-US" sz="745" kern="1200">
                          <a:solidFill>
                            <a:schemeClr val="tx1"/>
                          </a:solidFill>
                          <a:effectLst>
                            <a:glow rad="228600">
                              <a:srgbClr val="FFC000">
                                <a:alpha val="40000"/>
                              </a:srgbClr>
                            </a:glow>
                          </a:effectLst>
                          <a:latin typeface="+mn-lt"/>
                          <a:ea typeface="+mn-ea"/>
                          <a:cs typeface="+mn-cs"/>
                        </a:rPr>
                        <a:t> 1887 </a:t>
                      </a:r>
                      <a:r>
                        <a:rPr lang="en-US" sz="745" kern="1200" err="1">
                          <a:solidFill>
                            <a:schemeClr val="tx1"/>
                          </a:solidFill>
                          <a:effectLst>
                            <a:glow rad="228600">
                              <a:srgbClr val="FFC000">
                                <a:alpha val="40000"/>
                              </a:srgbClr>
                            </a:glow>
                          </a:effectLst>
                          <a:latin typeface="+mn-lt"/>
                          <a:ea typeface="+mn-ea"/>
                          <a:cs typeface="+mn-cs"/>
                        </a:rPr>
                        <a:t>ettevõtet</a:t>
                      </a:r>
                      <a:r>
                        <a:rPr lang="en-US" sz="745" kern="1200">
                          <a:solidFill>
                            <a:schemeClr val="tx1"/>
                          </a:solidFill>
                          <a:effectLst>
                            <a:glow rad="228600">
                              <a:srgbClr val="FFC000">
                                <a:alpha val="40000"/>
                              </a:srgbClr>
                            </a:glow>
                          </a:effectLst>
                          <a:latin typeface="+mn-lt"/>
                          <a:ea typeface="+mn-ea"/>
                          <a:cs typeface="+mn-cs"/>
                        </a:rPr>
                        <a:t> ja </a:t>
                      </a:r>
                      <a:r>
                        <a:rPr lang="et-EE" sz="745" kern="1200">
                          <a:solidFill>
                            <a:schemeClr val="tx1"/>
                          </a:solidFill>
                          <a:effectLst>
                            <a:glow rad="228600">
                              <a:srgbClr val="FFC000">
                                <a:alpha val="40000"/>
                              </a:srgbClr>
                            </a:glow>
                          </a:effectLst>
                          <a:latin typeface="+mn-lt"/>
                          <a:ea typeface="+mn-ea"/>
                          <a:cs typeface="+mn-cs"/>
                        </a:rPr>
                        <a:t>Statistikaameti andmetel 2298</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ettevõtet</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(Ü) Suurtootja</a:t>
                      </a:r>
                      <a:r>
                        <a:rPr lang="en-US" sz="745" kern="1200">
                          <a:solidFill>
                            <a:schemeClr val="tx1"/>
                          </a:solidFill>
                          <a:effectLst>
                            <a:glow rad="228600">
                              <a:srgbClr val="FFC000">
                                <a:alpha val="40000"/>
                              </a:srgbClr>
                            </a:glow>
                          </a:effectLst>
                          <a:latin typeface="+mn-lt"/>
                          <a:ea typeface="+mn-ea"/>
                          <a:cs typeface="+mn-cs"/>
                        </a:rPr>
                        <a:t>d </a:t>
                      </a:r>
                      <a:r>
                        <a:rPr lang="et-EE" sz="745" kern="1200">
                          <a:solidFill>
                            <a:schemeClr val="tx1"/>
                          </a:solidFill>
                          <a:effectLst>
                            <a:glow rad="228600">
                              <a:srgbClr val="FFC000">
                                <a:alpha val="40000"/>
                              </a:srgbClr>
                            </a:glow>
                          </a:effectLst>
                          <a:latin typeface="+mn-lt"/>
                          <a:ea typeface="+mn-ea"/>
                          <a:cs typeface="+mn-cs"/>
                        </a:rPr>
                        <a:t>pikenda</a:t>
                      </a:r>
                      <a:r>
                        <a:rPr lang="en-US" sz="745" kern="1200" err="1">
                          <a:solidFill>
                            <a:schemeClr val="tx1"/>
                          </a:solidFill>
                          <a:effectLst>
                            <a:glow rad="228600">
                              <a:srgbClr val="FFC000">
                                <a:alpha val="40000"/>
                              </a:srgbClr>
                            </a:glow>
                          </a:effectLst>
                          <a:latin typeface="+mn-lt"/>
                          <a:ea typeface="+mn-ea"/>
                          <a:cs typeface="+mn-cs"/>
                        </a:rPr>
                        <a:t>vad</a:t>
                      </a:r>
                      <a:r>
                        <a:rPr lang="et-EE" sz="745" kern="1200">
                          <a:solidFill>
                            <a:schemeClr val="tx1"/>
                          </a:solidFill>
                          <a:effectLst>
                            <a:glow rad="228600">
                              <a:srgbClr val="FFC000">
                                <a:alpha val="40000"/>
                              </a:srgbClr>
                            </a:glow>
                          </a:effectLst>
                          <a:latin typeface="+mn-lt"/>
                          <a:ea typeface="+mn-ea"/>
                          <a:cs typeface="+mn-cs"/>
                        </a:rPr>
                        <a:t> tooteahela</a:t>
                      </a:r>
                      <a:r>
                        <a:rPr lang="en-US" sz="745" kern="1200">
                          <a:solidFill>
                            <a:schemeClr val="tx1"/>
                          </a:solidFill>
                          <a:effectLst>
                            <a:glow rad="228600">
                              <a:srgbClr val="FFC000">
                                <a:alpha val="40000"/>
                              </a:srgbClr>
                            </a:glow>
                          </a:effectLst>
                          <a:latin typeface="+mn-lt"/>
                          <a:ea typeface="+mn-ea"/>
                          <a:cs typeface="+mn-cs"/>
                        </a:rPr>
                        <a:t>id </a:t>
                      </a:r>
                      <a:r>
                        <a:rPr lang="et-EE" sz="745" kern="1200">
                          <a:solidFill>
                            <a:schemeClr val="tx1"/>
                          </a:solidFill>
                          <a:effectLst>
                            <a:glow rad="228600">
                              <a:srgbClr val="FFC000">
                                <a:alpha val="40000"/>
                              </a:srgbClr>
                            </a:glow>
                          </a:effectLst>
                          <a:latin typeface="+mn-lt"/>
                          <a:ea typeface="+mn-ea"/>
                          <a:cs typeface="+mn-cs"/>
                        </a:rPr>
                        <a:t>kohapeal väärindamise kaudu</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(Ü) JKTK</a:t>
                      </a:r>
                      <a:r>
                        <a:rPr lang="en-US" sz="745" kern="1200">
                          <a:solidFill>
                            <a:schemeClr val="tx1"/>
                          </a:solidFill>
                          <a:effectLst>
                            <a:glow rad="228600">
                              <a:srgbClr val="FFC000">
                                <a:alpha val="40000"/>
                              </a:srgbClr>
                            </a:glow>
                          </a:effectLst>
                          <a:latin typeface="+mn-lt"/>
                          <a:ea typeface="+mn-ea"/>
                          <a:cs typeface="+mn-cs"/>
                        </a:rPr>
                        <a:t>-l</a:t>
                      </a:r>
                      <a:r>
                        <a:rPr lang="et-EE" sz="745" kern="1200">
                          <a:solidFill>
                            <a:schemeClr val="tx1"/>
                          </a:solidFill>
                          <a:effectLst>
                            <a:glow rad="228600">
                              <a:srgbClr val="FFC000">
                                <a:alpha val="40000"/>
                              </a:srgbClr>
                            </a:glow>
                          </a:effectLst>
                          <a:latin typeface="+mn-lt"/>
                          <a:ea typeface="+mn-ea"/>
                          <a:cs typeface="+mn-cs"/>
                        </a:rPr>
                        <a:t> on </a:t>
                      </a:r>
                      <a:r>
                        <a:rPr lang="en-US" sz="745" kern="1200" err="1">
                          <a:solidFill>
                            <a:schemeClr val="tx1"/>
                          </a:solidFill>
                          <a:effectLst>
                            <a:glow rad="228600">
                              <a:srgbClr val="FFC000">
                                <a:alpha val="40000"/>
                              </a:srgbClr>
                            </a:glow>
                          </a:effectLst>
                          <a:latin typeface="+mn-lt"/>
                          <a:ea typeface="+mn-ea"/>
                          <a:cs typeface="+mn-cs"/>
                        </a:rPr>
                        <a:t>ligipääs</a:t>
                      </a:r>
                      <a:r>
                        <a:rPr lang="en-US" sz="745" kern="1200">
                          <a:solidFill>
                            <a:schemeClr val="tx1"/>
                          </a:solidFill>
                          <a:effectLst>
                            <a:glow rad="228600">
                              <a:srgbClr val="FFC000">
                                <a:alpha val="40000"/>
                              </a:srgbClr>
                            </a:glow>
                          </a:effectLst>
                          <a:latin typeface="+mn-lt"/>
                          <a:ea typeface="+mn-ea"/>
                          <a:cs typeface="+mn-cs"/>
                        </a:rPr>
                        <a:t> </a:t>
                      </a:r>
                      <a:r>
                        <a:rPr lang="et-EE" sz="745" kern="1200">
                          <a:solidFill>
                            <a:schemeClr val="tx1"/>
                          </a:solidFill>
                          <a:effectLst>
                            <a:glow rad="228600">
                              <a:srgbClr val="FFC000">
                                <a:alpha val="40000"/>
                              </a:srgbClr>
                            </a:glow>
                          </a:effectLst>
                          <a:latin typeface="+mn-lt"/>
                          <a:ea typeface="+mn-ea"/>
                          <a:cs typeface="+mn-cs"/>
                        </a:rPr>
                        <a:t>parimate</a:t>
                      </a:r>
                      <a:r>
                        <a:rPr lang="en-US" sz="745" kern="1200">
                          <a:solidFill>
                            <a:schemeClr val="tx1"/>
                          </a:solidFill>
                          <a:effectLst>
                            <a:glow rad="228600">
                              <a:srgbClr val="FFC000">
                                <a:alpha val="40000"/>
                              </a:srgbClr>
                            </a:glow>
                          </a:effectLst>
                          <a:latin typeface="+mn-lt"/>
                          <a:ea typeface="+mn-ea"/>
                          <a:cs typeface="+mn-cs"/>
                        </a:rPr>
                        <a:t> </a:t>
                      </a:r>
                      <a:r>
                        <a:rPr lang="et-EE" sz="745" kern="1200">
                          <a:solidFill>
                            <a:schemeClr val="tx1"/>
                          </a:solidFill>
                          <a:effectLst>
                            <a:glow rad="228600">
                              <a:srgbClr val="FFC000">
                                <a:alpha val="40000"/>
                              </a:srgbClr>
                            </a:glow>
                          </a:effectLst>
                          <a:latin typeface="+mn-lt"/>
                          <a:ea typeface="+mn-ea"/>
                          <a:cs typeface="+mn-cs"/>
                        </a:rPr>
                        <a:t>EL LEADER </a:t>
                      </a:r>
                      <a:r>
                        <a:rPr lang="en-US" sz="745" kern="1200" err="1">
                          <a:solidFill>
                            <a:schemeClr val="tx1"/>
                          </a:solidFill>
                          <a:effectLst>
                            <a:glow rad="228600">
                              <a:srgbClr val="FFC000">
                                <a:alpha val="40000"/>
                              </a:srgbClr>
                            </a:glow>
                          </a:effectLst>
                          <a:latin typeface="+mn-lt"/>
                          <a:ea typeface="+mn-ea"/>
                          <a:cs typeface="+mn-cs"/>
                        </a:rPr>
                        <a:t>tegevusrühmade</a:t>
                      </a:r>
                      <a:r>
                        <a:rPr lang="et-EE" sz="745" kern="1200">
                          <a:solidFill>
                            <a:schemeClr val="tx1"/>
                          </a:solidFill>
                          <a:effectLst>
                            <a:glow rad="228600">
                              <a:srgbClr val="FFC000">
                                <a:alpha val="40000"/>
                              </a:srgbClr>
                            </a:glow>
                          </a:effectLst>
                          <a:latin typeface="+mn-lt"/>
                          <a:ea typeface="+mn-ea"/>
                          <a:cs typeface="+mn-cs"/>
                        </a:rPr>
                        <a:t> praktikate info</a:t>
                      </a:r>
                      <a:r>
                        <a:rPr lang="en-US" sz="745" kern="1200">
                          <a:solidFill>
                            <a:schemeClr val="tx1"/>
                          </a:solidFill>
                          <a:effectLst>
                            <a:glow rad="228600">
                              <a:srgbClr val="FFC000">
                                <a:alpha val="40000"/>
                              </a:srgbClr>
                            </a:glow>
                          </a:effectLst>
                          <a:latin typeface="+mn-lt"/>
                          <a:ea typeface="+mn-ea"/>
                          <a:cs typeface="+mn-cs"/>
                        </a:rPr>
                        <a:t> </a:t>
                      </a:r>
                      <a:r>
                        <a:rPr lang="et-EE" sz="745" kern="1200">
                          <a:solidFill>
                            <a:schemeClr val="tx1"/>
                          </a:solidFill>
                          <a:effectLst>
                            <a:glow rad="228600">
                              <a:srgbClr val="FFC000">
                                <a:alpha val="40000"/>
                              </a:srgbClr>
                            </a:glow>
                          </a:effectLst>
                          <a:latin typeface="+mn-lt"/>
                          <a:ea typeface="+mn-ea"/>
                          <a:cs typeface="+mn-cs"/>
                        </a:rPr>
                        <a:t>kohta</a:t>
                      </a:r>
                      <a:r>
                        <a:rPr lang="en-US" sz="745" kern="1200">
                          <a:solidFill>
                            <a:schemeClr val="tx1"/>
                          </a:solidFill>
                          <a:effectLst>
                            <a:glow rad="228600">
                              <a:srgbClr val="FFC000">
                                <a:alpha val="40000"/>
                              </a:srgb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chemeClr val="accent2">
                                <a:satMod val="175000"/>
                                <a:alpha val="40000"/>
                              </a:schemeClr>
                            </a:glow>
                          </a:effectLst>
                          <a:latin typeface="+mn-lt"/>
                          <a:ea typeface="+mn-ea"/>
                          <a:cs typeface="+mn-cs"/>
                        </a:rPr>
                        <a:t>(</a:t>
                      </a:r>
                      <a:r>
                        <a:rPr lang="en-US" sz="745" kern="1200">
                          <a:solidFill>
                            <a:schemeClr val="tx1"/>
                          </a:solidFill>
                          <a:effectLst>
                            <a:glow rad="228600">
                              <a:schemeClr val="accent2">
                                <a:satMod val="175000"/>
                                <a:alpha val="40000"/>
                              </a:schemeClr>
                            </a:glow>
                          </a:effectLst>
                          <a:latin typeface="+mn-lt"/>
                          <a:ea typeface="+mn-ea"/>
                          <a:cs typeface="+mn-cs"/>
                        </a:rPr>
                        <a:t>V</a:t>
                      </a:r>
                      <a:r>
                        <a:rPr lang="et-EE" sz="745" kern="1200">
                          <a:solidFill>
                            <a:schemeClr val="tx1"/>
                          </a:solidFill>
                          <a:effectLst>
                            <a:glow rad="228600">
                              <a:schemeClr val="accent2">
                                <a:satMod val="175000"/>
                                <a:alpha val="40000"/>
                              </a:schemeClr>
                            </a:glow>
                          </a:effectLst>
                          <a:latin typeface="+mn-lt"/>
                          <a:ea typeface="+mn-ea"/>
                          <a:cs typeface="+mn-cs"/>
                        </a:rPr>
                        <a:t>) Tõstetava põhjaga ujula väikelastele Palamuse lasteaias</a:t>
                      </a:r>
                      <a:r>
                        <a:rPr lang="en-US" sz="745" kern="1200">
                          <a:solidFill>
                            <a:schemeClr val="tx1"/>
                          </a:solidFill>
                          <a:effectLst>
                            <a:glow rad="228600">
                              <a:schemeClr val="accent2">
                                <a:satMod val="175000"/>
                                <a:alpha val="40000"/>
                              </a:scheme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u="sng" kern="1200">
                          <a:solidFill>
                            <a:schemeClr val="tx1"/>
                          </a:solidFill>
                          <a:effectLst>
                            <a:glow rad="228600">
                              <a:srgbClr val="FFC000">
                                <a:alpha val="40000"/>
                              </a:srgbClr>
                            </a:glow>
                          </a:effectLst>
                          <a:latin typeface="+mn-lt"/>
                          <a:ea typeface="+mn-ea"/>
                          <a:cs typeface="+mn-cs"/>
                        </a:rPr>
                        <a:t>(V) Maaelu Teadmuskeskus</a:t>
                      </a:r>
                      <a:r>
                        <a:rPr lang="en-US" sz="745" u="sng" kern="1200">
                          <a:solidFill>
                            <a:schemeClr val="tx1"/>
                          </a:solidFill>
                          <a:effectLst>
                            <a:glow rad="228600">
                              <a:srgbClr val="FFC000">
                                <a:alpha val="40000"/>
                              </a:srgbClr>
                            </a:glow>
                          </a:effectLst>
                          <a:latin typeface="+mn-lt"/>
                          <a:ea typeface="+mn-ea"/>
                          <a:cs typeface="+mn-cs"/>
                        </a:rPr>
                        <a:t> (</a:t>
                      </a:r>
                      <a:r>
                        <a:rPr lang="en-US" sz="745" u="sng" kern="1200" err="1">
                          <a:solidFill>
                            <a:schemeClr val="tx1"/>
                          </a:solidFill>
                          <a:effectLst>
                            <a:glow rad="228600">
                              <a:srgbClr val="FFC000">
                                <a:alpha val="40000"/>
                              </a:srgbClr>
                            </a:glow>
                          </a:effectLst>
                          <a:latin typeface="+mn-lt"/>
                          <a:ea typeface="+mn-ea"/>
                          <a:cs typeface="+mn-cs"/>
                        </a:rPr>
                        <a:t>endine</a:t>
                      </a:r>
                      <a:r>
                        <a:rPr lang="en-US" sz="745" u="sng" kern="1200">
                          <a:solidFill>
                            <a:schemeClr val="tx1"/>
                          </a:solidFill>
                          <a:effectLst>
                            <a:glow rad="228600">
                              <a:srgbClr val="FFC000">
                                <a:alpha val="40000"/>
                              </a:srgbClr>
                            </a:glow>
                          </a:effectLst>
                          <a:latin typeface="+mn-lt"/>
                          <a:ea typeface="+mn-ea"/>
                          <a:cs typeface="+mn-cs"/>
                        </a:rPr>
                        <a:t> </a:t>
                      </a:r>
                      <a:r>
                        <a:rPr lang="et-EE" sz="745" u="sng" kern="1200">
                          <a:solidFill>
                            <a:schemeClr val="tx1"/>
                          </a:solidFill>
                          <a:effectLst>
                            <a:glow rad="228600">
                              <a:srgbClr val="FFC000">
                                <a:alpha val="40000"/>
                              </a:srgbClr>
                            </a:glow>
                          </a:effectLst>
                          <a:latin typeface="+mn-lt"/>
                          <a:ea typeface="+mn-ea"/>
                          <a:cs typeface="+mn-cs"/>
                        </a:rPr>
                        <a:t>Eesti Taimekasvatuse Instituut</a:t>
                      </a:r>
                      <a:r>
                        <a:rPr lang="en-US" sz="745" u="sng" kern="1200">
                          <a:solidFill>
                            <a:schemeClr val="tx1"/>
                          </a:solidFill>
                          <a:effectLst>
                            <a:glow rad="228600">
                              <a:srgbClr val="FFC000">
                                <a:alpha val="40000"/>
                              </a:srgbClr>
                            </a:glow>
                          </a:effectLst>
                          <a:latin typeface="+mn-lt"/>
                          <a:ea typeface="+mn-ea"/>
                          <a:cs typeface="+mn-cs"/>
                        </a:rPr>
                        <a:t>).</a:t>
                      </a:r>
                      <a:endParaRPr lang="et-EE" sz="745" u="sng"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(P) Ehitusmaavarade kaevanduste olemasolu piirkonnas</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(P) Gaasitrassi </a:t>
                      </a:r>
                      <a:r>
                        <a:rPr lang="en-US" sz="745" kern="1200" err="1">
                          <a:solidFill>
                            <a:schemeClr val="tx1"/>
                          </a:solidFill>
                          <a:effectLst>
                            <a:glow rad="228600">
                              <a:srgbClr val="FFC000">
                                <a:alpha val="40000"/>
                              </a:srgbClr>
                            </a:glow>
                          </a:effectLst>
                          <a:latin typeface="+mn-lt"/>
                          <a:ea typeface="+mn-ea"/>
                          <a:cs typeface="+mn-cs"/>
                        </a:rPr>
                        <a:t>olemasolu</a:t>
                      </a:r>
                      <a:r>
                        <a:rPr lang="en-US" sz="745" kern="1200">
                          <a:solidFill>
                            <a:schemeClr val="tx1"/>
                          </a:solidFill>
                          <a:effectLst>
                            <a:glow rad="228600">
                              <a:srgbClr val="FFC000">
                                <a:alpha val="40000"/>
                              </a:srgb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(P) Iseloomulik ettevõtlus: Põltsamaal on suured puidutöötlemisettevõtted (Puitprofiil, Palmako), metsataimekasvatajad (erametsadele). </a:t>
                      </a:r>
                      <a:endParaRPr lang="en-US"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(M) Olemasolev kompetents ettevõtluses</a:t>
                      </a:r>
                      <a:r>
                        <a:rPr lang="en-US" sz="745" kern="1200">
                          <a:solidFill>
                            <a:schemeClr val="tx1"/>
                          </a:solidFill>
                          <a:effectLst>
                            <a:glow rad="228600">
                              <a:srgbClr val="FFC000">
                                <a:alpha val="40000"/>
                              </a:srgbClr>
                            </a:glow>
                          </a:effectLst>
                          <a:latin typeface="+mn-lt"/>
                          <a:ea typeface="+mn-ea"/>
                          <a:cs typeface="+mn-cs"/>
                        </a:rPr>
                        <a:t>:</a:t>
                      </a:r>
                      <a:r>
                        <a:rPr lang="et-EE" sz="745" kern="1200">
                          <a:solidFill>
                            <a:schemeClr val="tx1"/>
                          </a:solidFill>
                          <a:effectLst>
                            <a:glow rad="228600">
                              <a:srgbClr val="FFC000">
                                <a:alpha val="40000"/>
                              </a:srgbClr>
                            </a:glow>
                          </a:effectLst>
                          <a:latin typeface="+mn-lt"/>
                          <a:ea typeface="+mn-ea"/>
                          <a:cs typeface="+mn-cs"/>
                        </a:rPr>
                        <a:t> puidutöötlemine, kalapüük ja töötlus, köögivili, metalli töötlemine</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chemeClr val="accent1">
                                <a:satMod val="175000"/>
                                <a:alpha val="40000"/>
                              </a:schemeClr>
                            </a:glow>
                          </a:effectLst>
                          <a:latin typeface="+mn-lt"/>
                          <a:ea typeface="+mn-ea"/>
                          <a:cs typeface="+mn-cs"/>
                        </a:rPr>
                        <a:t>(M) Omanäoline ja mitmekesine kultuur (vanausulised</a:t>
                      </a:r>
                      <a:r>
                        <a:rPr lang="en-US" sz="745" kern="1200">
                          <a:solidFill>
                            <a:schemeClr val="tx1"/>
                          </a:solidFill>
                          <a:effectLst>
                            <a:glow rad="228600">
                              <a:schemeClr val="accent1">
                                <a:satMod val="175000"/>
                                <a:alpha val="40000"/>
                              </a:schemeClr>
                            </a:glow>
                          </a:effectLst>
                          <a:latin typeface="+mn-lt"/>
                          <a:ea typeface="+mn-ea"/>
                          <a:cs typeface="+mn-cs"/>
                        </a:rPr>
                        <a:t>, </a:t>
                      </a:r>
                      <a:r>
                        <a:rPr lang="en-US" sz="745" kern="1200" err="1">
                          <a:solidFill>
                            <a:schemeClr val="tx1"/>
                          </a:solidFill>
                          <a:effectLst>
                            <a:glow rad="228600">
                              <a:schemeClr val="accent1">
                                <a:satMod val="175000"/>
                                <a:alpha val="40000"/>
                              </a:schemeClr>
                            </a:glow>
                          </a:effectLst>
                          <a:latin typeface="+mn-lt"/>
                          <a:ea typeface="+mn-ea"/>
                          <a:cs typeface="+mn-cs"/>
                        </a:rPr>
                        <a:t>Kodavere</a:t>
                      </a:r>
                      <a:r>
                        <a:rPr lang="en-US" sz="745" kern="1200">
                          <a:solidFill>
                            <a:schemeClr val="tx1"/>
                          </a:solidFill>
                          <a:effectLst>
                            <a:glow rad="228600">
                              <a:schemeClr val="accent1">
                                <a:satMod val="175000"/>
                                <a:alpha val="40000"/>
                              </a:schemeClr>
                            </a:glow>
                          </a:effectLst>
                          <a:latin typeface="+mn-lt"/>
                          <a:ea typeface="+mn-ea"/>
                          <a:cs typeface="+mn-cs"/>
                        </a:rPr>
                        <a:t> </a:t>
                      </a:r>
                      <a:r>
                        <a:rPr lang="en-US" sz="745" kern="1200" err="1">
                          <a:solidFill>
                            <a:schemeClr val="tx1"/>
                          </a:solidFill>
                          <a:effectLst>
                            <a:glow rad="228600">
                              <a:schemeClr val="accent1">
                                <a:satMod val="175000"/>
                                <a:alpha val="40000"/>
                              </a:schemeClr>
                            </a:glow>
                          </a:effectLst>
                          <a:latin typeface="+mn-lt"/>
                          <a:ea typeface="+mn-ea"/>
                          <a:cs typeface="+mn-cs"/>
                        </a:rPr>
                        <a:t>murrak</a:t>
                      </a:r>
                      <a:r>
                        <a:rPr lang="en-US" sz="745" kern="1200">
                          <a:solidFill>
                            <a:schemeClr val="tx1"/>
                          </a:solidFill>
                          <a:effectLst>
                            <a:glow rad="228600">
                              <a:schemeClr val="accent1">
                                <a:satMod val="175000"/>
                                <a:alpha val="40000"/>
                              </a:schemeClr>
                            </a:glow>
                          </a:effectLst>
                          <a:latin typeface="+mn-lt"/>
                          <a:ea typeface="+mn-ea"/>
                          <a:cs typeface="+mn-cs"/>
                        </a:rPr>
                        <a:t>, Peipsi </a:t>
                      </a:r>
                      <a:r>
                        <a:rPr lang="en-US" sz="745" kern="1200" err="1">
                          <a:solidFill>
                            <a:schemeClr val="tx1"/>
                          </a:solidFill>
                          <a:effectLst>
                            <a:glow rad="228600">
                              <a:schemeClr val="accent1">
                                <a:satMod val="175000"/>
                                <a:alpha val="40000"/>
                              </a:schemeClr>
                            </a:glow>
                          </a:effectLst>
                          <a:latin typeface="+mn-lt"/>
                          <a:ea typeface="+mn-ea"/>
                          <a:cs typeface="+mn-cs"/>
                        </a:rPr>
                        <a:t>sibul</a:t>
                      </a:r>
                      <a:r>
                        <a:rPr lang="en-US" sz="745" kern="1200">
                          <a:solidFill>
                            <a:schemeClr val="tx1"/>
                          </a:solidFill>
                          <a:effectLst>
                            <a:glow rad="228600">
                              <a:schemeClr val="accent1">
                                <a:satMod val="175000"/>
                                <a:alpha val="40000"/>
                              </a:schemeClr>
                            </a:glow>
                          </a:effectLst>
                          <a:latin typeface="+mn-lt"/>
                          <a:ea typeface="+mn-ea"/>
                          <a:cs typeface="+mn-cs"/>
                        </a:rPr>
                        <a:t>).</a:t>
                      </a:r>
                      <a:endParaRPr lang="et-EE" sz="745" u="sng" kern="1200">
                        <a:solidFill>
                          <a:schemeClr val="tx1"/>
                        </a:solidFill>
                        <a:effectLst>
                          <a:glow rad="228600">
                            <a:schemeClr val="accent1">
                              <a:satMod val="175000"/>
                              <a:alpha val="40000"/>
                            </a:schemeClr>
                          </a:glow>
                        </a:effectLst>
                        <a:latin typeface="+mn-lt"/>
                        <a:ea typeface="+mn-ea"/>
                        <a:cs typeface="+mn-cs"/>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0000"/>
                        </a:lnSpc>
                        <a:spcBef>
                          <a:spcPts val="0"/>
                        </a:spcBef>
                        <a:spcAft>
                          <a:spcPts val="0"/>
                        </a:spcAft>
                        <a:buClrTx/>
                        <a:buSzTx/>
                        <a:buFontTx/>
                        <a:buNone/>
                        <a:tabLst/>
                      </a:pPr>
                      <a:r>
                        <a:rPr kumimoji="0" lang="et-EE" sz="745" b="1" i="0" u="none" strike="noStrike" cap="none" normalizeH="0" baseline="0" noProof="0">
                          <a:ln>
                            <a:noFill/>
                          </a:ln>
                          <a:solidFill>
                            <a:schemeClr val="tx1"/>
                          </a:solidFill>
                          <a:effectLst/>
                          <a:latin typeface="+mn-lt"/>
                          <a:ea typeface="Times New Roman" pitchFamily="18" charset="0"/>
                          <a:cs typeface="Arial" pitchFamily="34" charset="0"/>
                        </a:rPr>
                        <a:t>Nõrkused (W)</a:t>
                      </a:r>
                      <a:r>
                        <a:rPr kumimoji="0" lang="en-US"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none" strike="noStrike" cap="none" normalizeH="0" baseline="0" noProof="0" err="1">
                          <a:ln>
                            <a:noFill/>
                          </a:ln>
                          <a:solidFill>
                            <a:schemeClr val="tx1"/>
                          </a:solidFill>
                          <a:effectLst/>
                          <a:latin typeface="+mn-lt"/>
                          <a:ea typeface="Times New Roman" pitchFamily="18" charset="0"/>
                          <a:cs typeface="Arial" pitchFamily="34" charset="0"/>
                        </a:rPr>
                        <a:t>Pingereas</a:t>
                      </a:r>
                      <a:r>
                        <a:rPr kumimoji="0" lang="en-US"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none" strike="noStrike" cap="none" normalizeH="0" baseline="0" noProof="0" err="1">
                          <a:ln>
                            <a:noFill/>
                          </a:ln>
                          <a:solidFill>
                            <a:schemeClr val="tx1"/>
                          </a:solidFill>
                          <a:effectLst/>
                          <a:latin typeface="+mn-lt"/>
                          <a:ea typeface="Times New Roman" pitchFamily="18" charset="0"/>
                          <a:cs typeface="Arial" pitchFamily="34" charset="0"/>
                        </a:rPr>
                        <a:t>olulisematest</a:t>
                      </a:r>
                      <a:r>
                        <a:rPr kumimoji="0" lang="en-US"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none" strike="noStrike" cap="none" normalizeH="0" baseline="0" noProof="0" err="1">
                          <a:ln>
                            <a:noFill/>
                          </a:ln>
                          <a:solidFill>
                            <a:schemeClr val="tx1"/>
                          </a:solidFill>
                          <a:effectLst/>
                          <a:latin typeface="+mn-lt"/>
                          <a:ea typeface="Times New Roman" pitchFamily="18" charset="0"/>
                          <a:cs typeface="Arial" pitchFamily="34" charset="0"/>
                        </a:rPr>
                        <a:t>nõrkustest</a:t>
                      </a:r>
                      <a:r>
                        <a:rPr kumimoji="0" lang="en-US"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none" strike="noStrike" cap="none" normalizeH="0" baseline="0" noProof="0" err="1">
                          <a:ln>
                            <a:noFill/>
                          </a:ln>
                          <a:solidFill>
                            <a:schemeClr val="tx1"/>
                          </a:solidFill>
                          <a:effectLst/>
                          <a:latin typeface="+mn-lt"/>
                          <a:ea typeface="Times New Roman" pitchFamily="18" charset="0"/>
                          <a:cs typeface="Arial" pitchFamily="34" charset="0"/>
                        </a:rPr>
                        <a:t>vähem</a:t>
                      </a:r>
                      <a:r>
                        <a:rPr kumimoji="0" lang="en-US" sz="745"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n-US" sz="745" b="1" i="0" u="none" strike="noStrike" cap="none" normalizeH="0" baseline="0" noProof="0" err="1">
                          <a:ln>
                            <a:noFill/>
                          </a:ln>
                          <a:solidFill>
                            <a:schemeClr val="tx1"/>
                          </a:solidFill>
                          <a:effectLst/>
                          <a:latin typeface="+mn-lt"/>
                          <a:ea typeface="Times New Roman" pitchFamily="18" charset="0"/>
                          <a:cs typeface="Arial" pitchFamily="34" charset="0"/>
                        </a:rPr>
                        <a:t>olulistemaks</a:t>
                      </a:r>
                      <a:endParaRPr kumimoji="0" lang="et-EE" sz="745" b="0" i="0" u="none" strike="noStrike" cap="none" normalizeH="0" baseline="0" noProof="0">
                        <a:ln>
                          <a:noFill/>
                        </a:ln>
                        <a:solidFill>
                          <a:schemeClr val="tx1"/>
                        </a:solidFill>
                        <a:effectLst/>
                        <a:latin typeface="+mn-lt"/>
                        <a:ea typeface="Times New Roman" pitchFamily="18" charset="0"/>
                        <a:cs typeface="Arial" pitchFamily="34" charset="0"/>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pPr>
                      <a:r>
                        <a:rPr lang="en-US" sz="745" kern="1200">
                          <a:solidFill>
                            <a:schemeClr val="tx1"/>
                          </a:solidFill>
                          <a:effectLst>
                            <a:glow rad="228600">
                              <a:srgbClr val="FFC000">
                                <a:alpha val="40000"/>
                              </a:srgbClr>
                            </a:glow>
                          </a:effectLst>
                          <a:latin typeface="+mn-lt"/>
                          <a:ea typeface="+mn-ea"/>
                          <a:cs typeface="+mn-cs"/>
                        </a:rPr>
                        <a:t>(Ü) </a:t>
                      </a:r>
                      <a:r>
                        <a:rPr lang="et-EE" sz="745" kern="1200">
                          <a:solidFill>
                            <a:schemeClr val="tx1"/>
                          </a:solidFill>
                          <a:effectLst>
                            <a:glow rad="228600">
                              <a:srgbClr val="FFC000">
                                <a:alpha val="40000"/>
                              </a:srgbClr>
                            </a:glow>
                          </a:effectLst>
                          <a:latin typeface="+mn-lt"/>
                          <a:ea typeface="+mn-ea"/>
                          <a:cs typeface="+mn-cs"/>
                        </a:rPr>
                        <a:t>Elanike arvu pidev vähenemine kiirusega 1-1,2 % aastas ning see trend jätkub; kiireim kahanemine on toimumas vanuserühmas 20-29 aastat; oleme peale Ida-Virumaad teisel kohal kahanemise kiiruses.</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pPr>
                      <a:r>
                        <a:rPr lang="en-US" sz="745" kern="1200">
                          <a:solidFill>
                            <a:schemeClr val="tx1"/>
                          </a:solidFill>
                          <a:effectLst>
                            <a:glow rad="228600">
                              <a:srgbClr val="FFC000">
                                <a:alpha val="40000"/>
                              </a:srgbClr>
                            </a:glow>
                          </a:effectLst>
                          <a:latin typeface="+mn-lt"/>
                          <a:ea typeface="+mn-ea"/>
                          <a:cs typeface="+mn-cs"/>
                        </a:rPr>
                        <a:t>(Ü) </a:t>
                      </a:r>
                      <a:r>
                        <a:rPr lang="et-EE" sz="745" kern="1200">
                          <a:solidFill>
                            <a:schemeClr val="tx1"/>
                          </a:solidFill>
                          <a:effectLst>
                            <a:glow rad="228600">
                              <a:srgbClr val="FFC000">
                                <a:alpha val="40000"/>
                              </a:srgbClr>
                            </a:glow>
                          </a:effectLst>
                          <a:latin typeface="+mn-lt"/>
                          <a:ea typeface="+mn-ea"/>
                          <a:cs typeface="+mn-cs"/>
                        </a:rPr>
                        <a:t>Töökohtade jätkuv vähenemine; perioodil 1989-2000 kaotasime ca 20 000-st töökohast pooled (maapiirkonnas ca 70-80%, Mustvees ca 59%, Jõgeval 36% ja Põltsamaal 35%); töökohtade arvu taastumine jäi sajandi algul ära ning viimasel viiel aastal majanduskasvu perioodil saab täheldada uut töökohtade arvu vähenemise trendi.</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kern="1200">
                          <a:solidFill>
                            <a:schemeClr val="tx1"/>
                          </a:solidFill>
                          <a:effectLst>
                            <a:glow rad="228600">
                              <a:srgbClr val="FFC000">
                                <a:alpha val="40000"/>
                              </a:srgbClr>
                            </a:glow>
                          </a:effectLst>
                          <a:latin typeface="+mn-lt"/>
                          <a:ea typeface="+mn-ea"/>
                          <a:cs typeface="+mn-cs"/>
                        </a:rPr>
                        <a:t>(Ü) </a:t>
                      </a:r>
                      <a:r>
                        <a:rPr lang="et-EE" sz="745" kern="1200">
                          <a:solidFill>
                            <a:schemeClr val="tx1"/>
                          </a:solidFill>
                          <a:effectLst>
                            <a:glow rad="228600">
                              <a:srgbClr val="FFC000">
                                <a:alpha val="40000"/>
                              </a:srgbClr>
                            </a:glow>
                          </a:effectLst>
                          <a:latin typeface="+mn-lt"/>
                          <a:ea typeface="+mn-ea"/>
                          <a:cs typeface="+mn-cs"/>
                        </a:rPr>
                        <a:t>Tööjõu kahanemine toimub veelgi kiiremas tempos, kui töökohtade kahanemine; registreeritud töötuid vabadele töökohtadele on vähe (3 inimest ühe vaba töökoha kohta) - oleme selle näitaja poolest peale Hiiumaad teisel kohal.</a:t>
                      </a:r>
                      <a:r>
                        <a:rPr lang="en-US" sz="745" kern="1200">
                          <a:solidFill>
                            <a:schemeClr val="tx1"/>
                          </a:solidFill>
                          <a:effectLst>
                            <a:glow rad="228600">
                              <a:srgbClr val="FFC000">
                                <a:alpha val="40000"/>
                              </a:srgbClr>
                            </a:glow>
                          </a:effectLst>
                          <a:latin typeface="+mn-lt"/>
                          <a:ea typeface="+mn-ea"/>
                          <a:cs typeface="+mn-cs"/>
                        </a:rPr>
                        <a:t> </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kern="1200">
                          <a:solidFill>
                            <a:schemeClr val="tx1"/>
                          </a:solidFill>
                          <a:effectLst>
                            <a:glow rad="228600">
                              <a:srgbClr val="FFC000">
                                <a:alpha val="40000"/>
                              </a:srgbClr>
                            </a:glow>
                          </a:effectLst>
                          <a:latin typeface="+mn-lt"/>
                          <a:ea typeface="+mn-ea"/>
                          <a:cs typeface="+mn-cs"/>
                        </a:rPr>
                        <a:t>(Ü) </a:t>
                      </a:r>
                      <a:r>
                        <a:rPr lang="et-EE" sz="745" kern="1200">
                          <a:solidFill>
                            <a:schemeClr val="tx1"/>
                          </a:solidFill>
                          <a:effectLst>
                            <a:glow rad="228600">
                              <a:srgbClr val="FFC000">
                                <a:alpha val="40000"/>
                              </a:srgbClr>
                            </a:glow>
                          </a:effectLst>
                          <a:latin typeface="+mn-lt"/>
                          <a:ea typeface="+mn-ea"/>
                          <a:cs typeface="+mn-cs"/>
                        </a:rPr>
                        <a:t>Meil on tasuvate töökohtade puudus; palgatöötaja kuu keskmine brutotulu on tagant poolt neljas võrreldes teiste maakondadega.</a:t>
                      </a:r>
                      <a:r>
                        <a:rPr lang="en-US" sz="745" kern="1200">
                          <a:solidFill>
                            <a:schemeClr val="tx1"/>
                          </a:solidFill>
                          <a:effectLst>
                            <a:glow rad="228600">
                              <a:srgbClr val="FFC000">
                                <a:alpha val="40000"/>
                              </a:srgbClr>
                            </a:glow>
                          </a:effectLst>
                          <a:latin typeface="+mn-lt"/>
                          <a:ea typeface="+mn-ea"/>
                          <a:cs typeface="+mn-cs"/>
                        </a:rPr>
                        <a:t> </a:t>
                      </a:r>
                      <a:r>
                        <a:rPr lang="fi-FI" sz="745" kern="1200">
                          <a:solidFill>
                            <a:schemeClr val="tx1"/>
                          </a:solidFill>
                          <a:effectLst>
                            <a:glow rad="228600">
                              <a:srgbClr val="FFC000">
                                <a:alpha val="40000"/>
                              </a:srgbClr>
                            </a:glow>
                          </a:effectLst>
                          <a:latin typeface="+mn-lt"/>
                          <a:ea typeface="+mn-ea"/>
                          <a:cs typeface="+mn-cs"/>
                        </a:rPr>
                        <a:t>Lisaks tõusis maakonna suhtelise vaesuse määr 2021</a:t>
                      </a:r>
                      <a:r>
                        <a:rPr lang="et-EE" sz="745" kern="1200">
                          <a:solidFill>
                            <a:schemeClr val="tx1"/>
                          </a:solidFill>
                          <a:effectLst>
                            <a:glow rad="228600">
                              <a:srgbClr val="FFC000">
                                <a:alpha val="40000"/>
                              </a:srgbClr>
                            </a:glow>
                          </a:effectLst>
                          <a:latin typeface="+mn-lt"/>
                          <a:ea typeface="+mn-ea"/>
                          <a:cs typeface="+mn-cs"/>
                        </a:rPr>
                        <a:t>. aastal</a:t>
                      </a:r>
                      <a:r>
                        <a:rPr lang="fi-FI" sz="745" kern="1200">
                          <a:solidFill>
                            <a:schemeClr val="tx1"/>
                          </a:solidFill>
                          <a:effectLst>
                            <a:glow rad="228600">
                              <a:srgbClr val="FFC000">
                                <a:alpha val="40000"/>
                              </a:srgbClr>
                            </a:glow>
                          </a:effectLst>
                          <a:latin typeface="+mn-lt"/>
                          <a:ea typeface="+mn-ea"/>
                          <a:cs typeface="+mn-cs"/>
                        </a:rPr>
                        <a:t> võrreldes 2020</a:t>
                      </a:r>
                      <a:r>
                        <a:rPr lang="et-EE" sz="745" kern="1200">
                          <a:solidFill>
                            <a:schemeClr val="tx1"/>
                          </a:solidFill>
                          <a:effectLst>
                            <a:glow rad="228600">
                              <a:srgbClr val="FFC000">
                                <a:alpha val="40000"/>
                              </a:srgbClr>
                            </a:glow>
                          </a:effectLst>
                          <a:latin typeface="+mn-lt"/>
                          <a:ea typeface="+mn-ea"/>
                          <a:cs typeface="+mn-cs"/>
                        </a:rPr>
                        <a:t>.</a:t>
                      </a:r>
                      <a:r>
                        <a:rPr lang="fi-FI" sz="745" kern="1200">
                          <a:solidFill>
                            <a:schemeClr val="tx1"/>
                          </a:solidFill>
                          <a:effectLst>
                            <a:glow rad="228600">
                              <a:srgbClr val="FFC000">
                                <a:alpha val="40000"/>
                              </a:srgbClr>
                            </a:glow>
                          </a:effectLst>
                          <a:latin typeface="+mn-lt"/>
                          <a:ea typeface="+mn-ea"/>
                          <a:cs typeface="+mn-cs"/>
                        </a:rPr>
                        <a:t> aastaga 5,7%; kogu Eestis tõusis 2,2%.</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pPr>
                      <a:r>
                        <a:rPr lang="en-US" sz="745" kern="1200">
                          <a:solidFill>
                            <a:schemeClr val="tx1"/>
                          </a:solidFill>
                          <a:effectLst>
                            <a:glow rad="228600">
                              <a:srgbClr val="FFC000">
                                <a:alpha val="40000"/>
                              </a:srgbClr>
                            </a:glow>
                          </a:effectLst>
                          <a:latin typeface="+mn-lt"/>
                          <a:ea typeface="+mn-ea"/>
                          <a:cs typeface="+mn-cs"/>
                        </a:rPr>
                        <a:t>(Ü) </a:t>
                      </a:r>
                      <a:r>
                        <a:rPr lang="et-EE" sz="745" kern="1200">
                          <a:solidFill>
                            <a:schemeClr val="tx1"/>
                          </a:solidFill>
                          <a:effectLst>
                            <a:glow rad="228600">
                              <a:srgbClr val="FFC000">
                                <a:alpha val="40000"/>
                              </a:srgbClr>
                            </a:glow>
                          </a:effectLst>
                          <a:latin typeface="+mn-lt"/>
                          <a:ea typeface="+mn-ea"/>
                          <a:cs typeface="+mn-cs"/>
                        </a:rPr>
                        <a:t>Kvalifitseeritud tööjõu puudus</a:t>
                      </a:r>
                      <a:r>
                        <a:rPr lang="en-US" sz="745" kern="1200">
                          <a:solidFill>
                            <a:schemeClr val="tx1"/>
                          </a:solidFill>
                          <a:effectLst>
                            <a:glow rad="228600">
                              <a:srgbClr val="FFC000">
                                <a:alpha val="40000"/>
                              </a:srgbClr>
                            </a:glow>
                          </a:effectLst>
                          <a:latin typeface="+mn-lt"/>
                          <a:ea typeface="+mn-ea"/>
                          <a:cs typeface="+mn-cs"/>
                        </a:rPr>
                        <a:t>; 75% </a:t>
                      </a:r>
                      <a:r>
                        <a:rPr lang="en-US" sz="745" kern="1200" err="1">
                          <a:solidFill>
                            <a:schemeClr val="tx1"/>
                          </a:solidFill>
                          <a:effectLst>
                            <a:glow rad="228600">
                              <a:srgbClr val="FFC000">
                                <a:alpha val="40000"/>
                              </a:srgbClr>
                            </a:glow>
                          </a:effectLst>
                          <a:latin typeface="+mn-lt"/>
                          <a:ea typeface="+mn-ea"/>
                          <a:cs typeface="+mn-cs"/>
                        </a:rPr>
                        <a:t>töötutest</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kuulub</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riskirühma</a:t>
                      </a:r>
                      <a:r>
                        <a:rPr lang="en-US" sz="745" kern="1200">
                          <a:solidFill>
                            <a:schemeClr val="tx1"/>
                          </a:solidFill>
                          <a:effectLst>
                            <a:glow rad="228600">
                              <a:srgbClr val="FFC000">
                                <a:alpha val="40000"/>
                              </a:srgbClr>
                            </a:glow>
                          </a:effectLst>
                          <a:latin typeface="+mn-lt"/>
                          <a:ea typeface="+mn-ea"/>
                          <a:cs typeface="+mn-cs"/>
                        </a:rPr>
                        <a:t>, 48% </a:t>
                      </a:r>
                      <a:r>
                        <a:rPr lang="en-US" sz="745" kern="1200" err="1">
                          <a:solidFill>
                            <a:schemeClr val="tx1"/>
                          </a:solidFill>
                          <a:effectLst>
                            <a:glow rad="228600">
                              <a:srgbClr val="FFC000">
                                <a:alpha val="40000"/>
                              </a:srgbClr>
                            </a:glow>
                          </a:effectLst>
                          <a:latin typeface="+mn-lt"/>
                          <a:ea typeface="+mn-ea"/>
                          <a:cs typeface="+mn-cs"/>
                        </a:rPr>
                        <a:t>töötutest</a:t>
                      </a:r>
                      <a:r>
                        <a:rPr lang="en-US" sz="745" kern="1200">
                          <a:solidFill>
                            <a:schemeClr val="tx1"/>
                          </a:solidFill>
                          <a:effectLst>
                            <a:glow rad="228600">
                              <a:srgbClr val="FFC000">
                                <a:alpha val="40000"/>
                              </a:srgbClr>
                            </a:glow>
                          </a:effectLst>
                          <a:latin typeface="+mn-lt"/>
                          <a:ea typeface="+mn-ea"/>
                          <a:cs typeface="+mn-cs"/>
                        </a:rPr>
                        <a:t> on </a:t>
                      </a:r>
                      <a:r>
                        <a:rPr lang="en-US" sz="745" kern="1200" err="1">
                          <a:solidFill>
                            <a:schemeClr val="tx1"/>
                          </a:solidFill>
                          <a:effectLst>
                            <a:glow rad="228600">
                              <a:srgbClr val="FFC000">
                                <a:alpha val="40000"/>
                              </a:srgbClr>
                            </a:glow>
                          </a:effectLst>
                          <a:latin typeface="+mn-lt"/>
                          <a:ea typeface="+mn-ea"/>
                          <a:cs typeface="+mn-cs"/>
                        </a:rPr>
                        <a:t>erialase</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hariduseta</a:t>
                      </a:r>
                      <a:r>
                        <a:rPr lang="en-US" sz="745" kern="1200">
                          <a:solidFill>
                            <a:schemeClr val="tx1"/>
                          </a:solidFill>
                          <a:effectLst>
                            <a:glow rad="228600">
                              <a:srgbClr val="FFC000">
                                <a:alpha val="40000"/>
                              </a:srgbClr>
                            </a:glow>
                          </a:effectLst>
                          <a:latin typeface="+mn-lt"/>
                          <a:ea typeface="+mn-ea"/>
                          <a:cs typeface="+mn-cs"/>
                        </a:rPr>
                        <a:t>. </a:t>
                      </a:r>
                      <a:r>
                        <a:rPr lang="et-EE" sz="745" kern="1200">
                          <a:solidFill>
                            <a:schemeClr val="tx1"/>
                          </a:solidFill>
                          <a:effectLst>
                            <a:glow rad="228600">
                              <a:srgbClr val="FFC000">
                                <a:alpha val="40000"/>
                              </a:srgbClr>
                            </a:glow>
                          </a:effectLst>
                          <a:latin typeface="+mn-lt"/>
                          <a:ea typeface="+mn-ea"/>
                          <a:cs typeface="+mn-cs"/>
                        </a:rPr>
                        <a:t>Jõgeva maakonnas on kõrgharitud inimeste osakaal madal (ca 15%); Eesti lõikes oleme tagantpoolt kolmandal kohal ning ainsa maakonnana on see trend mitte kasvav Eesti teiste maakondadega võrreldes</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sh</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doktori</a:t>
                      </a:r>
                      <a:r>
                        <a:rPr lang="en-US" sz="745" kern="1200">
                          <a:solidFill>
                            <a:schemeClr val="tx1"/>
                          </a:solidFill>
                          <a:effectLst>
                            <a:glow rad="228600">
                              <a:srgbClr val="FFC000">
                                <a:alpha val="40000"/>
                              </a:srgbClr>
                            </a:glow>
                          </a:effectLst>
                          <a:latin typeface="+mn-lt"/>
                          <a:ea typeface="+mn-ea"/>
                          <a:cs typeface="+mn-cs"/>
                        </a:rPr>
                        <a:t>- ja </a:t>
                      </a:r>
                      <a:r>
                        <a:rPr lang="en-US" sz="745" kern="1200" err="1">
                          <a:solidFill>
                            <a:schemeClr val="tx1"/>
                          </a:solidFill>
                          <a:effectLst>
                            <a:glow rad="228600">
                              <a:srgbClr val="FFC000">
                                <a:alpha val="40000"/>
                              </a:srgbClr>
                            </a:glow>
                          </a:effectLst>
                          <a:latin typeface="+mn-lt"/>
                          <a:ea typeface="+mn-ea"/>
                          <a:cs typeface="+mn-cs"/>
                        </a:rPr>
                        <a:t>magistriharidusega</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inimeste</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arv</a:t>
                      </a:r>
                      <a:r>
                        <a:rPr lang="en-US" sz="745" kern="1200">
                          <a:solidFill>
                            <a:schemeClr val="tx1"/>
                          </a:solidFill>
                          <a:effectLst>
                            <a:glow rad="228600">
                              <a:srgbClr val="FFC000">
                                <a:alpha val="40000"/>
                              </a:srgbClr>
                            </a:glow>
                          </a:effectLst>
                          <a:latin typeface="+mn-lt"/>
                          <a:ea typeface="+mn-ea"/>
                          <a:cs typeface="+mn-cs"/>
                        </a:rPr>
                        <a:t> on </a:t>
                      </a:r>
                      <a:r>
                        <a:rPr lang="en-US" sz="745" kern="1200" err="1">
                          <a:solidFill>
                            <a:schemeClr val="tx1"/>
                          </a:solidFill>
                          <a:effectLst>
                            <a:glow rad="228600">
                              <a:srgbClr val="FFC000">
                                <a:alpha val="40000"/>
                              </a:srgbClr>
                            </a:glow>
                          </a:effectLst>
                          <a:latin typeface="+mn-lt"/>
                          <a:ea typeface="+mn-ea"/>
                          <a:cs typeface="+mn-cs"/>
                        </a:rPr>
                        <a:t>kahaneva</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trendiga</a:t>
                      </a:r>
                      <a:r>
                        <a:rPr lang="en-US" sz="745" kern="1200">
                          <a:solidFill>
                            <a:schemeClr val="tx1"/>
                          </a:solidFill>
                          <a:effectLst>
                            <a:glow rad="228600">
                              <a:srgbClr val="FFC000">
                                <a:alpha val="40000"/>
                              </a:srgbClr>
                            </a:glow>
                          </a:effectLst>
                          <a:latin typeface="+mn-lt"/>
                          <a:ea typeface="+mn-ea"/>
                          <a:cs typeface="+mn-cs"/>
                        </a:rPr>
                        <a:t>)</a:t>
                      </a:r>
                      <a:r>
                        <a:rPr lang="et-EE" sz="745" kern="1200">
                          <a:solidFill>
                            <a:schemeClr val="tx1"/>
                          </a:solidFill>
                          <a:effectLst>
                            <a:glow rad="228600">
                              <a:srgbClr val="FFC000">
                                <a:alpha val="40000"/>
                              </a:srgb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pPr>
                      <a:r>
                        <a:rPr lang="en-US" sz="745">
                          <a:solidFill>
                            <a:schemeClr val="tx1"/>
                          </a:solidFill>
                          <a:effectLst>
                            <a:glow rad="228600">
                              <a:schemeClr val="accent1">
                                <a:satMod val="175000"/>
                                <a:alpha val="40000"/>
                              </a:schemeClr>
                            </a:glow>
                          </a:effectLst>
                          <a:latin typeface="+mn-lt"/>
                        </a:rPr>
                        <a:t>(Ü) </a:t>
                      </a:r>
                      <a:r>
                        <a:rPr lang="et-EE" sz="745">
                          <a:solidFill>
                            <a:schemeClr val="tx1"/>
                          </a:solidFill>
                          <a:effectLst>
                            <a:glow rad="228600">
                              <a:schemeClr val="accent1">
                                <a:satMod val="175000"/>
                                <a:alpha val="40000"/>
                              </a:schemeClr>
                            </a:glow>
                          </a:effectLst>
                          <a:latin typeface="+mn-lt"/>
                        </a:rPr>
                        <a:t>Jõgeva maakonna majutuskohtade täitumus on üks Eesti madalamaid (ca 15-19%); Eesti lõikes oleme selle tulemusega tagantpoolt neljandal kohal. Seda teemat võimendab olukord, et meil on naabermaakondadega võrreldes kõige vähem ööbimiskohti koos Järva maakonnaga;  Peipsi piirkonnas liigub palju turiste, kes ei ööbi kohapeal; Piirkonnas puudub kompleksne turismitoode ja strateegia, vähe erinevaid tegevusi, mis hoiaks külastajat pikemalt kinni ja soosiks korduvkülastusi.</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a:solidFill>
                            <a:schemeClr val="tx1"/>
                          </a:solidFill>
                          <a:effectLst>
                            <a:glow rad="228600">
                              <a:srgbClr val="58A667">
                                <a:alpha val="40000"/>
                              </a:srgbClr>
                            </a:glow>
                          </a:effectLst>
                          <a:latin typeface="+mn-lt"/>
                        </a:rPr>
                        <a:t>(Ü) </a:t>
                      </a:r>
                      <a:r>
                        <a:rPr lang="et-EE" sz="745">
                          <a:solidFill>
                            <a:schemeClr val="tx1"/>
                          </a:solidFill>
                          <a:effectLst>
                            <a:glow rad="228600">
                              <a:srgbClr val="58A667">
                                <a:alpha val="40000"/>
                              </a:srgbClr>
                            </a:glow>
                          </a:effectLst>
                          <a:latin typeface="+mn-lt"/>
                        </a:rPr>
                        <a:t>Maakonnas on eakate ja puuetega inimeste keskmisest suurem osakaal ja suur abivajajate arv; Eakate</a:t>
                      </a:r>
                      <a:r>
                        <a:rPr lang="en-US" sz="745">
                          <a:solidFill>
                            <a:schemeClr val="tx1"/>
                          </a:solidFill>
                          <a:effectLst>
                            <a:glow rad="228600">
                              <a:srgbClr val="58A667">
                                <a:alpha val="40000"/>
                              </a:srgbClr>
                            </a:glow>
                          </a:effectLst>
                          <a:latin typeface="+mn-lt"/>
                        </a:rPr>
                        <a:t> </a:t>
                      </a:r>
                      <a:r>
                        <a:rPr lang="en-US" sz="745" err="1">
                          <a:solidFill>
                            <a:schemeClr val="tx1"/>
                          </a:solidFill>
                          <a:effectLst>
                            <a:glow rad="228600">
                              <a:srgbClr val="58A667">
                                <a:alpha val="40000"/>
                              </a:srgbClr>
                            </a:glow>
                          </a:effectLst>
                          <a:latin typeface="+mn-lt"/>
                        </a:rPr>
                        <a:t>osatähtsus</a:t>
                      </a:r>
                      <a:r>
                        <a:rPr lang="en-US" sz="745">
                          <a:solidFill>
                            <a:schemeClr val="tx1"/>
                          </a:solidFill>
                          <a:effectLst>
                            <a:glow rad="228600">
                              <a:srgbClr val="58A667">
                                <a:alpha val="40000"/>
                              </a:srgbClr>
                            </a:glow>
                          </a:effectLst>
                          <a:latin typeface="+mn-lt"/>
                        </a:rPr>
                        <a:t> on 25%;</a:t>
                      </a:r>
                      <a:r>
                        <a:rPr lang="et-EE" sz="745">
                          <a:solidFill>
                            <a:schemeClr val="tx1"/>
                          </a:solidFill>
                          <a:effectLst>
                            <a:glow rad="228600">
                              <a:srgbClr val="58A667">
                                <a:alpha val="40000"/>
                              </a:srgbClr>
                            </a:glow>
                          </a:effectLst>
                          <a:latin typeface="+mn-lt"/>
                        </a:rPr>
                        <a:t> Jõgeva maakonnas on puuetega inimeste osakaal kogu elanikkonnast Eesti kõrgemate seas (18% 2022. aasta 1. jaanuari seisuga). Kõrgem on puuetega inimeste osakaal vaid Põlva ja Võru maakondades (vastavalt 21% ja 19%). </a:t>
                      </a:r>
                      <a:r>
                        <a:rPr lang="en-US" sz="745" err="1">
                          <a:solidFill>
                            <a:schemeClr val="tx1"/>
                          </a:solidFill>
                          <a:effectLst>
                            <a:glow rad="228600">
                              <a:srgbClr val="58A667">
                                <a:alpha val="40000"/>
                              </a:srgbClr>
                            </a:glow>
                          </a:effectLst>
                          <a:latin typeface="+mn-lt"/>
                        </a:rPr>
                        <a:t>Õnneks</a:t>
                      </a:r>
                      <a:r>
                        <a:rPr lang="en-US" sz="745">
                          <a:solidFill>
                            <a:schemeClr val="tx1"/>
                          </a:solidFill>
                          <a:effectLst>
                            <a:glow rad="228600">
                              <a:srgbClr val="58A667">
                                <a:alpha val="40000"/>
                              </a:srgbClr>
                            </a:glow>
                          </a:effectLst>
                          <a:latin typeface="+mn-lt"/>
                        </a:rPr>
                        <a:t> on p</a:t>
                      </a:r>
                      <a:r>
                        <a:rPr lang="fi-FI" sz="745">
                          <a:solidFill>
                            <a:schemeClr val="tx1"/>
                          </a:solidFill>
                          <a:effectLst>
                            <a:glow rad="228600">
                              <a:srgbClr val="58A667">
                                <a:alpha val="40000"/>
                              </a:srgbClr>
                            </a:glow>
                          </a:effectLst>
                          <a:latin typeface="+mn-lt"/>
                        </a:rPr>
                        <a:t>uuetega inimeste suhtarv  viimasel neljal aastal 5% võrra langenud. </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kern="1200">
                          <a:solidFill>
                            <a:schemeClr val="tx1"/>
                          </a:solidFill>
                          <a:effectLst>
                            <a:glow rad="228600">
                              <a:schemeClr val="accent2">
                                <a:satMod val="175000"/>
                                <a:alpha val="40000"/>
                              </a:schemeClr>
                            </a:glow>
                          </a:effectLst>
                          <a:latin typeface="+mn-lt"/>
                          <a:ea typeface="+mn-ea"/>
                          <a:cs typeface="+mn-cs"/>
                        </a:rPr>
                        <a:t>(Ü) </a:t>
                      </a:r>
                      <a:r>
                        <a:rPr lang="et-EE" sz="745" kern="1200">
                          <a:solidFill>
                            <a:schemeClr val="tx1"/>
                          </a:solidFill>
                          <a:effectLst>
                            <a:glow rad="228600">
                              <a:schemeClr val="accent2">
                                <a:satMod val="175000"/>
                                <a:alpha val="40000"/>
                              </a:schemeClr>
                            </a:glow>
                          </a:effectLst>
                          <a:latin typeface="+mn-lt"/>
                          <a:ea typeface="+mn-ea"/>
                          <a:cs typeface="+mn-cs"/>
                        </a:rPr>
                        <a:t>Kitsaskohad noortega (noored ei jää kodukoha gümnaasiumisse, 18-26-aastane noor on kaasamata, laste vähesus, vähe noori õpetajaid, arvutipargi ja internetiühenduse vähesus/puudulikkus)</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Maakonna</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noored</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hindavad</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oma</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võimaluste</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piisavust</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vaba</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aja</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veetmiseks</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keskmiselt</a:t>
                      </a:r>
                      <a:r>
                        <a:rPr lang="en-US" sz="745" kern="1200">
                          <a:solidFill>
                            <a:schemeClr val="tx1"/>
                          </a:solidFill>
                          <a:effectLst>
                            <a:glow rad="228600">
                              <a:schemeClr val="accent2">
                                <a:satMod val="175000"/>
                                <a:alpha val="40000"/>
                              </a:schemeClr>
                            </a:glow>
                          </a:effectLst>
                          <a:latin typeface="+mn-lt"/>
                          <a:ea typeface="+mn-ea"/>
                          <a:cs typeface="+mn-cs"/>
                        </a:rPr>
                        <a:t> 60 </a:t>
                      </a:r>
                      <a:r>
                        <a:rPr lang="en-US" sz="745" kern="1200" err="1">
                          <a:solidFill>
                            <a:schemeClr val="tx1"/>
                          </a:solidFill>
                          <a:effectLst>
                            <a:glow rad="228600">
                              <a:schemeClr val="accent2">
                                <a:satMod val="175000"/>
                                <a:alpha val="40000"/>
                              </a:schemeClr>
                            </a:glow>
                          </a:effectLst>
                          <a:latin typeface="+mn-lt"/>
                          <a:ea typeface="+mn-ea"/>
                          <a:cs typeface="+mn-cs"/>
                        </a:rPr>
                        <a:t>puntikga</a:t>
                      </a:r>
                      <a:r>
                        <a:rPr lang="en-US" sz="745" kern="1200">
                          <a:solidFill>
                            <a:schemeClr val="tx1"/>
                          </a:solidFill>
                          <a:effectLst>
                            <a:glow rad="228600">
                              <a:schemeClr val="accent2">
                                <a:satMod val="175000"/>
                                <a:alpha val="40000"/>
                              </a:schemeClr>
                            </a:glow>
                          </a:effectLst>
                          <a:latin typeface="+mn-lt"/>
                          <a:ea typeface="+mn-ea"/>
                          <a:cs typeface="+mn-cs"/>
                        </a:rPr>
                        <a:t> 100-st. </a:t>
                      </a:r>
                      <a:r>
                        <a:rPr lang="en-US" sz="745" kern="1200" err="1">
                          <a:solidFill>
                            <a:schemeClr val="tx1"/>
                          </a:solidFill>
                          <a:effectLst>
                            <a:glow rad="228600">
                              <a:schemeClr val="accent2">
                                <a:satMod val="175000"/>
                                <a:alpha val="40000"/>
                              </a:schemeClr>
                            </a:glow>
                          </a:effectLst>
                          <a:latin typeface="+mn-lt"/>
                          <a:ea typeface="+mn-ea"/>
                          <a:cs typeface="+mn-cs"/>
                        </a:rPr>
                        <a:t>Võrreldes</a:t>
                      </a:r>
                      <a:r>
                        <a:rPr lang="en-US" sz="745" kern="1200">
                          <a:solidFill>
                            <a:schemeClr val="tx1"/>
                          </a:solidFill>
                          <a:effectLst>
                            <a:glow rad="228600">
                              <a:schemeClr val="accent2">
                                <a:satMod val="175000"/>
                                <a:alpha val="40000"/>
                              </a:schemeClr>
                            </a:glow>
                          </a:effectLst>
                          <a:latin typeface="+mn-lt"/>
                          <a:ea typeface="+mn-ea"/>
                          <a:cs typeface="+mn-cs"/>
                        </a:rPr>
                        <a:t> 2018. </a:t>
                      </a:r>
                      <a:r>
                        <a:rPr lang="en-US" sz="745" kern="1200" err="1">
                          <a:solidFill>
                            <a:schemeClr val="tx1"/>
                          </a:solidFill>
                          <a:effectLst>
                            <a:glow rad="228600">
                              <a:schemeClr val="accent2">
                                <a:satMod val="175000"/>
                                <a:alpha val="40000"/>
                              </a:schemeClr>
                            </a:glow>
                          </a:effectLst>
                          <a:latin typeface="+mn-lt"/>
                          <a:ea typeface="+mn-ea"/>
                          <a:cs typeface="+mn-cs"/>
                        </a:rPr>
                        <a:t>aastaga</a:t>
                      </a:r>
                      <a:r>
                        <a:rPr lang="en-US" sz="745" kern="1200">
                          <a:solidFill>
                            <a:schemeClr val="tx1"/>
                          </a:solidFill>
                          <a:effectLst>
                            <a:glow rad="228600">
                              <a:schemeClr val="accent2">
                                <a:satMod val="175000"/>
                                <a:alpha val="40000"/>
                              </a:schemeClr>
                            </a:glow>
                          </a:effectLst>
                          <a:latin typeface="+mn-lt"/>
                          <a:ea typeface="+mn-ea"/>
                          <a:cs typeface="+mn-cs"/>
                        </a:rPr>
                        <a:t>, on </a:t>
                      </a:r>
                      <a:r>
                        <a:rPr lang="en-US" sz="745" kern="1200" err="1">
                          <a:solidFill>
                            <a:schemeClr val="tx1"/>
                          </a:solidFill>
                          <a:effectLst>
                            <a:glow rad="228600">
                              <a:schemeClr val="accent2">
                                <a:satMod val="175000"/>
                                <a:alpha val="40000"/>
                              </a:schemeClr>
                            </a:glow>
                          </a:effectLst>
                          <a:latin typeface="+mn-lt"/>
                          <a:ea typeface="+mn-ea"/>
                          <a:cs typeface="+mn-cs"/>
                        </a:rPr>
                        <a:t>märgatavalt</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vähenenud</a:t>
                      </a:r>
                      <a:r>
                        <a:rPr lang="en-US" sz="745" kern="1200">
                          <a:solidFill>
                            <a:schemeClr val="tx1"/>
                          </a:solidFill>
                          <a:effectLst>
                            <a:glow rad="228600">
                              <a:schemeClr val="accent2">
                                <a:satMod val="175000"/>
                                <a:alpha val="40000"/>
                              </a:schemeClr>
                            </a:glow>
                          </a:effectLst>
                          <a:latin typeface="+mn-lt"/>
                          <a:ea typeface="+mn-ea"/>
                          <a:cs typeface="+mn-cs"/>
                        </a:rPr>
                        <a:t> 20-24</a:t>
                      </a:r>
                      <a:r>
                        <a:rPr lang="et-EE" sz="745" kern="1200">
                          <a:solidFill>
                            <a:schemeClr val="tx1"/>
                          </a:solidFill>
                          <a:effectLst>
                            <a:glow rad="228600">
                              <a:schemeClr val="accent2">
                                <a:satMod val="175000"/>
                                <a:alpha val="40000"/>
                              </a:schemeClr>
                            </a:glow>
                          </a:effectLst>
                          <a:latin typeface="+mn-lt"/>
                          <a:ea typeface="+mn-ea"/>
                          <a:cs typeface="+mn-cs"/>
                        </a:rPr>
                        <a:t>-</a:t>
                      </a:r>
                      <a:r>
                        <a:rPr lang="en-US" sz="745" kern="1200">
                          <a:solidFill>
                            <a:schemeClr val="tx1"/>
                          </a:solidFill>
                          <a:effectLst>
                            <a:glow rad="228600">
                              <a:schemeClr val="accent2">
                                <a:satMod val="175000"/>
                                <a:alpha val="40000"/>
                              </a:schemeClr>
                            </a:glow>
                          </a:effectLst>
                          <a:latin typeface="+mn-lt"/>
                          <a:ea typeface="+mn-ea"/>
                          <a:cs typeface="+mn-cs"/>
                        </a:rPr>
                        <a:t> ja 25-29</a:t>
                      </a:r>
                      <a:r>
                        <a:rPr lang="et-EE" sz="745" kern="1200">
                          <a:solidFill>
                            <a:schemeClr val="tx1"/>
                          </a:solidFill>
                          <a:effectLst>
                            <a:glow rad="228600">
                              <a:schemeClr val="accent2">
                                <a:satMod val="175000"/>
                                <a:alpha val="40000"/>
                              </a:schemeClr>
                            </a:glow>
                          </a:effectLst>
                          <a:latin typeface="+mn-lt"/>
                          <a:ea typeface="+mn-ea"/>
                          <a:cs typeface="+mn-cs"/>
                        </a:rPr>
                        <a:t>-</a:t>
                      </a:r>
                      <a:r>
                        <a:rPr lang="en-US" sz="745" kern="1200" err="1">
                          <a:solidFill>
                            <a:schemeClr val="tx1"/>
                          </a:solidFill>
                          <a:effectLst>
                            <a:glow rad="228600">
                              <a:schemeClr val="accent2">
                                <a:satMod val="175000"/>
                                <a:alpha val="40000"/>
                              </a:schemeClr>
                            </a:glow>
                          </a:effectLst>
                          <a:latin typeface="+mn-lt"/>
                          <a:ea typeface="+mn-ea"/>
                          <a:cs typeface="+mn-cs"/>
                        </a:rPr>
                        <a:t>aastaste</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arv</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Jõgevamaal</a:t>
                      </a:r>
                      <a:r>
                        <a:rPr lang="en-US" sz="745" kern="1200">
                          <a:solidFill>
                            <a:schemeClr val="tx1"/>
                          </a:solidFill>
                          <a:effectLst>
                            <a:glow rad="228600">
                              <a:schemeClr val="accent2">
                                <a:satMod val="175000"/>
                                <a:alpha val="40000"/>
                              </a:scheme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fi-FI" sz="745" kern="1200">
                          <a:solidFill>
                            <a:schemeClr val="tx1"/>
                          </a:solidFill>
                          <a:effectLst>
                            <a:glow rad="228600">
                              <a:schemeClr val="accent2">
                                <a:satMod val="175000"/>
                                <a:alpha val="40000"/>
                              </a:schemeClr>
                            </a:glow>
                          </a:effectLst>
                          <a:latin typeface="+mn-lt"/>
                          <a:ea typeface="+mn-ea"/>
                          <a:cs typeface="+mn-cs"/>
                        </a:rPr>
                        <a:t>(Ü) Rahvastiku tihedus on tegevuspiirkonnas hõre ja on koondunud suurematesse keskustesse.</a:t>
                      </a:r>
                      <a:endParaRPr lang="et-EE" sz="745" kern="1200">
                        <a:solidFill>
                          <a:schemeClr val="tx1"/>
                        </a:solidFill>
                        <a:effectLst>
                          <a:glow rad="228600">
                            <a:schemeClr val="accent2">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kern="1200">
                          <a:solidFill>
                            <a:schemeClr val="tx1"/>
                          </a:solidFill>
                          <a:effectLst>
                            <a:glow rad="228600">
                              <a:schemeClr val="accent2">
                                <a:satMod val="175000"/>
                                <a:alpha val="40000"/>
                              </a:schemeClr>
                            </a:glow>
                          </a:effectLst>
                          <a:latin typeface="+mn-lt"/>
                          <a:ea typeface="+mn-ea"/>
                          <a:cs typeface="+mn-cs"/>
                        </a:rPr>
                        <a:t>(Ü) </a:t>
                      </a:r>
                      <a:r>
                        <a:rPr lang="et-EE" sz="745" kern="1200">
                          <a:solidFill>
                            <a:schemeClr val="tx1"/>
                          </a:solidFill>
                          <a:effectLst>
                            <a:glow rad="228600">
                              <a:schemeClr val="accent2">
                                <a:satMod val="175000"/>
                                <a:alpha val="40000"/>
                              </a:schemeClr>
                            </a:glow>
                          </a:effectLst>
                          <a:latin typeface="+mn-lt"/>
                          <a:ea typeface="+mn-ea"/>
                          <a:cs typeface="+mn-cs"/>
                        </a:rPr>
                        <a:t>Üüripindade puudus nii eluasemeks kui ettevõtlusega tegelemiseks</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Kõrged</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asustamatuse</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näitajad</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korterelamute</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lõikes</a:t>
                      </a:r>
                      <a:r>
                        <a:rPr lang="en-US" sz="745" kern="1200">
                          <a:solidFill>
                            <a:schemeClr val="tx1"/>
                          </a:solidFill>
                          <a:effectLst>
                            <a:glow rad="228600">
                              <a:schemeClr val="accent2">
                                <a:satMod val="175000"/>
                                <a:alpha val="40000"/>
                              </a:schemeClr>
                            </a:glow>
                          </a:effectLst>
                          <a:latin typeface="+mn-lt"/>
                          <a:ea typeface="+mn-ea"/>
                          <a:cs typeface="+mn-cs"/>
                        </a:rPr>
                        <a:t> on </a:t>
                      </a:r>
                      <a:r>
                        <a:rPr lang="en-US" sz="745" kern="1200" err="1">
                          <a:solidFill>
                            <a:schemeClr val="tx1"/>
                          </a:solidFill>
                          <a:effectLst>
                            <a:glow rad="228600">
                              <a:schemeClr val="accent2">
                                <a:satMod val="175000"/>
                                <a:alpha val="40000"/>
                              </a:schemeClr>
                            </a:glow>
                          </a:effectLst>
                          <a:latin typeface="+mn-lt"/>
                          <a:ea typeface="+mn-ea"/>
                          <a:cs typeface="+mn-cs"/>
                        </a:rPr>
                        <a:t>suurimad</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Viljandimaal</a:t>
                      </a:r>
                      <a:r>
                        <a:rPr lang="en-US" sz="745" kern="1200">
                          <a:solidFill>
                            <a:schemeClr val="tx1"/>
                          </a:solidFill>
                          <a:effectLst>
                            <a:glow rad="228600">
                              <a:schemeClr val="accent2">
                                <a:satMod val="175000"/>
                                <a:alpha val="40000"/>
                              </a:schemeClr>
                            </a:glow>
                          </a:effectLst>
                          <a:latin typeface="+mn-lt"/>
                          <a:ea typeface="+mn-ea"/>
                          <a:cs typeface="+mn-cs"/>
                        </a:rPr>
                        <a:t> ja </a:t>
                      </a:r>
                      <a:r>
                        <a:rPr lang="en-US" sz="745" kern="1200" err="1">
                          <a:solidFill>
                            <a:schemeClr val="tx1"/>
                          </a:solidFill>
                          <a:effectLst>
                            <a:glow rad="228600">
                              <a:schemeClr val="accent2">
                                <a:satMod val="175000"/>
                                <a:alpha val="40000"/>
                              </a:schemeClr>
                            </a:glow>
                          </a:effectLst>
                          <a:latin typeface="+mn-lt"/>
                          <a:ea typeface="+mn-ea"/>
                          <a:cs typeface="+mn-cs"/>
                        </a:rPr>
                        <a:t>Jõgevamaal</a:t>
                      </a:r>
                      <a:r>
                        <a:rPr lang="en-US" sz="745" kern="1200">
                          <a:solidFill>
                            <a:schemeClr val="tx1"/>
                          </a:solidFill>
                          <a:effectLst>
                            <a:glow rad="228600">
                              <a:schemeClr val="accent2">
                                <a:satMod val="175000"/>
                                <a:alpha val="40000"/>
                              </a:schemeClr>
                            </a:glow>
                          </a:effectLst>
                          <a:latin typeface="+mn-lt"/>
                          <a:ea typeface="+mn-ea"/>
                          <a:cs typeface="+mn-cs"/>
                        </a:rPr>
                        <a:t>.</a:t>
                      </a:r>
                      <a:r>
                        <a:rPr lang="en-US" sz="745" kern="1200">
                          <a:solidFill>
                            <a:schemeClr val="tx1"/>
                          </a:solidFill>
                          <a:effectLst>
                            <a:glow rad="228600">
                              <a:srgbClr val="FFC000">
                                <a:alpha val="40000"/>
                              </a:srgbClr>
                            </a:glow>
                          </a:effectLst>
                          <a:latin typeface="+mn-lt"/>
                          <a:ea typeface="+mn-ea"/>
                          <a:cs typeface="+mn-cs"/>
                        </a:rPr>
                        <a:t> + </a:t>
                      </a:r>
                      <a:r>
                        <a:rPr lang="en-US" sz="745" kern="1200" err="1">
                          <a:solidFill>
                            <a:schemeClr val="tx1"/>
                          </a:solidFill>
                          <a:effectLst>
                            <a:glow rad="228600">
                              <a:srgbClr val="FFC000">
                                <a:alpha val="40000"/>
                              </a:srgbClr>
                            </a:glow>
                          </a:effectLst>
                          <a:latin typeface="+mn-lt"/>
                          <a:ea typeface="+mn-ea"/>
                          <a:cs typeface="+mn-cs"/>
                        </a:rPr>
                        <a:t>atraktiivsed</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töökohad</a:t>
                      </a:r>
                      <a:endParaRPr lang="et-EE" sz="745" kern="1200">
                        <a:solidFill>
                          <a:schemeClr val="tx1"/>
                        </a:solidFill>
                        <a:effectLst>
                          <a:glow rad="228600">
                            <a:schemeClr val="accent2">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kern="1200">
                          <a:solidFill>
                            <a:schemeClr val="tx1"/>
                          </a:solidFill>
                          <a:effectLst>
                            <a:glow rad="228600">
                              <a:schemeClr val="accent2">
                                <a:satMod val="175000"/>
                                <a:alpha val="40000"/>
                              </a:schemeClr>
                            </a:glow>
                          </a:effectLst>
                          <a:latin typeface="+mn-lt"/>
                          <a:ea typeface="+mn-ea"/>
                          <a:cs typeface="+mn-cs"/>
                        </a:rPr>
                        <a:t>(Ü) </a:t>
                      </a:r>
                      <a:r>
                        <a:rPr lang="et-EE" sz="745" kern="1200">
                          <a:solidFill>
                            <a:schemeClr val="tx1"/>
                          </a:solidFill>
                          <a:effectLst>
                            <a:glow rad="228600">
                              <a:schemeClr val="accent2">
                                <a:satMod val="175000"/>
                                <a:alpha val="40000"/>
                              </a:schemeClr>
                            </a:glow>
                          </a:effectLst>
                          <a:latin typeface="+mn-lt"/>
                          <a:ea typeface="+mn-ea"/>
                          <a:cs typeface="+mn-cs"/>
                        </a:rPr>
                        <a:t>Inimesed pole teenustega rahul</a:t>
                      </a:r>
                      <a:r>
                        <a:rPr lang="en-US" sz="745" kern="1200">
                          <a:solidFill>
                            <a:schemeClr val="tx1"/>
                          </a:solidFill>
                          <a:effectLst>
                            <a:glow rad="228600">
                              <a:schemeClr val="accent2">
                                <a:satMod val="175000"/>
                                <a:alpha val="40000"/>
                              </a:schemeClr>
                            </a:glow>
                          </a:effectLst>
                          <a:latin typeface="+mn-lt"/>
                          <a:ea typeface="+mn-ea"/>
                          <a:cs typeface="+mn-cs"/>
                        </a:rPr>
                        <a:t>. </a:t>
                      </a:r>
                      <a:r>
                        <a:rPr lang="fi-FI" sz="745" kern="1200">
                          <a:solidFill>
                            <a:schemeClr val="tx1"/>
                          </a:solidFill>
                          <a:effectLst>
                            <a:glow rad="228600">
                              <a:schemeClr val="accent2">
                                <a:satMod val="175000"/>
                                <a:alpha val="40000"/>
                              </a:schemeClr>
                            </a:glow>
                          </a:effectLst>
                          <a:latin typeface="+mn-lt"/>
                          <a:ea typeface="+mn-ea"/>
                          <a:cs typeface="+mn-cs"/>
                        </a:rPr>
                        <a:t>Kõigi nelja valla elanikud on hinnanud oma elukeskkonda Eesti keskmisest madalamalt.</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Tegevuspiirkonnas</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hinnatakse</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madalamalt</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liikuvuse</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avaliku</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ruumi</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ning</a:t>
                      </a:r>
                      <a:r>
                        <a:rPr lang="en-US" sz="745" kern="1200">
                          <a:solidFill>
                            <a:schemeClr val="tx1"/>
                          </a:solidFill>
                          <a:effectLst>
                            <a:glow rad="228600">
                              <a:schemeClr val="accent2">
                                <a:satMod val="175000"/>
                                <a:alpha val="40000"/>
                              </a:schemeClr>
                            </a:glow>
                          </a:effectLst>
                          <a:latin typeface="+mn-lt"/>
                          <a:ea typeface="+mn-ea"/>
                          <a:cs typeface="+mn-cs"/>
                        </a:rPr>
                        <a:t> KOV-</a:t>
                      </a:r>
                      <a:r>
                        <a:rPr lang="en-US" sz="745" kern="1200" err="1">
                          <a:solidFill>
                            <a:schemeClr val="tx1"/>
                          </a:solidFill>
                          <a:effectLst>
                            <a:glow rad="228600">
                              <a:schemeClr val="accent2">
                                <a:satMod val="175000"/>
                                <a:alpha val="40000"/>
                              </a:schemeClr>
                            </a:glow>
                          </a:effectLst>
                          <a:latin typeface="+mn-lt"/>
                          <a:ea typeface="+mn-ea"/>
                          <a:cs typeface="+mn-cs"/>
                        </a:rPr>
                        <a:t>iga</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seotud</a:t>
                      </a:r>
                      <a:r>
                        <a:rPr lang="en-US" sz="745" kern="1200">
                          <a:solidFill>
                            <a:schemeClr val="tx1"/>
                          </a:solidFill>
                          <a:effectLst>
                            <a:glow rad="228600">
                              <a:schemeClr val="accent2">
                                <a:satMod val="175000"/>
                                <a:alpha val="40000"/>
                              </a:schemeClr>
                            </a:glow>
                          </a:effectLst>
                          <a:latin typeface="+mn-lt"/>
                          <a:ea typeface="+mn-ea"/>
                          <a:cs typeface="+mn-cs"/>
                        </a:rPr>
                        <a:t> </a:t>
                      </a:r>
                      <a:r>
                        <a:rPr lang="en-US" sz="745" kern="1200" err="1">
                          <a:solidFill>
                            <a:schemeClr val="tx1"/>
                          </a:solidFill>
                          <a:effectLst>
                            <a:glow rad="228600">
                              <a:schemeClr val="accent2">
                                <a:satMod val="175000"/>
                                <a:alpha val="40000"/>
                              </a:schemeClr>
                            </a:glow>
                          </a:effectLst>
                          <a:latin typeface="+mn-lt"/>
                          <a:ea typeface="+mn-ea"/>
                          <a:cs typeface="+mn-cs"/>
                        </a:rPr>
                        <a:t>teemaplokke</a:t>
                      </a:r>
                      <a:r>
                        <a:rPr lang="en-US" sz="745" kern="1200">
                          <a:solidFill>
                            <a:schemeClr val="tx1"/>
                          </a:solidFill>
                          <a:effectLst>
                            <a:glow rad="228600">
                              <a:schemeClr val="accent2">
                                <a:satMod val="175000"/>
                                <a:alpha val="40000"/>
                              </a:schemeClr>
                            </a:glow>
                          </a:effectLst>
                          <a:latin typeface="+mn-lt"/>
                          <a:ea typeface="+mn-ea"/>
                          <a:cs typeface="+mn-cs"/>
                        </a:rPr>
                        <a:t> , </a:t>
                      </a:r>
                      <a:r>
                        <a:rPr lang="en-US" sz="745" kern="1200" err="1">
                          <a:solidFill>
                            <a:schemeClr val="tx1"/>
                          </a:solidFill>
                          <a:effectLst>
                            <a:glow rad="228600">
                              <a:schemeClr val="accent2">
                                <a:satMod val="175000"/>
                                <a:alpha val="40000"/>
                              </a:schemeClr>
                            </a:glow>
                          </a:effectLst>
                          <a:latin typeface="+mn-lt"/>
                          <a:ea typeface="+mn-ea"/>
                          <a:cs typeface="+mn-cs"/>
                        </a:rPr>
                        <a:t>keskmiselt</a:t>
                      </a:r>
                      <a:r>
                        <a:rPr lang="en-US" sz="745" kern="1200">
                          <a:solidFill>
                            <a:schemeClr val="tx1"/>
                          </a:solidFill>
                          <a:effectLst>
                            <a:glow rad="228600">
                              <a:schemeClr val="accent2">
                                <a:satMod val="175000"/>
                                <a:alpha val="40000"/>
                              </a:schemeClr>
                            </a:glow>
                          </a:effectLst>
                          <a:latin typeface="+mn-lt"/>
                          <a:ea typeface="+mn-ea"/>
                          <a:cs typeface="+mn-cs"/>
                        </a:rPr>
                        <a:t> 53 </a:t>
                      </a:r>
                      <a:r>
                        <a:rPr lang="en-US" sz="745" kern="1200" err="1">
                          <a:solidFill>
                            <a:schemeClr val="tx1"/>
                          </a:solidFill>
                          <a:effectLst>
                            <a:glow rad="228600">
                              <a:schemeClr val="accent2">
                                <a:satMod val="175000"/>
                                <a:alpha val="40000"/>
                              </a:schemeClr>
                            </a:glow>
                          </a:effectLst>
                          <a:latin typeface="+mn-lt"/>
                          <a:ea typeface="+mn-ea"/>
                          <a:cs typeface="+mn-cs"/>
                        </a:rPr>
                        <a:t>punti</a:t>
                      </a:r>
                      <a:r>
                        <a:rPr lang="en-US" sz="745" kern="1200">
                          <a:solidFill>
                            <a:schemeClr val="tx1"/>
                          </a:solidFill>
                          <a:effectLst>
                            <a:glow rad="228600">
                              <a:schemeClr val="accent2">
                                <a:satMod val="175000"/>
                                <a:alpha val="40000"/>
                              </a:schemeClr>
                            </a:glow>
                          </a:effectLst>
                          <a:latin typeface="+mn-lt"/>
                          <a:ea typeface="+mn-ea"/>
                          <a:cs typeface="+mn-cs"/>
                        </a:rPr>
                        <a:t> 100-st.</a:t>
                      </a:r>
                      <a:endParaRPr lang="et-EE" sz="745" kern="1200">
                        <a:solidFill>
                          <a:schemeClr val="tx1"/>
                        </a:solidFill>
                        <a:effectLst>
                          <a:glow rad="228600">
                            <a:schemeClr val="accent2">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50" kern="1200">
                          <a:solidFill>
                            <a:schemeClr val="tx1"/>
                          </a:solidFill>
                          <a:latin typeface="+mn-lt"/>
                          <a:ea typeface="+mn-ea"/>
                          <a:cs typeface="+mn-cs"/>
                        </a:rPr>
                        <a:t>(Ü) </a:t>
                      </a:r>
                      <a:r>
                        <a:rPr lang="et-EE" sz="750" kern="1200">
                          <a:solidFill>
                            <a:schemeClr val="tx1"/>
                          </a:solidFill>
                          <a:latin typeface="+mn-lt"/>
                          <a:ea typeface="+mn-ea"/>
                          <a:cs typeface="+mn-cs"/>
                        </a:rPr>
                        <a:t>Valla tulubaas ei võimalda vajalike investeeringute rahastamist</a:t>
                      </a:r>
                      <a:r>
                        <a:rPr lang="en-US" sz="750" kern="1200">
                          <a:solidFill>
                            <a:schemeClr val="tx1"/>
                          </a:solidFill>
                          <a:latin typeface="+mn-lt"/>
                          <a:ea typeface="+mn-ea"/>
                          <a:cs typeface="+mn-cs"/>
                        </a:rPr>
                        <a:t>.</a:t>
                      </a:r>
                      <a:endParaRPr lang="et-EE" sz="750" kern="1200">
                        <a:solidFill>
                          <a:schemeClr val="tx1"/>
                        </a:solidFill>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a:solidFill>
                            <a:schemeClr val="tx1"/>
                          </a:solidFill>
                          <a:effectLst>
                            <a:glow rad="228600">
                              <a:schemeClr val="accent1">
                                <a:satMod val="175000"/>
                                <a:alpha val="40000"/>
                              </a:schemeClr>
                            </a:glow>
                          </a:effectLst>
                          <a:latin typeface="+mn-lt"/>
                        </a:rPr>
                        <a:t>(Ü) </a:t>
                      </a:r>
                      <a:r>
                        <a:rPr lang="et-EE" sz="745">
                          <a:solidFill>
                            <a:schemeClr val="tx1"/>
                          </a:solidFill>
                          <a:effectLst>
                            <a:glow rad="228600">
                              <a:schemeClr val="accent1">
                                <a:satMod val="175000"/>
                                <a:alpha val="40000"/>
                              </a:schemeClr>
                            </a:glow>
                          </a:effectLst>
                          <a:latin typeface="+mn-lt"/>
                        </a:rPr>
                        <a:t>Puudub ühtne strateegiline kontseptsioon</a:t>
                      </a:r>
                      <a:r>
                        <a:rPr lang="en-US" sz="745">
                          <a:solidFill>
                            <a:schemeClr val="tx1"/>
                          </a:solidFill>
                          <a:effectLst>
                            <a:glow rad="228600">
                              <a:schemeClr val="accent1">
                                <a:satMod val="175000"/>
                                <a:alpha val="40000"/>
                              </a:schemeClr>
                            </a:glow>
                          </a:effectLst>
                          <a:latin typeface="+mn-lt"/>
                        </a:rPr>
                        <a:t> </a:t>
                      </a:r>
                      <a:r>
                        <a:rPr lang="en-US" sz="745" err="1">
                          <a:solidFill>
                            <a:schemeClr val="tx1"/>
                          </a:solidFill>
                          <a:effectLst>
                            <a:glow rad="228600">
                              <a:schemeClr val="accent1">
                                <a:satMod val="175000"/>
                                <a:alpha val="40000"/>
                              </a:schemeClr>
                            </a:glow>
                          </a:effectLst>
                          <a:latin typeface="+mn-lt"/>
                        </a:rPr>
                        <a:t>piirkonnas</a:t>
                      </a:r>
                      <a:r>
                        <a:rPr lang="en-US" sz="745">
                          <a:solidFill>
                            <a:schemeClr val="tx1"/>
                          </a:solidFill>
                          <a:effectLst>
                            <a:glow rad="228600">
                              <a:schemeClr val="accent1">
                                <a:satMod val="175000"/>
                                <a:alpha val="40000"/>
                              </a:schemeClr>
                            </a:glow>
                          </a:effectLst>
                          <a:latin typeface="+mn-lt"/>
                        </a:rPr>
                        <a:t> ja ü</a:t>
                      </a:r>
                      <a:r>
                        <a:rPr lang="et-EE" sz="745" kern="1200">
                          <a:solidFill>
                            <a:schemeClr val="tx1"/>
                          </a:solidFill>
                          <a:effectLst>
                            <a:glow rad="228600">
                              <a:schemeClr val="accent1">
                                <a:satMod val="175000"/>
                                <a:alpha val="40000"/>
                              </a:schemeClr>
                            </a:glow>
                          </a:effectLst>
                          <a:latin typeface="+mn-lt"/>
                          <a:ea typeface="+mn-ea"/>
                          <a:cs typeface="+mn-cs"/>
                        </a:rPr>
                        <a:t>hinemisjärgne „meie“ tun</a:t>
                      </a:r>
                      <a:r>
                        <a:rPr lang="en-US" sz="745" kern="1200">
                          <a:solidFill>
                            <a:schemeClr val="tx1"/>
                          </a:solidFill>
                          <a:effectLst>
                            <a:glow rad="228600">
                              <a:schemeClr val="accent1">
                                <a:satMod val="175000"/>
                                <a:alpha val="40000"/>
                              </a:schemeClr>
                            </a:glow>
                          </a:effectLst>
                          <a:latin typeface="+mn-lt"/>
                          <a:ea typeface="+mn-ea"/>
                          <a:cs typeface="+mn-cs"/>
                        </a:rPr>
                        <a:t>ne on </a:t>
                      </a:r>
                      <a:r>
                        <a:rPr lang="en-US" sz="745" kern="1200" err="1">
                          <a:solidFill>
                            <a:schemeClr val="tx1"/>
                          </a:solidFill>
                          <a:effectLst>
                            <a:glow rad="228600">
                              <a:schemeClr val="accent1">
                                <a:satMod val="175000"/>
                                <a:alpha val="40000"/>
                              </a:schemeClr>
                            </a:glow>
                          </a:effectLst>
                          <a:latin typeface="+mn-lt"/>
                          <a:ea typeface="+mn-ea"/>
                          <a:cs typeface="+mn-cs"/>
                        </a:rPr>
                        <a:t>madal</a:t>
                      </a:r>
                      <a:r>
                        <a:rPr lang="en-US" sz="745" kern="1200">
                          <a:solidFill>
                            <a:schemeClr val="tx1"/>
                          </a:solidFill>
                          <a:effectLst>
                            <a:glow rad="228600">
                              <a:schemeClr val="accent1">
                                <a:satMod val="175000"/>
                                <a:alpha val="40000"/>
                              </a:schemeClr>
                            </a:glow>
                          </a:effectLst>
                          <a:latin typeface="+mn-lt"/>
                          <a:ea typeface="+mn-ea"/>
                          <a:cs typeface="+mn-cs"/>
                        </a:rPr>
                        <a:t>.</a:t>
                      </a:r>
                      <a:r>
                        <a:rPr lang="en-US" sz="745" kern="1200">
                          <a:solidFill>
                            <a:schemeClr val="tx1"/>
                          </a:solidFill>
                          <a:effectLst>
                            <a:glow rad="228600">
                              <a:srgbClr val="FFC000">
                                <a:alpha val="40000"/>
                              </a:srgbClr>
                            </a:glow>
                          </a:effectLst>
                          <a:latin typeface="+mn-lt"/>
                          <a:ea typeface="+mn-ea"/>
                          <a:cs typeface="+mn-cs"/>
                        </a:rPr>
                        <a:t> + </a:t>
                      </a:r>
                      <a:r>
                        <a:rPr lang="en-US" sz="745" kern="1200" err="1">
                          <a:solidFill>
                            <a:schemeClr val="tx1"/>
                          </a:solidFill>
                          <a:effectLst>
                            <a:glow rad="228600">
                              <a:srgbClr val="FFC000">
                                <a:alpha val="40000"/>
                              </a:srgbClr>
                            </a:glow>
                          </a:effectLst>
                          <a:latin typeface="+mn-lt"/>
                          <a:ea typeface="+mn-ea"/>
                          <a:cs typeface="+mn-cs"/>
                        </a:rPr>
                        <a:t>atraktiivsed</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töökohad</a:t>
                      </a:r>
                      <a:endParaRPr lang="en-US" sz="745" kern="1200">
                        <a:solidFill>
                          <a:schemeClr val="tx1"/>
                        </a:solidFill>
                        <a:effectLst>
                          <a:glow rad="228600">
                            <a:schemeClr val="accent1">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pPr>
                      <a:r>
                        <a:rPr lang="en-US" sz="745" kern="1200">
                          <a:solidFill>
                            <a:schemeClr val="tx1"/>
                          </a:solidFill>
                          <a:effectLst>
                            <a:glow rad="228600">
                              <a:srgbClr val="FFC000">
                                <a:alpha val="40000"/>
                              </a:srgbClr>
                            </a:glow>
                          </a:effectLst>
                          <a:latin typeface="+mn-lt"/>
                          <a:ea typeface="+mn-ea"/>
                          <a:cs typeface="+mn-cs"/>
                        </a:rPr>
                        <a:t>(Ü) T</a:t>
                      </a:r>
                      <a:r>
                        <a:rPr lang="et-EE" sz="745" kern="1200">
                          <a:solidFill>
                            <a:schemeClr val="tx1"/>
                          </a:solidFill>
                          <a:effectLst>
                            <a:glow rad="228600">
                              <a:srgbClr val="FFC000">
                                <a:alpha val="40000"/>
                              </a:srgbClr>
                            </a:glow>
                          </a:effectLst>
                          <a:latin typeface="+mn-lt"/>
                          <a:ea typeface="+mn-ea"/>
                          <a:cs typeface="+mn-cs"/>
                        </a:rPr>
                        <a:t>ööstusalade ja ettevõtlusinkubaatorite puudumine</a:t>
                      </a:r>
                      <a:r>
                        <a:rPr lang="en-US" sz="745" kern="1200">
                          <a:solidFill>
                            <a:schemeClr val="tx1"/>
                          </a:solidFill>
                          <a:effectLst>
                            <a:glow rad="228600">
                              <a:srgbClr val="FFC000">
                                <a:alpha val="40000"/>
                              </a:srgbClr>
                            </a:glow>
                          </a:effectLst>
                          <a:latin typeface="+mn-lt"/>
                          <a:ea typeface="+mn-ea"/>
                          <a:cs typeface="+mn-cs"/>
                        </a:rPr>
                        <a:t>, e</a:t>
                      </a:r>
                      <a:r>
                        <a:rPr lang="et-EE" sz="745" kern="1200">
                          <a:solidFill>
                            <a:schemeClr val="tx1"/>
                          </a:solidFill>
                          <a:effectLst>
                            <a:glow rad="228600">
                              <a:srgbClr val="FFC000">
                                <a:alpha val="40000"/>
                              </a:srgbClr>
                            </a:glow>
                          </a:effectLst>
                          <a:latin typeface="+mn-lt"/>
                          <a:ea typeface="+mn-ea"/>
                          <a:cs typeface="+mn-cs"/>
                        </a:rPr>
                        <a:t>ttevõtluseks sobivat vaba äri- ja tootmismaad</a:t>
                      </a:r>
                      <a:r>
                        <a:rPr lang="en-US" sz="745" kern="1200">
                          <a:solidFill>
                            <a:schemeClr val="tx1"/>
                          </a:solidFill>
                          <a:effectLst>
                            <a:glow rad="228600">
                              <a:srgbClr val="FFC000">
                                <a:alpha val="40000"/>
                              </a:srgbClr>
                            </a:glow>
                          </a:effectLst>
                          <a:latin typeface="+mn-lt"/>
                          <a:ea typeface="+mn-ea"/>
                          <a:cs typeface="+mn-cs"/>
                        </a:rPr>
                        <a:t> on</a:t>
                      </a:r>
                      <a:r>
                        <a:rPr lang="et-EE" sz="745" kern="1200">
                          <a:solidFill>
                            <a:schemeClr val="tx1"/>
                          </a:solidFill>
                          <a:effectLst>
                            <a:glow rad="228600">
                              <a:srgbClr val="FFC000">
                                <a:alpha val="40000"/>
                              </a:srgbClr>
                            </a:glow>
                          </a:effectLst>
                          <a:latin typeface="+mn-lt"/>
                          <a:ea typeface="+mn-ea"/>
                          <a:cs typeface="+mn-cs"/>
                        </a:rPr>
                        <a:t> vähe</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chemeClr val="accent2">
                                <a:satMod val="175000"/>
                                <a:alpha val="40000"/>
                              </a:schemeClr>
                            </a:glow>
                          </a:effectLst>
                          <a:latin typeface="+mn-lt"/>
                          <a:ea typeface="+mn-ea"/>
                          <a:cs typeface="+mn-cs"/>
                        </a:rPr>
                        <a:t>(</a:t>
                      </a:r>
                      <a:r>
                        <a:rPr lang="en-US" sz="745" kern="1200">
                          <a:solidFill>
                            <a:schemeClr val="tx1"/>
                          </a:solidFill>
                          <a:effectLst>
                            <a:glow rad="228600">
                              <a:schemeClr val="accent2">
                                <a:satMod val="175000"/>
                                <a:alpha val="40000"/>
                              </a:schemeClr>
                            </a:glow>
                          </a:effectLst>
                          <a:latin typeface="+mn-lt"/>
                          <a:ea typeface="+mn-ea"/>
                          <a:cs typeface="+mn-cs"/>
                        </a:rPr>
                        <a:t>Ü</a:t>
                      </a:r>
                      <a:r>
                        <a:rPr lang="et-EE" sz="745" kern="1200">
                          <a:solidFill>
                            <a:schemeClr val="tx1"/>
                          </a:solidFill>
                          <a:effectLst>
                            <a:glow rad="228600">
                              <a:schemeClr val="accent2">
                                <a:satMod val="175000"/>
                                <a:alpha val="40000"/>
                              </a:schemeClr>
                            </a:glow>
                          </a:effectLst>
                          <a:latin typeface="+mn-lt"/>
                          <a:ea typeface="+mn-ea"/>
                          <a:cs typeface="+mn-cs"/>
                        </a:rPr>
                        <a:t>) Hilisõhtutel vaba aja tegevuste puudumine</a:t>
                      </a:r>
                      <a:r>
                        <a:rPr lang="en-US" sz="745" kern="1200">
                          <a:solidFill>
                            <a:schemeClr val="tx1"/>
                          </a:solidFill>
                          <a:effectLst>
                            <a:glow rad="228600">
                              <a:schemeClr val="accent2">
                                <a:satMod val="175000"/>
                                <a:alpha val="40000"/>
                              </a:schemeClr>
                            </a:glow>
                          </a:effectLst>
                          <a:latin typeface="+mn-lt"/>
                          <a:ea typeface="+mn-ea"/>
                          <a:cs typeface="+mn-cs"/>
                        </a:rPr>
                        <a:t>.</a:t>
                      </a:r>
                      <a:r>
                        <a:rPr lang="en-US" sz="700" kern="1200" baseline="0">
                          <a:solidFill>
                            <a:schemeClr val="tx1"/>
                          </a:solidFill>
                          <a:effectLst>
                            <a:glow rad="228600">
                              <a:schemeClr val="accent1">
                                <a:satMod val="175000"/>
                                <a:alpha val="40000"/>
                              </a:schemeClr>
                            </a:glow>
                          </a:effectLst>
                          <a:latin typeface="+mn-lt"/>
                          <a:cs typeface="Times New Roman"/>
                        </a:rPr>
                        <a:t> + </a:t>
                      </a:r>
                      <a:r>
                        <a:rPr lang="en-US" sz="700" kern="1200" baseline="0" err="1">
                          <a:solidFill>
                            <a:schemeClr val="tx1"/>
                          </a:solidFill>
                          <a:effectLst>
                            <a:glow rad="228600">
                              <a:schemeClr val="accent1">
                                <a:satMod val="175000"/>
                                <a:alpha val="40000"/>
                              </a:schemeClr>
                            </a:glow>
                          </a:effectLst>
                          <a:latin typeface="+mn-lt"/>
                          <a:cs typeface="Times New Roman"/>
                        </a:rPr>
                        <a:t>turism</a:t>
                      </a:r>
                      <a:r>
                        <a:rPr lang="en-US" sz="700" kern="1200" baseline="0">
                          <a:solidFill>
                            <a:schemeClr val="tx1"/>
                          </a:solidFill>
                          <a:effectLst>
                            <a:glow rad="228600">
                              <a:schemeClr val="accent1">
                                <a:satMod val="175000"/>
                                <a:alpha val="40000"/>
                              </a:schemeClr>
                            </a:glow>
                          </a:effectLst>
                          <a:latin typeface="+mn-lt"/>
                          <a:cs typeface="Times New Roman"/>
                        </a:rPr>
                        <a:t> </a:t>
                      </a:r>
                      <a:endParaRPr lang="et-EE" sz="745" kern="1200">
                        <a:solidFill>
                          <a:schemeClr val="tx1"/>
                        </a:solidFill>
                        <a:effectLst>
                          <a:glow rad="228600">
                            <a:schemeClr val="accent2">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pPr>
                      <a:r>
                        <a:rPr lang="et-EE" sz="745" kern="1200">
                          <a:solidFill>
                            <a:schemeClr val="tx1"/>
                          </a:solidFill>
                          <a:effectLst>
                            <a:glow rad="228600">
                              <a:srgbClr val="FFC000">
                                <a:alpha val="40000"/>
                              </a:srgbClr>
                            </a:glow>
                          </a:effectLst>
                          <a:latin typeface="+mn-lt"/>
                          <a:ea typeface="+mn-ea"/>
                          <a:cs typeface="+mn-cs"/>
                        </a:rPr>
                        <a:t>(V) Vee- ja kanalisatsiooni teenuse hind</a:t>
                      </a:r>
                      <a:r>
                        <a:rPr lang="en-US" sz="745" kern="1200">
                          <a:solidFill>
                            <a:schemeClr val="tx1"/>
                          </a:solidFill>
                          <a:effectLst>
                            <a:glow rad="228600">
                              <a:srgbClr val="FFC000">
                                <a:alpha val="40000"/>
                              </a:srgbClr>
                            </a:glow>
                          </a:effectLst>
                          <a:latin typeface="+mn-lt"/>
                          <a:ea typeface="+mn-ea"/>
                          <a:cs typeface="+mn-cs"/>
                        </a:rPr>
                        <a:t> on</a:t>
                      </a:r>
                      <a:r>
                        <a:rPr lang="et-EE" sz="745" kern="1200">
                          <a:solidFill>
                            <a:schemeClr val="tx1"/>
                          </a:solidFill>
                          <a:effectLst>
                            <a:glow rad="228600">
                              <a:srgbClr val="FFC000">
                                <a:alpha val="40000"/>
                              </a:srgbClr>
                            </a:glow>
                          </a:effectLst>
                          <a:latin typeface="+mn-lt"/>
                          <a:ea typeface="+mn-ea"/>
                          <a:cs typeface="+mn-cs"/>
                        </a:rPr>
                        <a:t> piirkonniti </a:t>
                      </a:r>
                      <a:r>
                        <a:rPr lang="en-US" sz="745" kern="1200" err="1">
                          <a:solidFill>
                            <a:schemeClr val="tx1"/>
                          </a:solidFill>
                          <a:effectLst>
                            <a:glow rad="228600">
                              <a:srgbClr val="FFC000">
                                <a:alpha val="40000"/>
                              </a:srgbClr>
                            </a:glow>
                          </a:effectLst>
                          <a:latin typeface="+mn-lt"/>
                          <a:ea typeface="+mn-ea"/>
                          <a:cs typeface="+mn-cs"/>
                        </a:rPr>
                        <a:t>kõrge</a:t>
                      </a:r>
                      <a:r>
                        <a:rPr lang="en-US" sz="745" kern="1200">
                          <a:solidFill>
                            <a:schemeClr val="tx1"/>
                          </a:solidFill>
                          <a:effectLst>
                            <a:glow rad="228600">
                              <a:srgbClr val="FFC000">
                                <a:alpha val="40000"/>
                              </a:srgbClr>
                            </a:glow>
                          </a:effectLst>
                          <a:latin typeface="+mn-lt"/>
                          <a:ea typeface="+mn-ea"/>
                          <a:cs typeface="+mn-cs"/>
                        </a:rPr>
                        <a:t>.</a:t>
                      </a:r>
                      <a:endParaRPr lang="et-EE" sz="745"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a:solidFill>
                            <a:schemeClr val="tx1"/>
                          </a:solidFill>
                          <a:effectLst>
                            <a:glow rad="228600">
                              <a:schemeClr val="accent4">
                                <a:satMod val="175000"/>
                                <a:alpha val="40000"/>
                              </a:schemeClr>
                            </a:glow>
                          </a:effectLst>
                        </a:rPr>
                        <a:t>(P)</a:t>
                      </a:r>
                      <a:r>
                        <a:rPr lang="en-US" sz="745">
                          <a:solidFill>
                            <a:schemeClr val="tx1"/>
                          </a:solidFill>
                          <a:effectLst>
                            <a:glow rad="228600">
                              <a:schemeClr val="accent4">
                                <a:satMod val="175000"/>
                                <a:alpha val="40000"/>
                              </a:schemeClr>
                            </a:glow>
                          </a:effectLst>
                        </a:rPr>
                        <a:t> E</a:t>
                      </a:r>
                      <a:r>
                        <a:rPr lang="et-EE" sz="745">
                          <a:solidFill>
                            <a:schemeClr val="tx1"/>
                          </a:solidFill>
                          <a:effectLst>
                            <a:glow rad="228600">
                              <a:schemeClr val="accent4">
                                <a:satMod val="175000"/>
                                <a:alpha val="40000"/>
                              </a:schemeClr>
                            </a:glow>
                          </a:effectLst>
                        </a:rPr>
                        <a:t>nergiatõhusamate tehnoloogiate kasutusele võtmine kulukate investeeringute ja vähese tarbijate hulga tõttu majanduslikult ebaotstarbekas</a:t>
                      </a:r>
                      <a:r>
                        <a:rPr lang="en-US" sz="745">
                          <a:solidFill>
                            <a:schemeClr val="tx1"/>
                          </a:solidFill>
                          <a:effectLst>
                            <a:glow rad="228600">
                              <a:schemeClr val="accent4">
                                <a:satMod val="175000"/>
                                <a:alpha val="40000"/>
                              </a:schemeClr>
                            </a:glow>
                          </a:effectLst>
                        </a:rPr>
                        <a:t>.</a:t>
                      </a:r>
                      <a:endParaRPr lang="et-EE" sz="745">
                        <a:solidFill>
                          <a:schemeClr val="tx1"/>
                        </a:solidFill>
                        <a:effectLst>
                          <a:glow rad="228600">
                            <a:schemeClr val="accent4">
                              <a:satMod val="175000"/>
                              <a:alpha val="40000"/>
                            </a:schemeClr>
                          </a:glow>
                        </a:effectLst>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chemeClr val="accent1">
                                <a:satMod val="175000"/>
                                <a:alpha val="40000"/>
                              </a:schemeClr>
                            </a:glow>
                          </a:effectLst>
                          <a:latin typeface="+mn-lt"/>
                          <a:ea typeface="+mn-ea"/>
                          <a:cs typeface="+mn-cs"/>
                        </a:rPr>
                        <a:t>(P) Alafinantseerimine</a:t>
                      </a:r>
                      <a:r>
                        <a:rPr lang="en-US" sz="745" kern="1200">
                          <a:solidFill>
                            <a:schemeClr val="tx1"/>
                          </a:solidFill>
                          <a:effectLst>
                            <a:glow rad="228600">
                              <a:schemeClr val="accent1">
                                <a:satMod val="175000"/>
                                <a:alpha val="40000"/>
                              </a:schemeClr>
                            </a:glow>
                          </a:effectLst>
                          <a:latin typeface="+mn-lt"/>
                          <a:ea typeface="+mn-ea"/>
                          <a:cs typeface="+mn-cs"/>
                        </a:rPr>
                        <a:t>,</a:t>
                      </a:r>
                      <a:r>
                        <a:rPr lang="et-EE" sz="745" kern="1200">
                          <a:solidFill>
                            <a:schemeClr val="tx1"/>
                          </a:solidFill>
                          <a:effectLst>
                            <a:glow rad="228600">
                              <a:schemeClr val="accent1">
                                <a:satMod val="175000"/>
                                <a:alpha val="40000"/>
                              </a:schemeClr>
                            </a:glow>
                          </a:effectLst>
                          <a:latin typeface="+mn-lt"/>
                          <a:ea typeface="+mn-ea"/>
                          <a:cs typeface="+mn-cs"/>
                        </a:rPr>
                        <a:t>  objektide (nt Põltsamaa linnus</a:t>
                      </a:r>
                      <a:r>
                        <a:rPr lang="en-US" sz="745" kern="1200">
                          <a:solidFill>
                            <a:schemeClr val="tx1"/>
                          </a:solidFill>
                          <a:effectLst>
                            <a:glow rad="228600">
                              <a:schemeClr val="accent1">
                                <a:satMod val="175000"/>
                                <a:alpha val="40000"/>
                              </a:schemeClr>
                            </a:glow>
                          </a:effectLst>
                          <a:latin typeface="+mn-lt"/>
                          <a:ea typeface="+mn-ea"/>
                          <a:cs typeface="+mn-cs"/>
                        </a:rPr>
                        <a:t> ja </a:t>
                      </a:r>
                      <a:r>
                        <a:rPr lang="en-US" sz="745" kern="1200" err="1">
                          <a:solidFill>
                            <a:schemeClr val="tx1"/>
                          </a:solidFill>
                          <a:effectLst>
                            <a:glow rad="228600">
                              <a:schemeClr val="accent1">
                                <a:satMod val="175000"/>
                                <a:alpha val="40000"/>
                              </a:schemeClr>
                            </a:glow>
                          </a:effectLst>
                          <a:latin typeface="+mn-lt"/>
                          <a:ea typeface="+mn-ea"/>
                          <a:cs typeface="+mn-cs"/>
                        </a:rPr>
                        <a:t>kirik</a:t>
                      </a:r>
                      <a:r>
                        <a:rPr lang="et-EE" sz="745" kern="1200">
                          <a:solidFill>
                            <a:schemeClr val="tx1"/>
                          </a:solidFill>
                          <a:effectLst>
                            <a:glow rad="228600">
                              <a:schemeClr val="accent1">
                                <a:satMod val="175000"/>
                                <a:alpha val="40000"/>
                              </a:schemeClr>
                            </a:glow>
                          </a:effectLst>
                          <a:latin typeface="+mn-lt"/>
                          <a:ea typeface="+mn-ea"/>
                          <a:cs typeface="+mn-cs"/>
                        </a:rPr>
                        <a:t>, Kuningamäe puhkeala, jõed, mõisad jne) areng takistatud ja linnuse seisukord väga halb</a:t>
                      </a:r>
                      <a:r>
                        <a:rPr lang="en-US" sz="745" kern="1200">
                          <a:solidFill>
                            <a:schemeClr val="tx1"/>
                          </a:solidFill>
                          <a:effectLst>
                            <a:glow rad="228600">
                              <a:schemeClr val="accent1">
                                <a:satMod val="175000"/>
                                <a:alpha val="40000"/>
                              </a:schemeClr>
                            </a:glow>
                          </a:effectLst>
                          <a:latin typeface="+mn-lt"/>
                          <a:ea typeface="+mn-ea"/>
                          <a:cs typeface="+mn-cs"/>
                        </a:rPr>
                        <a:t>.</a:t>
                      </a:r>
                      <a:endParaRPr lang="et-EE" sz="745" kern="1200">
                        <a:solidFill>
                          <a:schemeClr val="tx1"/>
                        </a:solidFill>
                        <a:effectLst>
                          <a:glow rad="228600">
                            <a:schemeClr val="accent1">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00" kern="1200">
                          <a:solidFill>
                            <a:schemeClr val="tx1"/>
                          </a:solidFill>
                          <a:effectLst>
                            <a:glow rad="228600">
                              <a:schemeClr val="accent2">
                                <a:satMod val="175000"/>
                                <a:alpha val="40000"/>
                              </a:schemeClr>
                            </a:glow>
                          </a:effectLst>
                          <a:latin typeface="+mn-lt"/>
                          <a:ea typeface="+mn-ea"/>
                          <a:cs typeface="Times New Roman"/>
                        </a:rPr>
                        <a:t>(M</a:t>
                      </a:r>
                      <a:r>
                        <a:rPr lang="et-EE" sz="700" kern="1200">
                          <a:solidFill>
                            <a:schemeClr val="tx1"/>
                          </a:solidFill>
                          <a:effectLst>
                            <a:glow rad="228600">
                              <a:schemeClr val="accent2">
                                <a:satMod val="175000"/>
                                <a:alpha val="40000"/>
                              </a:schemeClr>
                            </a:glow>
                          </a:effectLst>
                          <a:latin typeface="+mn-lt"/>
                          <a:cs typeface="Times New Roman"/>
                        </a:rPr>
                        <a:t>) O</a:t>
                      </a:r>
                      <a:r>
                        <a:rPr lang="fi-FI" sz="700" kern="1200">
                          <a:solidFill>
                            <a:schemeClr val="tx1"/>
                          </a:solidFill>
                          <a:effectLst>
                            <a:glow rad="228600">
                              <a:schemeClr val="accent2">
                                <a:satMod val="175000"/>
                                <a:alpha val="40000"/>
                              </a:schemeClr>
                            </a:glow>
                          </a:effectLst>
                          <a:latin typeface="+mn-lt"/>
                          <a:cs typeface="Times New Roman"/>
                        </a:rPr>
                        <a:t>manäolise kultuuri (vanausulised, köögiviljakasvatus) järjepidevuse hääbumine</a:t>
                      </a:r>
                      <a:r>
                        <a:rPr lang="en-US" sz="700" kern="1200">
                          <a:solidFill>
                            <a:schemeClr val="tx1"/>
                          </a:solidFill>
                          <a:effectLst>
                            <a:glow rad="228600">
                              <a:schemeClr val="accent2">
                                <a:satMod val="175000"/>
                                <a:alpha val="40000"/>
                              </a:schemeClr>
                            </a:glow>
                          </a:effectLst>
                          <a:latin typeface="+mn-lt"/>
                          <a:cs typeface="Times New Roman"/>
                        </a:rPr>
                        <a:t>.</a:t>
                      </a:r>
                      <a:endParaRPr lang="et-EE" sz="700" kern="1200">
                        <a:solidFill>
                          <a:schemeClr val="tx1"/>
                        </a:solidFill>
                        <a:effectLst>
                          <a:glow rad="228600">
                            <a:schemeClr val="accent2">
                              <a:satMod val="175000"/>
                              <a:alpha val="40000"/>
                            </a:schemeClr>
                          </a:glow>
                        </a:effectLst>
                        <a:latin typeface="+mn-lt"/>
                        <a:cs typeface="Times New Roman"/>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strike="noStrike" kern="1200">
                          <a:solidFill>
                            <a:schemeClr val="tx1"/>
                          </a:solidFill>
                          <a:effectLst>
                            <a:glow rad="228600">
                              <a:schemeClr val="accent1">
                                <a:satMod val="175000"/>
                                <a:alpha val="40000"/>
                              </a:schemeClr>
                            </a:glow>
                          </a:effectLst>
                          <a:latin typeface="+mn-lt"/>
                          <a:ea typeface="+mn-ea"/>
                          <a:cs typeface="+mn-cs"/>
                        </a:rPr>
                        <a:t>(M) Vähene koostöö ürituste (kultuur, sport jne) korraldamisega</a:t>
                      </a:r>
                      <a:r>
                        <a:rPr lang="en-US" sz="745" strike="noStrike" kern="1200">
                          <a:solidFill>
                            <a:schemeClr val="tx1"/>
                          </a:solidFill>
                          <a:effectLst>
                            <a:glow rad="228600">
                              <a:schemeClr val="accent1">
                                <a:satMod val="175000"/>
                                <a:alpha val="40000"/>
                              </a:schemeClr>
                            </a:glow>
                          </a:effectLst>
                          <a:latin typeface="+mn-lt"/>
                          <a:ea typeface="+mn-ea"/>
                          <a:cs typeface="+mn-cs"/>
                        </a:rPr>
                        <a:t>.</a:t>
                      </a:r>
                      <a:endParaRPr lang="et-EE" sz="745" strike="noStrike" kern="1200">
                        <a:solidFill>
                          <a:schemeClr val="tx1"/>
                        </a:solidFill>
                        <a:effectLst>
                          <a:glow rad="228600">
                            <a:schemeClr val="accent1">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chemeClr val="accent1">
                                <a:satMod val="175000"/>
                                <a:alpha val="40000"/>
                              </a:schemeClr>
                            </a:glow>
                          </a:effectLst>
                          <a:latin typeface="+mn-lt"/>
                          <a:ea typeface="+mn-ea"/>
                          <a:cs typeface="+mn-cs"/>
                        </a:rPr>
                        <a:t>(M) Peipsi järvel puudub veeturism </a:t>
                      </a:r>
                      <a:r>
                        <a:rPr lang="en-US" sz="745" kern="1200">
                          <a:solidFill>
                            <a:schemeClr val="tx1"/>
                          </a:solidFill>
                          <a:effectLst>
                            <a:glow rad="228600">
                              <a:schemeClr val="accent1">
                                <a:satMod val="175000"/>
                                <a:alpha val="40000"/>
                              </a:schemeClr>
                            </a:glow>
                          </a:effectLst>
                          <a:latin typeface="+mn-lt"/>
                          <a:ea typeface="+mn-ea"/>
                          <a:cs typeface="+mn-cs"/>
                        </a:rPr>
                        <a:t>-</a:t>
                      </a:r>
                      <a:r>
                        <a:rPr lang="et-EE" sz="745" kern="1200">
                          <a:solidFill>
                            <a:schemeClr val="tx1"/>
                          </a:solidFill>
                          <a:effectLst>
                            <a:glow rad="228600">
                              <a:schemeClr val="accent1">
                                <a:satMod val="175000"/>
                                <a:alpha val="40000"/>
                              </a:schemeClr>
                            </a:glow>
                          </a:effectLst>
                          <a:latin typeface="+mn-lt"/>
                          <a:ea typeface="+mn-ea"/>
                          <a:cs typeface="+mn-cs"/>
                        </a:rPr>
                        <a:t> kasutamata potentsiaal</a:t>
                      </a:r>
                      <a:r>
                        <a:rPr lang="en-US" sz="745" kern="1200">
                          <a:solidFill>
                            <a:schemeClr val="tx1"/>
                          </a:solidFill>
                          <a:effectLst>
                            <a:glow rad="228600">
                              <a:schemeClr val="accent1">
                                <a:satMod val="175000"/>
                                <a:alpha val="40000"/>
                              </a:scheme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t-EE" sz="745" kern="1200">
                          <a:solidFill>
                            <a:schemeClr val="tx1"/>
                          </a:solidFill>
                          <a:effectLst>
                            <a:glow rad="228600">
                              <a:srgbClr val="FFC000">
                                <a:alpha val="40000"/>
                              </a:srgbClr>
                            </a:glow>
                          </a:effectLst>
                          <a:latin typeface="+mn-lt"/>
                          <a:ea typeface="+mn-ea"/>
                          <a:cs typeface="+mn-cs"/>
                        </a:rPr>
                        <a:t>(M) Kutsehariduse võimaluste puudumine piirkonnas</a:t>
                      </a:r>
                      <a:r>
                        <a:rPr lang="en-US" sz="745" kern="1200">
                          <a:solidFill>
                            <a:schemeClr val="tx1"/>
                          </a:solidFill>
                          <a:effectLst>
                            <a:glow rad="228600">
                              <a:srgbClr val="FFC000">
                                <a:alpha val="40000"/>
                              </a:srgbClr>
                            </a:glow>
                          </a:effectLst>
                          <a:latin typeface="+mn-lt"/>
                          <a:ea typeface="+mn-ea"/>
                          <a:cs typeface="+mn-cs"/>
                        </a:rPr>
                        <a:t> - 2021. a </a:t>
                      </a:r>
                      <a:r>
                        <a:rPr lang="en-US" sz="745" kern="1200" err="1">
                          <a:solidFill>
                            <a:schemeClr val="tx1"/>
                          </a:solidFill>
                          <a:effectLst>
                            <a:glow rad="228600">
                              <a:srgbClr val="FFC000">
                                <a:alpha val="40000"/>
                              </a:srgbClr>
                            </a:glow>
                          </a:effectLst>
                          <a:latin typeface="+mn-lt"/>
                          <a:ea typeface="+mn-ea"/>
                          <a:cs typeface="+mn-cs"/>
                        </a:rPr>
                        <a:t>oli</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üks</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kutsehariduslikku</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õpet</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võimaldav</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õppeasutus</a:t>
                      </a:r>
                      <a:r>
                        <a:rPr lang="en-US" sz="745" kern="1200">
                          <a:solidFill>
                            <a:schemeClr val="tx1"/>
                          </a:solidFill>
                          <a:effectLst>
                            <a:glow rad="228600">
                              <a:srgbClr val="FFC000">
                                <a:alpha val="40000"/>
                              </a:srgbClr>
                            </a:glow>
                          </a:effectLst>
                          <a:latin typeface="+mn-lt"/>
                          <a:ea typeface="+mn-ea"/>
                          <a:cs typeface="+mn-cs"/>
                        </a:rPr>
                        <a:t> </a:t>
                      </a:r>
                      <a:r>
                        <a:rPr lang="en-US" sz="745" kern="1200" err="1">
                          <a:solidFill>
                            <a:schemeClr val="tx1"/>
                          </a:solidFill>
                          <a:effectLst>
                            <a:glow rad="228600">
                              <a:srgbClr val="FFC000">
                                <a:alpha val="40000"/>
                              </a:srgbClr>
                            </a:glow>
                          </a:effectLst>
                          <a:latin typeface="+mn-lt"/>
                          <a:ea typeface="+mn-ea"/>
                          <a:cs typeface="+mn-cs"/>
                        </a:rPr>
                        <a:t>maakonnas</a:t>
                      </a:r>
                      <a:r>
                        <a:rPr lang="en-US" sz="745" kern="1200">
                          <a:solidFill>
                            <a:schemeClr val="tx1"/>
                          </a:solidFill>
                          <a:effectLst>
                            <a:glow rad="228600">
                              <a:srgbClr val="FFC000">
                                <a:alpha val="40000"/>
                              </a:srgb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en-US" sz="745" kern="1200">
                          <a:solidFill>
                            <a:schemeClr val="tx1"/>
                          </a:solidFill>
                          <a:effectLst>
                            <a:glow rad="228600">
                              <a:srgbClr val="58A667">
                                <a:alpha val="40000"/>
                              </a:srgbClr>
                            </a:glow>
                          </a:effectLst>
                          <a:latin typeface="+mn-lt"/>
                          <a:ea typeface="+mn-ea"/>
                          <a:cs typeface="+mn-cs"/>
                        </a:rPr>
                        <a:t>Jõgeva </a:t>
                      </a:r>
                      <a:r>
                        <a:rPr lang="en-US" sz="745" kern="1200" err="1">
                          <a:solidFill>
                            <a:schemeClr val="tx1"/>
                          </a:solidFill>
                          <a:effectLst>
                            <a:glow rad="228600">
                              <a:srgbClr val="58A667">
                                <a:alpha val="40000"/>
                              </a:srgbClr>
                            </a:glow>
                          </a:effectLst>
                          <a:latin typeface="+mn-lt"/>
                          <a:ea typeface="+mn-ea"/>
                          <a:cs typeface="+mn-cs"/>
                        </a:rPr>
                        <a:t>valla</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hoolduskoormusega</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inimesed</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vajavad</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täiendavat</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abi</a:t>
                      </a:r>
                      <a:r>
                        <a:rPr lang="en-US" sz="745" kern="1200">
                          <a:solidFill>
                            <a:schemeClr val="tx1"/>
                          </a:solidFill>
                          <a:effectLst>
                            <a:glow rad="228600">
                              <a:srgbClr val="58A667">
                                <a:alpha val="40000"/>
                              </a:srgbClr>
                            </a:glow>
                          </a:effectLst>
                          <a:latin typeface="+mn-lt"/>
                          <a:ea typeface="+mn-ea"/>
                          <a:cs typeface="+mn-cs"/>
                        </a:rPr>
                        <a:t>. 70%-l </a:t>
                      </a:r>
                      <a:r>
                        <a:rPr lang="en-US" sz="745" kern="1200" err="1">
                          <a:solidFill>
                            <a:schemeClr val="tx1"/>
                          </a:solidFill>
                          <a:effectLst>
                            <a:glow rad="228600">
                              <a:srgbClr val="58A667">
                                <a:alpha val="40000"/>
                              </a:srgbClr>
                            </a:glow>
                          </a:effectLst>
                          <a:latin typeface="+mn-lt"/>
                          <a:ea typeface="+mn-ea"/>
                          <a:cs typeface="+mn-cs"/>
                        </a:rPr>
                        <a:t>hooldajatest</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esineb</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probleeme</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töölkäimisega</a:t>
                      </a:r>
                      <a:r>
                        <a:rPr lang="en-US" sz="745" kern="1200">
                          <a:solidFill>
                            <a:schemeClr val="tx1"/>
                          </a:solidFill>
                          <a:effectLst>
                            <a:glow rad="228600">
                              <a:srgbClr val="58A667">
                                <a:alpha val="40000"/>
                              </a:srgbClr>
                            </a:glow>
                          </a:effectLst>
                          <a:latin typeface="+mn-lt"/>
                          <a:ea typeface="+mn-ea"/>
                          <a:cs typeface="+mn-cs"/>
                        </a:rPr>
                        <a:t>, kuna </a:t>
                      </a:r>
                      <a:r>
                        <a:rPr lang="en-US" sz="745" kern="1200" err="1">
                          <a:solidFill>
                            <a:schemeClr val="tx1"/>
                          </a:solidFill>
                          <a:effectLst>
                            <a:glow rad="228600">
                              <a:srgbClr val="58A667">
                                <a:alpha val="40000"/>
                              </a:srgbClr>
                            </a:glow>
                          </a:effectLst>
                          <a:latin typeface="+mn-lt"/>
                          <a:ea typeface="+mn-ea"/>
                          <a:cs typeface="+mn-cs"/>
                        </a:rPr>
                        <a:t>hooldatav</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vajab</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pidevat</a:t>
                      </a:r>
                      <a:r>
                        <a:rPr lang="en-US" sz="745" kern="1200">
                          <a:solidFill>
                            <a:schemeClr val="tx1"/>
                          </a:solidFill>
                          <a:effectLst>
                            <a:glow rad="228600">
                              <a:srgbClr val="58A667">
                                <a:alpha val="40000"/>
                              </a:srgbClr>
                            </a:glow>
                          </a:effectLst>
                          <a:latin typeface="+mn-lt"/>
                          <a:ea typeface="+mn-ea"/>
                          <a:cs typeface="+mn-cs"/>
                        </a:rPr>
                        <a:t> </a:t>
                      </a:r>
                      <a:r>
                        <a:rPr lang="en-US" sz="745" kern="1200" err="1">
                          <a:solidFill>
                            <a:schemeClr val="tx1"/>
                          </a:solidFill>
                          <a:effectLst>
                            <a:glow rad="228600">
                              <a:srgbClr val="58A667">
                                <a:alpha val="40000"/>
                              </a:srgbClr>
                            </a:glow>
                          </a:effectLst>
                          <a:latin typeface="+mn-lt"/>
                          <a:ea typeface="+mn-ea"/>
                          <a:cs typeface="+mn-cs"/>
                        </a:rPr>
                        <a:t>järelevalvet</a:t>
                      </a:r>
                      <a:r>
                        <a:rPr lang="en-US" sz="745" kern="1200">
                          <a:solidFill>
                            <a:schemeClr val="tx1"/>
                          </a:solidFill>
                          <a:effectLst>
                            <a:glow rad="228600">
                              <a:srgbClr val="58A667">
                                <a:alpha val="40000"/>
                              </a:srgbClr>
                            </a:glow>
                          </a:effectLst>
                          <a:latin typeface="+mn-lt"/>
                          <a:ea typeface="+mn-ea"/>
                          <a:cs typeface="+mn-cs"/>
                        </a:rPr>
                        <a:t>.</a:t>
                      </a:r>
                    </a:p>
                    <a:p>
                      <a:pPr marL="228600" marR="0" lvl="0" indent="-228600" algn="l" defTabSz="914400" rtl="0" eaLnBrk="0" fontAlgn="base" latinLnBrk="0" hangingPunct="0">
                        <a:lnSpc>
                          <a:spcPct val="70000"/>
                        </a:lnSpc>
                        <a:spcBef>
                          <a:spcPts val="0"/>
                        </a:spcBef>
                        <a:spcAft>
                          <a:spcPts val="0"/>
                        </a:spcAft>
                        <a:buClrTx/>
                        <a:buSzTx/>
                        <a:buFont typeface="+mj-lt"/>
                        <a:buAutoNum type="arabicPeriod"/>
                        <a:tabLst/>
                        <a:defRPr/>
                      </a:pPr>
                      <a:r>
                        <a:rPr lang="fi-FI" sz="745" kern="1200">
                          <a:solidFill>
                            <a:schemeClr val="tx1"/>
                          </a:solidFill>
                          <a:effectLst>
                            <a:glow rad="228600">
                              <a:srgbClr val="58A667">
                                <a:alpha val="40000"/>
                              </a:srgbClr>
                            </a:glow>
                          </a:effectLst>
                          <a:latin typeface="+mn-lt"/>
                          <a:ea typeface="+mn-ea"/>
                          <a:cs typeface="+mn-cs"/>
                        </a:rPr>
                        <a:t>Ligipääsetavuse teenustase  on meie tegevuspiirkonnas äärmiselt madal.</a:t>
                      </a:r>
                      <a:endParaRPr lang="en-US" sz="745" kern="1200">
                        <a:solidFill>
                          <a:schemeClr val="tx1"/>
                        </a:solidFill>
                        <a:effectLst>
                          <a:glow rad="228600">
                            <a:srgbClr val="58A667">
                              <a:alpha val="40000"/>
                            </a:srgbClr>
                          </a:glow>
                        </a:effectLst>
                        <a:latin typeface="+mn-lt"/>
                        <a:ea typeface="+mn-ea"/>
                        <a:cs typeface="+mn-cs"/>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482907">
                <a:tc>
                  <a:txBody>
                    <a:bodyPr/>
                    <a:lstStyle/>
                    <a:p>
                      <a:pPr marL="0" marR="0" lvl="0" indent="0" algn="l" defTabSz="914400" rtl="0" eaLnBrk="0" fontAlgn="base" latinLnBrk="0" hangingPunct="0">
                        <a:lnSpc>
                          <a:spcPct val="70000"/>
                        </a:lnSpc>
                        <a:spcBef>
                          <a:spcPct val="0"/>
                        </a:spcBef>
                        <a:spcAft>
                          <a:spcPct val="0"/>
                        </a:spcAft>
                        <a:buClrTx/>
                        <a:buSzTx/>
                        <a:buFontTx/>
                        <a:buNone/>
                        <a:tabLst/>
                      </a:pPr>
                      <a:r>
                        <a:rPr kumimoji="0" lang="et-EE" sz="750" b="1" i="0" u="none" strike="noStrike" cap="none" normalizeH="0" baseline="0" noProof="0">
                          <a:ln>
                            <a:noFill/>
                          </a:ln>
                          <a:solidFill>
                            <a:schemeClr val="tx1"/>
                          </a:solidFill>
                          <a:effectLst/>
                          <a:latin typeface="+mn-lt"/>
                          <a:ea typeface="Times New Roman" pitchFamily="18" charset="0"/>
                          <a:cs typeface="Arial" charset="0"/>
                        </a:rPr>
                        <a:t>Võimalused (O)</a:t>
                      </a: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(Ü) Elanike kasvav huvi looduses viibimiseks (loodus-, kultuuri-, vee- ja jahiturism)</a:t>
                      </a:r>
                      <a:r>
                        <a:rPr lang="en-US" sz="750">
                          <a:effectLst>
                            <a:glow rad="228600">
                              <a:schemeClr val="accent1">
                                <a:satMod val="175000"/>
                                <a:alpha val="40000"/>
                              </a:schemeClr>
                            </a:glow>
                          </a:effectLst>
                          <a:latin typeface="+mn-lt"/>
                        </a:rPr>
                        <a:t> .</a:t>
                      </a:r>
                      <a:endParaRPr lang="et-EE" sz="750">
                        <a:effectLst>
                          <a:glow rad="228600">
                            <a:schemeClr val="accent1">
                              <a:satMod val="175000"/>
                              <a:alpha val="40000"/>
                            </a:schemeClr>
                          </a:glow>
                        </a:effectLst>
                        <a:latin typeface="+mn-lt"/>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kern="1200">
                          <a:solidFill>
                            <a:schemeClr val="tx1"/>
                          </a:solidFill>
                          <a:effectLst>
                            <a:glow rad="228600">
                              <a:schemeClr val="accent4">
                                <a:satMod val="175000"/>
                                <a:alpha val="40000"/>
                              </a:schemeClr>
                            </a:glow>
                          </a:effectLst>
                          <a:latin typeface="+mn-lt"/>
                          <a:ea typeface="+mn-ea"/>
                          <a:cs typeface="+mn-cs"/>
                        </a:rPr>
                        <a:t>(Ü) Mahetoodete viljelemine ja suurem kasutamine</a:t>
                      </a:r>
                      <a:r>
                        <a:rPr lang="en-US" sz="750" kern="1200">
                          <a:solidFill>
                            <a:schemeClr val="tx1"/>
                          </a:solidFill>
                          <a:effectLst>
                            <a:glow rad="228600">
                              <a:schemeClr val="accent4">
                                <a:satMod val="175000"/>
                                <a:alpha val="40000"/>
                              </a:schemeClr>
                            </a:glow>
                          </a:effectLst>
                          <a:latin typeface="+mn-lt"/>
                          <a:ea typeface="+mn-ea"/>
                          <a:cs typeface="+mn-cs"/>
                        </a:rPr>
                        <a:t>.</a:t>
                      </a:r>
                      <a:endParaRPr lang="et-EE" sz="750" kern="1200">
                        <a:solidFill>
                          <a:schemeClr val="tx1"/>
                        </a:solidFill>
                        <a:effectLst>
                          <a:glow rad="228600">
                            <a:schemeClr val="accent4">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rgbClr val="FFC000">
                                <a:alpha val="40000"/>
                              </a:srgbClr>
                            </a:glow>
                          </a:effectLst>
                          <a:latin typeface="+mn-lt"/>
                        </a:rPr>
                        <a:t>(Ü) Tehnoloogia areng ja sellel põhjal e-teenuste arenemine</a:t>
                      </a:r>
                      <a:r>
                        <a:rPr lang="en-US" sz="750">
                          <a:effectLst>
                            <a:glow rad="228600">
                              <a:srgbClr val="FFC000">
                                <a:alpha val="40000"/>
                              </a:srgbClr>
                            </a:glow>
                          </a:effectLst>
                          <a:latin typeface="+mn-lt"/>
                        </a:rPr>
                        <a:t>,</a:t>
                      </a:r>
                      <a:r>
                        <a:rPr lang="et-EE" sz="750">
                          <a:effectLst>
                            <a:glow rad="228600">
                              <a:srgbClr val="FFC000">
                                <a:alpha val="40000"/>
                              </a:srgbClr>
                            </a:glow>
                          </a:effectLst>
                          <a:latin typeface="+mn-lt"/>
                        </a:rPr>
                        <a:t> </a:t>
                      </a:r>
                      <a:r>
                        <a:rPr lang="en-US" sz="750">
                          <a:effectLst>
                            <a:glow rad="228600">
                              <a:srgbClr val="FFC000">
                                <a:alpha val="40000"/>
                              </a:srgbClr>
                            </a:glow>
                          </a:effectLst>
                          <a:latin typeface="+mn-lt"/>
                        </a:rPr>
                        <a:t>k</a:t>
                      </a:r>
                      <a:r>
                        <a:rPr lang="et-EE" sz="750" err="1">
                          <a:effectLst>
                            <a:glow rad="228600">
                              <a:srgbClr val="FFC000">
                                <a:alpha val="40000"/>
                              </a:srgbClr>
                            </a:glow>
                          </a:effectLst>
                          <a:latin typeface="+mn-lt"/>
                        </a:rPr>
                        <a:t>valiteet</a:t>
                      </a:r>
                      <a:r>
                        <a:rPr lang="en-US" sz="750">
                          <a:effectLst>
                            <a:glow rad="228600">
                              <a:srgbClr val="FFC000">
                                <a:alpha val="40000"/>
                              </a:srgbClr>
                            </a:glow>
                          </a:effectLst>
                          <a:latin typeface="+mn-lt"/>
                        </a:rPr>
                        <a:t>s</a:t>
                      </a:r>
                      <a:r>
                        <a:rPr lang="et-EE" sz="750">
                          <a:effectLst>
                            <a:glow rad="228600">
                              <a:srgbClr val="FFC000">
                                <a:alpha val="40000"/>
                              </a:srgbClr>
                            </a:glow>
                          </a:effectLst>
                          <a:latin typeface="+mn-lt"/>
                        </a:rPr>
                        <a:t>e ja kiire internetiühenduse levik</a:t>
                      </a:r>
                      <a:r>
                        <a:rPr lang="en-US" sz="750">
                          <a:effectLst>
                            <a:glow rad="228600">
                              <a:srgbClr val="FFC000">
                                <a:alpha val="40000"/>
                              </a:srgbClr>
                            </a:glow>
                          </a:effectLst>
                          <a:latin typeface="+mn-lt"/>
                        </a:rPr>
                        <a:t>.</a:t>
                      </a:r>
                      <a:endParaRPr lang="et-EE" sz="750">
                        <a:effectLst>
                          <a:glow rad="228600">
                            <a:srgbClr val="FFC000">
                              <a:alpha val="40000"/>
                            </a:srgbClr>
                          </a:glow>
                        </a:effectLst>
                        <a:latin typeface="+mn-lt"/>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u="none" strike="noStrike">
                          <a:effectLst>
                            <a:glow rad="228600">
                              <a:schemeClr val="accent1">
                                <a:satMod val="175000"/>
                                <a:alpha val="40000"/>
                              </a:schemeClr>
                            </a:glow>
                          </a:effectLst>
                          <a:latin typeface="+mn-lt"/>
                        </a:rPr>
                        <a:t>(V) </a:t>
                      </a:r>
                      <a:r>
                        <a:rPr lang="en-US" sz="750" u="none" strike="noStrike" err="1">
                          <a:effectLst>
                            <a:glow rad="228600">
                              <a:schemeClr val="accent1">
                                <a:satMod val="175000"/>
                                <a:alpha val="40000"/>
                              </a:schemeClr>
                            </a:glow>
                          </a:effectLst>
                          <a:latin typeface="+mn-lt"/>
                          <a:ea typeface="Calibri"/>
                          <a:cs typeface="+mn-cs"/>
                        </a:rPr>
                        <a:t>Vooremaal</a:t>
                      </a:r>
                      <a:r>
                        <a:rPr lang="en-US" sz="750" u="none" strike="noStrike">
                          <a:effectLst>
                            <a:glow rad="228600">
                              <a:schemeClr val="accent1">
                                <a:satMod val="175000"/>
                                <a:alpha val="40000"/>
                              </a:schemeClr>
                            </a:glow>
                          </a:effectLst>
                          <a:latin typeface="+mn-lt"/>
                          <a:ea typeface="Calibri"/>
                          <a:cs typeface="+mn-cs"/>
                        </a:rPr>
                        <a:t> </a:t>
                      </a:r>
                      <a:r>
                        <a:rPr lang="en-US" sz="750" u="none" strike="noStrike" err="1">
                          <a:effectLst>
                            <a:glow rad="228600">
                              <a:schemeClr val="accent1">
                                <a:satMod val="175000"/>
                                <a:alpha val="40000"/>
                              </a:schemeClr>
                            </a:glow>
                          </a:effectLst>
                          <a:latin typeface="+mn-lt"/>
                          <a:ea typeface="Calibri"/>
                          <a:cs typeface="+mn-cs"/>
                        </a:rPr>
                        <a:t>turismisektor</a:t>
                      </a:r>
                      <a:r>
                        <a:rPr lang="en-US" sz="750" u="none" strike="noStrike">
                          <a:effectLst>
                            <a:glow rad="228600">
                              <a:schemeClr val="accent1">
                                <a:satMod val="175000"/>
                                <a:alpha val="40000"/>
                              </a:schemeClr>
                            </a:glow>
                          </a:effectLst>
                          <a:latin typeface="+mn-lt"/>
                          <a:ea typeface="Calibri"/>
                          <a:cs typeface="+mn-cs"/>
                        </a:rPr>
                        <a:t> </a:t>
                      </a:r>
                      <a:r>
                        <a:rPr lang="en-US" sz="750" u="none" strike="noStrike" err="1">
                          <a:effectLst>
                            <a:glow rad="228600">
                              <a:schemeClr val="accent1">
                                <a:satMod val="175000"/>
                                <a:alpha val="40000"/>
                              </a:schemeClr>
                            </a:glow>
                          </a:effectLst>
                          <a:latin typeface="+mn-lt"/>
                          <a:ea typeface="Calibri"/>
                          <a:cs typeface="+mn-cs"/>
                        </a:rPr>
                        <a:t>areneb</a:t>
                      </a:r>
                      <a:endParaRPr lang="en-US" sz="750" u="none" strike="noStrike">
                        <a:effectLst>
                          <a:glow rad="228600">
                            <a:schemeClr val="accent1">
                              <a:satMod val="175000"/>
                              <a:alpha val="40000"/>
                            </a:schemeClr>
                          </a:glow>
                        </a:effectLst>
                        <a:latin typeface="+mn-lt"/>
                        <a:ea typeface="Calibri"/>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(V) </a:t>
                      </a:r>
                      <a:r>
                        <a:rPr lang="en-US" sz="750">
                          <a:effectLst>
                            <a:glow rad="228600">
                              <a:schemeClr val="accent1">
                                <a:satMod val="175000"/>
                                <a:alpha val="40000"/>
                              </a:schemeClr>
                            </a:glow>
                          </a:effectLst>
                          <a:latin typeface="+mn-lt"/>
                          <a:ea typeface="Calibri"/>
                          <a:cs typeface="+mn-cs"/>
                        </a:rPr>
                        <a:t>Tartu </a:t>
                      </a:r>
                      <a:r>
                        <a:rPr lang="en-US" sz="750" err="1">
                          <a:effectLst>
                            <a:glow rad="228600">
                              <a:schemeClr val="accent1">
                                <a:satMod val="175000"/>
                                <a:alpha val="40000"/>
                              </a:schemeClr>
                            </a:glow>
                          </a:effectLst>
                          <a:latin typeface="+mn-lt"/>
                          <a:ea typeface="Calibri"/>
                          <a:cs typeface="+mn-cs"/>
                        </a:rPr>
                        <a:t>rahvastik</a:t>
                      </a:r>
                      <a:r>
                        <a:rPr lang="en-US" sz="750">
                          <a:effectLst>
                            <a:glow rad="228600">
                              <a:schemeClr val="accent1">
                                <a:satMod val="175000"/>
                                <a:alpha val="40000"/>
                              </a:schemeClr>
                            </a:glow>
                          </a:effectLst>
                          <a:latin typeface="+mn-lt"/>
                          <a:ea typeface="Calibri"/>
                          <a:cs typeface="+mn-cs"/>
                        </a:rPr>
                        <a:t> </a:t>
                      </a:r>
                      <a:r>
                        <a:rPr lang="en-US" sz="750" err="1">
                          <a:effectLst>
                            <a:glow rad="228600">
                              <a:schemeClr val="accent1">
                                <a:satMod val="175000"/>
                                <a:alpha val="40000"/>
                              </a:schemeClr>
                            </a:glow>
                          </a:effectLst>
                          <a:latin typeface="+mn-lt"/>
                          <a:ea typeface="Calibri"/>
                          <a:cs typeface="+mn-cs"/>
                        </a:rPr>
                        <a:t>kasvab</a:t>
                      </a:r>
                      <a:r>
                        <a:rPr lang="en-US" sz="750">
                          <a:effectLst>
                            <a:glow rad="228600">
                              <a:schemeClr val="accent1">
                                <a:satMod val="175000"/>
                                <a:alpha val="40000"/>
                              </a:schemeClr>
                            </a:glow>
                          </a:effectLst>
                          <a:latin typeface="+mn-lt"/>
                          <a:ea typeface="Calibri"/>
                          <a:cs typeface="+mn-cs"/>
                        </a:rPr>
                        <a:t> Vooremaa </a:t>
                      </a:r>
                      <a:r>
                        <a:rPr lang="en-US" sz="750" err="1">
                          <a:effectLst>
                            <a:glow rad="228600">
                              <a:schemeClr val="accent1">
                                <a:satMod val="175000"/>
                                <a:alpha val="40000"/>
                              </a:schemeClr>
                            </a:glow>
                          </a:effectLst>
                          <a:latin typeface="+mn-lt"/>
                          <a:ea typeface="Calibri"/>
                          <a:cs typeface="+mn-cs"/>
                        </a:rPr>
                        <a:t>suunal</a:t>
                      </a:r>
                      <a:r>
                        <a:rPr lang="en-US" sz="750">
                          <a:effectLst>
                            <a:glow rad="228600">
                              <a:schemeClr val="accent1">
                                <a:satMod val="175000"/>
                                <a:alpha val="40000"/>
                              </a:schemeClr>
                            </a:glow>
                          </a:effectLst>
                          <a:latin typeface="+mn-lt"/>
                          <a:ea typeface="Calibri"/>
                          <a:cs typeface="+mn-cs"/>
                        </a:rPr>
                        <a:t>. </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atraktiivsed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töökohad</a:t>
                      </a:r>
                      <a:r>
                        <a:rPr lang="en-US" sz="750" kern="1200">
                          <a:solidFill>
                            <a:schemeClr val="tx1"/>
                          </a:solidFill>
                          <a:effectLst>
                            <a:glow rad="228600">
                              <a:srgbClr val="FFC000">
                                <a:alpha val="40000"/>
                              </a:srgbClr>
                            </a:glow>
                          </a:effectLst>
                          <a:latin typeface="+mn-lt"/>
                          <a:ea typeface="+mn-ea"/>
                          <a:cs typeface="+mn-cs"/>
                        </a:rPr>
                        <a:t> </a:t>
                      </a:r>
                      <a:r>
                        <a:rPr lang="en-US" sz="750">
                          <a:effectLst>
                            <a:glow rad="228600">
                              <a:schemeClr val="accent2">
                                <a:satMod val="175000"/>
                                <a:alpha val="40000"/>
                              </a:schemeClr>
                            </a:glow>
                          </a:effectLst>
                          <a:latin typeface="+mn-lt"/>
                          <a:ea typeface="Calibri"/>
                          <a:cs typeface="Times New Roman"/>
                        </a:rPr>
                        <a:t>+</a:t>
                      </a:r>
                      <a:r>
                        <a:rPr lang="en-US" sz="750" err="1">
                          <a:effectLst>
                            <a:glow rad="228600">
                              <a:schemeClr val="accent2">
                                <a:satMod val="175000"/>
                                <a:alpha val="40000"/>
                              </a:schemeClr>
                            </a:glow>
                          </a:effectLst>
                          <a:latin typeface="+mn-lt"/>
                          <a:ea typeface="Calibri"/>
                          <a:cs typeface="Times New Roman"/>
                        </a:rPr>
                        <a:t>kogukond</a:t>
                      </a:r>
                      <a:endParaRPr lang="en-US" sz="750">
                        <a:effectLst>
                          <a:glow rad="228600">
                            <a:schemeClr val="accent1">
                              <a:satMod val="175000"/>
                              <a:alpha val="40000"/>
                            </a:schemeClr>
                          </a:glow>
                        </a:effectLst>
                        <a:latin typeface="+mn-lt"/>
                        <a:ea typeface="Calibri"/>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(Ü) </a:t>
                      </a:r>
                      <a:r>
                        <a:rPr lang="en-US" sz="750">
                          <a:effectLst>
                            <a:glow rad="228600">
                              <a:schemeClr val="accent1">
                                <a:satMod val="175000"/>
                                <a:alpha val="40000"/>
                              </a:schemeClr>
                            </a:glow>
                          </a:effectLst>
                          <a:latin typeface="+mn-lt"/>
                          <a:ea typeface="Calibri"/>
                          <a:cs typeface="+mn-cs"/>
                        </a:rPr>
                        <a:t>EL </a:t>
                      </a:r>
                      <a:r>
                        <a:rPr lang="en-US" sz="750" err="1">
                          <a:effectLst>
                            <a:glow rad="228600">
                              <a:schemeClr val="accent1">
                                <a:satMod val="175000"/>
                                <a:alpha val="40000"/>
                              </a:schemeClr>
                            </a:glow>
                          </a:effectLst>
                          <a:latin typeface="+mn-lt"/>
                          <a:ea typeface="Calibri"/>
                          <a:cs typeface="+mn-cs"/>
                        </a:rPr>
                        <a:t>toetused</a:t>
                      </a:r>
                      <a:r>
                        <a:rPr lang="en-US" sz="750">
                          <a:effectLst>
                            <a:glow rad="228600">
                              <a:schemeClr val="accent1">
                                <a:satMod val="175000"/>
                                <a:alpha val="40000"/>
                              </a:schemeClr>
                            </a:glow>
                          </a:effectLst>
                          <a:latin typeface="+mn-lt"/>
                          <a:ea typeface="Calibri"/>
                          <a:cs typeface="+mn-cs"/>
                        </a:rPr>
                        <a:t> </a:t>
                      </a:r>
                      <a:r>
                        <a:rPr lang="et-EE" sz="750" baseline="0">
                          <a:effectLst>
                            <a:glow rad="228600">
                              <a:schemeClr val="accent1">
                                <a:satMod val="175000"/>
                                <a:alpha val="40000"/>
                              </a:schemeClr>
                            </a:glow>
                          </a:effectLst>
                          <a:latin typeface="+mn-lt"/>
                          <a:ea typeface="Calibri"/>
                          <a:cs typeface="+mn-cs"/>
                        </a:rPr>
                        <a:t>maaelu ja piirkonna toetuseks</a:t>
                      </a:r>
                      <a:r>
                        <a:rPr lang="en-US" sz="750" baseline="0">
                          <a:effectLst>
                            <a:glow rad="228600">
                              <a:schemeClr val="accent1">
                                <a:satMod val="175000"/>
                                <a:alpha val="40000"/>
                              </a:schemeClr>
                            </a:glow>
                          </a:effectLst>
                          <a:latin typeface="+mn-lt"/>
                          <a:ea typeface="Calibri"/>
                          <a:cs typeface="+mn-cs"/>
                        </a:rPr>
                        <a:t>.</a:t>
                      </a:r>
                      <a:r>
                        <a:rPr lang="en-US" sz="750">
                          <a:effectLst>
                            <a:glow rad="228600">
                              <a:schemeClr val="accent2">
                                <a:satMod val="175000"/>
                                <a:alpha val="40000"/>
                              </a:schemeClr>
                            </a:glow>
                          </a:effectLst>
                          <a:latin typeface="+mn-lt"/>
                          <a:ea typeface="Calibri"/>
                          <a:cs typeface="Times New Roman"/>
                        </a:rPr>
                        <a:t> +</a:t>
                      </a:r>
                      <a:r>
                        <a:rPr lang="en-US" sz="750" err="1">
                          <a:effectLst>
                            <a:glow rad="228600">
                              <a:schemeClr val="accent2">
                                <a:satMod val="175000"/>
                                <a:alpha val="40000"/>
                              </a:schemeClr>
                            </a:glow>
                          </a:effectLst>
                          <a:latin typeface="+mn-lt"/>
                          <a:ea typeface="Calibri"/>
                          <a:cs typeface="Times New Roman"/>
                        </a:rPr>
                        <a:t>kogukond</a:t>
                      </a:r>
                      <a:endParaRPr lang="et-EE" sz="750" baseline="0">
                        <a:effectLst>
                          <a:glow rad="228600">
                            <a:schemeClr val="accent1">
                              <a:satMod val="175000"/>
                              <a:alpha val="40000"/>
                            </a:schemeClr>
                          </a:glow>
                        </a:effectLst>
                        <a:latin typeface="+mn-lt"/>
                        <a:ea typeface="Calibri"/>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(Ü) Maaelu populariseeritakse läbi erinevate ühisprojektide ja ettevõtmiste, </a:t>
                      </a:r>
                      <a:r>
                        <a:rPr lang="en-US" sz="750">
                          <a:effectLst>
                            <a:glow rad="228600">
                              <a:schemeClr val="accent1">
                                <a:satMod val="175000"/>
                                <a:alpha val="40000"/>
                              </a:schemeClr>
                            </a:glow>
                          </a:effectLst>
                          <a:latin typeface="+mn-lt"/>
                          <a:cs typeface="Times New Roman"/>
                        </a:rPr>
                        <a:t>k</a:t>
                      </a:r>
                      <a:r>
                        <a:rPr lang="et-EE" sz="750" err="1">
                          <a:effectLst>
                            <a:glow rad="228600">
                              <a:schemeClr val="accent1">
                                <a:satMod val="175000"/>
                                <a:alpha val="40000"/>
                              </a:schemeClr>
                            </a:glow>
                          </a:effectLst>
                          <a:latin typeface="+mn-lt"/>
                          <a:ea typeface="Calibri"/>
                          <a:cs typeface="Times New Roman"/>
                        </a:rPr>
                        <a:t>ampaania</a:t>
                      </a:r>
                      <a:r>
                        <a:rPr lang="et-EE" sz="750">
                          <a:effectLst>
                            <a:glow rad="228600">
                              <a:schemeClr val="accent1">
                                <a:satMod val="175000"/>
                                <a:alpha val="40000"/>
                              </a:schemeClr>
                            </a:glow>
                          </a:effectLst>
                          <a:latin typeface="+mn-lt"/>
                          <a:ea typeface="Calibri"/>
                          <a:cs typeface="Times New Roman"/>
                        </a:rPr>
                        <a:t> “Maale elama”</a:t>
                      </a:r>
                      <a:r>
                        <a:rPr lang="en-US" sz="750">
                          <a:effectLst>
                            <a:glow rad="228600">
                              <a:schemeClr val="accent1">
                                <a:satMod val="175000"/>
                                <a:alpha val="40000"/>
                              </a:schemeClr>
                            </a:glow>
                          </a:effectLst>
                          <a:latin typeface="+mn-lt"/>
                          <a:ea typeface="Calibri"/>
                          <a:cs typeface="Times New Roman"/>
                        </a:rPr>
                        <a:t>. </a:t>
                      </a:r>
                      <a:r>
                        <a:rPr lang="en-US" sz="750">
                          <a:effectLst>
                            <a:glow rad="228600">
                              <a:schemeClr val="accent2">
                                <a:satMod val="175000"/>
                                <a:alpha val="40000"/>
                              </a:schemeClr>
                            </a:glow>
                          </a:effectLst>
                          <a:latin typeface="+mn-lt"/>
                          <a:ea typeface="Calibri"/>
                          <a:cs typeface="Times New Roman"/>
                        </a:rPr>
                        <a:t>+</a:t>
                      </a:r>
                      <a:r>
                        <a:rPr lang="en-US" sz="750" err="1">
                          <a:effectLst>
                            <a:glow rad="228600">
                              <a:schemeClr val="accent2">
                                <a:satMod val="175000"/>
                                <a:alpha val="40000"/>
                              </a:schemeClr>
                            </a:glow>
                          </a:effectLst>
                          <a:latin typeface="+mn-lt"/>
                          <a:ea typeface="Calibri"/>
                          <a:cs typeface="Times New Roman"/>
                        </a:rPr>
                        <a:t>kogukond</a:t>
                      </a:r>
                      <a:endParaRPr lang="et-EE" sz="750">
                        <a:effectLst>
                          <a:glow rad="228600">
                            <a:schemeClr val="accent2">
                              <a:satMod val="175000"/>
                              <a:alpha val="40000"/>
                            </a:schemeClr>
                          </a:glow>
                        </a:effectLst>
                        <a:latin typeface="+mn-lt"/>
                        <a:ea typeface="Calibri"/>
                        <a:cs typeface="Times New Roman"/>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(Ü) </a:t>
                      </a:r>
                      <a:r>
                        <a:rPr lang="et-EE" sz="750">
                          <a:effectLst>
                            <a:glow rad="228600">
                              <a:schemeClr val="accent1">
                                <a:satMod val="175000"/>
                                <a:alpha val="40000"/>
                              </a:schemeClr>
                            </a:glow>
                          </a:effectLst>
                          <a:latin typeface="+mn-lt"/>
                          <a:ea typeface="Calibri"/>
                          <a:cs typeface="Times New Roman"/>
                        </a:rPr>
                        <a:t>Inimesed</a:t>
                      </a:r>
                      <a:r>
                        <a:rPr lang="et-EE" sz="750" baseline="0">
                          <a:effectLst>
                            <a:glow rad="228600">
                              <a:schemeClr val="accent1">
                                <a:satMod val="175000"/>
                                <a:alpha val="40000"/>
                              </a:schemeClr>
                            </a:glow>
                          </a:effectLst>
                          <a:latin typeface="+mn-lt"/>
                          <a:ea typeface="Calibri"/>
                          <a:cs typeface="Times New Roman"/>
                        </a:rPr>
                        <a:t> kolivad linna ja Soome, aga soovivad puhata maal</a:t>
                      </a:r>
                      <a:r>
                        <a:rPr lang="en-US" sz="750" baseline="0">
                          <a:effectLst>
                            <a:glow rad="228600">
                              <a:schemeClr val="accent1">
                                <a:satMod val="175000"/>
                                <a:alpha val="40000"/>
                              </a:schemeClr>
                            </a:glow>
                          </a:effectLst>
                          <a:latin typeface="+mn-lt"/>
                          <a:ea typeface="Calibri"/>
                          <a:cs typeface="Times New Roman"/>
                        </a:rPr>
                        <a:t>.</a:t>
                      </a:r>
                    </a:p>
                  </a:txBody>
                  <a:tcPr marL="24000" marR="24000" marT="18000" marB="18000"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0000"/>
                        </a:lnSpc>
                        <a:spcBef>
                          <a:spcPts val="0"/>
                        </a:spcBef>
                        <a:spcAft>
                          <a:spcPts val="0"/>
                        </a:spcAft>
                        <a:buClrTx/>
                        <a:buSzTx/>
                        <a:buFontTx/>
                        <a:buNone/>
                        <a:tabLst/>
                      </a:pP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SO strateegia  (Kuidas sisemiste tugevuste abil väliseid võimalusi ära kasutada?)</a:t>
                      </a:r>
                      <a:endParaRPr kumimoji="0" lang="en-US" sz="750" b="1" i="0" u="none" strike="noStrike" cap="none" normalizeH="0" baseline="0" noProof="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70000"/>
                        </a:lnSpc>
                        <a:spcBef>
                          <a:spcPts val="0"/>
                        </a:spcBef>
                        <a:spcAft>
                          <a:spcPts val="0"/>
                        </a:spcAft>
                        <a:buClrTx/>
                        <a:buSzTx/>
                        <a:buFontTx/>
                        <a:buNone/>
                        <a:tabLst/>
                      </a:pPr>
                      <a:r>
                        <a:rPr kumimoji="0" lang="en-US" sz="750" b="1" i="0" u="sng" strike="noStrike" cap="none" normalizeH="0" baseline="0" noProof="0" err="1">
                          <a:ln>
                            <a:noFill/>
                          </a:ln>
                          <a:solidFill>
                            <a:schemeClr val="tx1"/>
                          </a:solidFill>
                          <a:effectLst/>
                          <a:latin typeface="+mn-lt"/>
                          <a:ea typeface="Times New Roman" pitchFamily="18" charset="0"/>
                          <a:cs typeface="Arial" pitchFamily="34" charset="0"/>
                        </a:rPr>
                        <a:t>Atraktiivsed</a:t>
                      </a:r>
                      <a:r>
                        <a:rPr kumimoji="0" lang="en-US" sz="750" b="1" i="0" u="sng" strike="noStrike" cap="none" normalizeH="0" baseline="0" noProof="0">
                          <a:ln>
                            <a:noFill/>
                          </a:ln>
                          <a:solidFill>
                            <a:schemeClr val="tx1"/>
                          </a:solidFill>
                          <a:effectLst/>
                          <a:latin typeface="+mn-lt"/>
                          <a:ea typeface="Times New Roman" pitchFamily="18" charset="0"/>
                          <a:cs typeface="Arial" pitchFamily="34" charset="0"/>
                        </a:rPr>
                        <a:t> </a:t>
                      </a:r>
                      <a:r>
                        <a:rPr kumimoji="0" lang="en-US" sz="750" b="1" i="0" u="sng" strike="noStrike" cap="none" normalizeH="0" baseline="0" noProof="0" err="1">
                          <a:ln>
                            <a:noFill/>
                          </a:ln>
                          <a:solidFill>
                            <a:schemeClr val="tx1"/>
                          </a:solidFill>
                          <a:effectLst/>
                          <a:latin typeface="+mn-lt"/>
                          <a:ea typeface="Times New Roman" pitchFamily="18" charset="0"/>
                          <a:cs typeface="Arial" pitchFamily="34" charset="0"/>
                        </a:rPr>
                        <a:t>töökohad</a:t>
                      </a:r>
                      <a:r>
                        <a:rPr kumimoji="0" lang="en-US" sz="750" b="1" i="0" u="sng" strike="noStrike" cap="none" normalizeH="0" baseline="0" noProof="0">
                          <a:ln>
                            <a:noFill/>
                          </a:ln>
                          <a:solidFill>
                            <a:schemeClr val="tx1"/>
                          </a:solidFill>
                          <a:effectLst/>
                          <a:latin typeface="+mn-lt"/>
                          <a:ea typeface="Times New Roman" pitchFamily="18" charset="0"/>
                          <a:cs typeface="Arial" pitchFamily="34" charset="0"/>
                        </a:rPr>
                        <a:t>:</a:t>
                      </a:r>
                      <a:endParaRPr kumimoji="0" lang="et-EE" sz="750" b="1" i="0" u="sng" strike="noStrike" cap="none" normalizeH="0" baseline="0" noProof="0">
                        <a:ln>
                          <a:noFill/>
                        </a:ln>
                        <a:solidFill>
                          <a:schemeClr val="tx1"/>
                        </a:solidFill>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kumimoji="0" lang="et-EE"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S</a:t>
                      </a:r>
                      <a:r>
                        <a:rPr kumimoji="0" lang="en-US"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5,8</a:t>
                      </a:r>
                      <a:r>
                        <a:rPr kumimoji="0" lang="et-EE"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a:t>
                      </a:r>
                      <a:r>
                        <a:rPr kumimoji="0" lang="en-US"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12,13</a:t>
                      </a:r>
                      <a:r>
                        <a:rPr kumimoji="0" lang="et-EE"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/O3</a:t>
                      </a:r>
                      <a:r>
                        <a:rPr kumimoji="0" lang="en-US"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,6</a:t>
                      </a:r>
                      <a:r>
                        <a:rPr kumimoji="0" lang="et-EE" sz="750" b="1"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t-EE"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Teadus</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tegevuse</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mahu</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suurendamise</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edendamine</a:t>
                      </a:r>
                      <a:r>
                        <a:rPr kumimoji="0" lang="et-EE"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tegevus</a:t>
                      </a:r>
                      <a:r>
                        <a:rPr kumimoji="0" lang="et-EE"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piirkon</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n</a:t>
                      </a:r>
                      <a:r>
                        <a:rPr kumimoji="0" lang="et-EE"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a</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s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eri</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haridus</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ja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teadusasutuste</a:t>
                      </a:r>
                      <a:r>
                        <a:rPr kumimoji="0" lang="en-US"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err="1">
                          <a:ln>
                            <a:noFill/>
                          </a:ln>
                          <a:solidFill>
                            <a:schemeClr val="tx1"/>
                          </a:solidFill>
                          <a:effectLst>
                            <a:glow rad="228600">
                              <a:srgbClr val="FFC000">
                                <a:alpha val="40000"/>
                              </a:srgbClr>
                            </a:glow>
                          </a:effectLst>
                          <a:latin typeface="+mn-lt"/>
                          <a:ea typeface="ＭＳ Ｐゴシック" pitchFamily="34" charset="-128"/>
                          <a:cs typeface="Arial" pitchFamily="34" charset="0"/>
                        </a:rPr>
                        <a:t>abil</a:t>
                      </a:r>
                      <a:r>
                        <a:rPr kumimoji="0" lang="et-EE" sz="750" b="0" i="0" u="none" strike="noStrike" kern="1200" cap="none" normalizeH="0" baseline="0">
                          <a:ln>
                            <a:noFill/>
                          </a:ln>
                          <a:solidFill>
                            <a:schemeClr val="tx1"/>
                          </a:solidFill>
                          <a:effectLst>
                            <a:glow rad="228600">
                              <a:srgbClr val="FFC000">
                                <a:alpha val="40000"/>
                              </a:srgbClr>
                            </a:glow>
                          </a:effectLst>
                          <a:latin typeface="+mn-lt"/>
                          <a:ea typeface="ＭＳ Ｐゴシック" pitchFamily="34" charset="-128"/>
                          <a:cs typeface="Arial" pitchFamily="34" charset="0"/>
                        </a:rPr>
                        <a:t>: Luua (metsandus), METK (põllumajandus), Maaülikool (põllu- ja maamajandus), Polli (aiandus), Tartu Ülikool (kogukonnad), Järva, Olustvere, Tartu, Viljandi kutsehariduskeskused.</a:t>
                      </a: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kumimoji="0" lang="et-EE" sz="750" b="1"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S</a:t>
                      </a:r>
                      <a:r>
                        <a:rPr kumimoji="0" lang="en-US" sz="750" b="1"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5</a:t>
                      </a:r>
                      <a:r>
                        <a:rPr kumimoji="0" lang="et-EE" sz="750" b="1"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/O2: </a:t>
                      </a:r>
                      <a:r>
                        <a:rPr kumimoji="0" lang="et-EE"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Soodustada mahe ja väikeettevõtete tekkimist – OTT</a:t>
                      </a:r>
                      <a:r>
                        <a:rPr kumimoji="0" lang="en-US"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a:t>
                      </a:r>
                      <a:r>
                        <a:rPr kumimoji="0" lang="en-US" sz="750" b="0" i="0" u="none" strike="noStrike" kern="1200" cap="none" normalizeH="0" baseline="0" noProof="0" err="1">
                          <a:ln>
                            <a:noFill/>
                          </a:ln>
                          <a:solidFill>
                            <a:schemeClr val="tx1"/>
                          </a:solidFill>
                          <a:effectLst>
                            <a:glow rad="228600">
                              <a:srgbClr val="FFC000">
                                <a:alpha val="40000"/>
                              </a:srgbClr>
                            </a:glow>
                          </a:effectLst>
                          <a:latin typeface="+mn-lt"/>
                          <a:ea typeface="ＭＳ Ｐゴシック" pitchFamily="34" charset="-128"/>
                          <a:cs typeface="Arial" pitchFamily="34" charset="0"/>
                        </a:rPr>
                        <a:t>i</a:t>
                      </a:r>
                      <a:r>
                        <a:rPr kumimoji="0" lang="en-US"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n-US" sz="750" b="0" i="0" u="none" strike="noStrike" kern="1200" cap="none" normalizeH="0" baseline="0" noProof="0" err="1">
                          <a:ln>
                            <a:noFill/>
                          </a:ln>
                          <a:solidFill>
                            <a:schemeClr val="tx1"/>
                          </a:solidFill>
                          <a:effectLst>
                            <a:glow rad="228600">
                              <a:srgbClr val="FFC000">
                                <a:alpha val="40000"/>
                              </a:srgbClr>
                            </a:glow>
                          </a:effectLst>
                          <a:latin typeface="+mn-lt"/>
                          <a:ea typeface="ＭＳ Ｐゴシック" pitchFamily="34" charset="-128"/>
                          <a:cs typeface="Arial" pitchFamily="34" charset="0"/>
                        </a:rPr>
                        <a:t>võrgustike</a:t>
                      </a:r>
                      <a:r>
                        <a:rPr kumimoji="0" lang="en-US"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 </a:t>
                      </a:r>
                      <a:r>
                        <a:rPr kumimoji="0" lang="et-EE"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laiendamine</a:t>
                      </a:r>
                      <a:r>
                        <a:rPr kumimoji="0" lang="en-US"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rPr>
                        <a:t>.</a:t>
                      </a:r>
                      <a:endParaRPr kumimoji="0" lang="et-EE" sz="750" b="0" i="0" u="none" strike="noStrike" kern="1200" cap="none" normalizeH="0" baseline="0" noProof="0">
                        <a:ln>
                          <a:noFill/>
                        </a:ln>
                        <a:solidFill>
                          <a:schemeClr val="tx1"/>
                        </a:solidFill>
                        <a:effectLst>
                          <a:glow rad="228600">
                            <a:srgbClr val="FFC000">
                              <a:alpha val="40000"/>
                            </a:srgbClr>
                          </a:glow>
                        </a:effectLst>
                        <a:latin typeface="+mn-lt"/>
                        <a:ea typeface="ＭＳ Ｐゴシック" pitchFamily="34" charset="-128"/>
                        <a:cs typeface="Arial" pitchFamily="34" charset="0"/>
                      </a:endParaRPr>
                    </a:p>
                    <a:p>
                      <a:pPr marL="171450" marR="0" lvl="0" indent="-171450" algn="l" defTabSz="1219170" rtl="0" eaLnBrk="1" fontAlgn="auto" latinLnBrk="0" hangingPunct="1">
                        <a:lnSpc>
                          <a:spcPct val="70000"/>
                        </a:lnSpc>
                        <a:spcBef>
                          <a:spcPts val="0"/>
                        </a:spcBef>
                        <a:spcAft>
                          <a:spcPts val="0"/>
                        </a:spcAft>
                        <a:buClrTx/>
                        <a:buSzTx/>
                        <a:buFont typeface="Arial" panose="020B0604020202020204" pitchFamily="34" charset="0"/>
                        <a:buChar char="•"/>
                        <a:tabLst/>
                        <a:defRPr/>
                      </a:pPr>
                      <a:r>
                        <a:rPr lang="en-US" sz="750" b="1" kern="1200" noProof="0">
                          <a:solidFill>
                            <a:schemeClr val="tx1"/>
                          </a:solidFill>
                          <a:effectLst>
                            <a:glow rad="228600">
                              <a:srgbClr val="FFC000">
                                <a:alpha val="40000"/>
                              </a:srgbClr>
                            </a:glow>
                          </a:effectLst>
                          <a:latin typeface="+mn-lt"/>
                          <a:ea typeface="+mn-ea"/>
                          <a:cs typeface="+mn-cs"/>
                        </a:rPr>
                        <a:t>2</a:t>
                      </a:r>
                      <a:r>
                        <a:rPr lang="et-EE" sz="750" b="1" kern="1200" noProof="0">
                          <a:solidFill>
                            <a:schemeClr val="tx1"/>
                          </a:solidFill>
                          <a:effectLst>
                            <a:glow rad="228600">
                              <a:srgbClr val="FFC000">
                                <a:alpha val="40000"/>
                              </a:srgbClr>
                            </a:glow>
                          </a:effectLst>
                          <a:latin typeface="+mn-lt"/>
                          <a:ea typeface="+mn-ea"/>
                          <a:cs typeface="+mn-cs"/>
                        </a:rPr>
                        <a:t>,</a:t>
                      </a:r>
                      <a:r>
                        <a:rPr lang="en-US" sz="750" b="1" kern="1200" noProof="0">
                          <a:solidFill>
                            <a:schemeClr val="tx1"/>
                          </a:solidFill>
                          <a:effectLst>
                            <a:glow rad="228600">
                              <a:srgbClr val="FFC000">
                                <a:alpha val="40000"/>
                              </a:srgbClr>
                            </a:glow>
                          </a:effectLst>
                          <a:latin typeface="+mn-lt"/>
                          <a:ea typeface="+mn-ea"/>
                          <a:cs typeface="+mn-cs"/>
                        </a:rPr>
                        <a:t>5,8,9,</a:t>
                      </a:r>
                      <a:r>
                        <a:rPr lang="et-EE" sz="750" b="1" kern="1200" noProof="0">
                          <a:solidFill>
                            <a:schemeClr val="tx1"/>
                          </a:solidFill>
                          <a:effectLst>
                            <a:glow rad="228600">
                              <a:srgbClr val="FFC000">
                                <a:alpha val="40000"/>
                              </a:srgbClr>
                            </a:glow>
                          </a:effectLst>
                          <a:latin typeface="+mn-lt"/>
                          <a:ea typeface="+mn-ea"/>
                          <a:cs typeface="+mn-cs"/>
                        </a:rPr>
                        <a:t>1</a:t>
                      </a:r>
                      <a:r>
                        <a:rPr lang="en-US" sz="750" b="1" kern="1200" noProof="0">
                          <a:solidFill>
                            <a:schemeClr val="tx1"/>
                          </a:solidFill>
                          <a:effectLst>
                            <a:glow rad="228600">
                              <a:srgbClr val="FFC000">
                                <a:alpha val="40000"/>
                              </a:srgbClr>
                            </a:glow>
                          </a:effectLst>
                          <a:latin typeface="+mn-lt"/>
                          <a:ea typeface="+mn-ea"/>
                          <a:cs typeface="+mn-cs"/>
                        </a:rPr>
                        <a:t>4,15,16</a:t>
                      </a:r>
                      <a:r>
                        <a:rPr lang="et-EE" sz="750" b="1" kern="1200" noProof="0">
                          <a:solidFill>
                            <a:schemeClr val="tx1"/>
                          </a:solidFill>
                          <a:effectLst>
                            <a:glow rad="228600">
                              <a:srgbClr val="FFC000">
                                <a:alpha val="40000"/>
                              </a:srgbClr>
                            </a:glow>
                          </a:effectLst>
                          <a:latin typeface="+mn-lt"/>
                          <a:ea typeface="+mn-ea"/>
                          <a:cs typeface="+mn-cs"/>
                        </a:rPr>
                        <a:t>/O6 </a:t>
                      </a:r>
                      <a:r>
                        <a:rPr lang="et-EE" sz="750" kern="1200" noProof="0">
                          <a:solidFill>
                            <a:schemeClr val="tx1"/>
                          </a:solidFill>
                          <a:effectLst>
                            <a:glow rad="228600">
                              <a:srgbClr val="FFC000">
                                <a:alpha val="40000"/>
                              </a:srgbClr>
                            </a:glow>
                          </a:effectLst>
                          <a:latin typeface="+mn-lt"/>
                          <a:ea typeface="+mn-ea"/>
                          <a:cs typeface="+mn-cs"/>
                        </a:rPr>
                        <a:t>Nišiettevõtluse arendamine</a:t>
                      </a:r>
                      <a:r>
                        <a:rPr lang="en-US" sz="750" kern="1200" noProof="0">
                          <a:solidFill>
                            <a:schemeClr val="tx1"/>
                          </a:solidFill>
                          <a:effectLst>
                            <a:glow rad="228600">
                              <a:srgbClr val="FFC000">
                                <a:alpha val="40000"/>
                              </a:srgbClr>
                            </a:glow>
                          </a:effectLst>
                          <a:latin typeface="+mn-lt"/>
                          <a:ea typeface="+mn-ea"/>
                          <a:cs typeface="+mn-cs"/>
                        </a:rPr>
                        <a:t> </a:t>
                      </a:r>
                      <a:r>
                        <a:rPr lang="et-EE" sz="750" kern="1200" noProof="0">
                          <a:solidFill>
                            <a:schemeClr val="tx1"/>
                          </a:solidFill>
                          <a:effectLst>
                            <a:glow rad="228600">
                              <a:srgbClr val="FFC000">
                                <a:alpha val="40000"/>
                              </a:srgbClr>
                            </a:glow>
                          </a:effectLst>
                          <a:latin typeface="+mn-lt"/>
                          <a:ea typeface="+mn-ea"/>
                          <a:cs typeface="+mn-cs"/>
                        </a:rPr>
                        <a:t>(</a:t>
                      </a:r>
                      <a:r>
                        <a:rPr lang="et-EE" sz="750" kern="1200">
                          <a:solidFill>
                            <a:schemeClr val="tx1"/>
                          </a:solidFill>
                          <a:effectLst>
                            <a:glow rad="228600">
                              <a:srgbClr val="FFC000">
                                <a:alpha val="40000"/>
                              </a:srgbClr>
                            </a:glow>
                          </a:effectLst>
                          <a:latin typeface="+mn-lt"/>
                          <a:ea typeface="+mn-ea"/>
                          <a:cs typeface="+mn-cs"/>
                        </a:rPr>
                        <a:t>nišiettevõtlus -</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palga</a:t>
                      </a:r>
                      <a:r>
                        <a:rPr lang="et-EE" sz="750" kern="1200">
                          <a:solidFill>
                            <a:schemeClr val="tx1"/>
                          </a:solidFill>
                          <a:effectLst>
                            <a:glow rad="228600">
                              <a:srgbClr val="FFC000">
                                <a:alpha val="40000"/>
                              </a:srgbClr>
                            </a:glow>
                          </a:effectLst>
                          <a:latin typeface="+mn-lt"/>
                          <a:ea typeface="+mn-ea"/>
                          <a:cs typeface="+mn-cs"/>
                        </a:rPr>
                        <a:t>töö kõrvalt</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ettevõtte</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käivit</a:t>
                      </a:r>
                      <a:r>
                        <a:rPr lang="et-EE" sz="750" kern="1200">
                          <a:solidFill>
                            <a:schemeClr val="tx1"/>
                          </a:solidFill>
                          <a:effectLst>
                            <a:glow rad="228600">
                              <a:srgbClr val="FFC000">
                                <a:alpha val="40000"/>
                              </a:srgbClr>
                            </a:glow>
                          </a:effectLst>
                          <a:latin typeface="+mn-lt"/>
                          <a:ea typeface="+mn-ea"/>
                          <a:cs typeface="+mn-cs"/>
                        </a:rPr>
                        <a:t>a</a:t>
                      </a:r>
                      <a:r>
                        <a:rPr lang="en-US" sz="750" kern="1200">
                          <a:solidFill>
                            <a:schemeClr val="tx1"/>
                          </a:solidFill>
                          <a:effectLst>
                            <a:glow rad="228600">
                              <a:srgbClr val="FFC000">
                                <a:alpha val="40000"/>
                              </a:srgbClr>
                            </a:glow>
                          </a:effectLst>
                          <a:latin typeface="+mn-lt"/>
                          <a:ea typeface="+mn-ea"/>
                          <a:cs typeface="+mn-cs"/>
                        </a:rPr>
                        <a:t>mine, </a:t>
                      </a:r>
                      <a:r>
                        <a:rPr lang="en-US" sz="750" kern="1200" err="1">
                          <a:solidFill>
                            <a:schemeClr val="tx1"/>
                          </a:solidFill>
                          <a:effectLst>
                            <a:glow rad="228600">
                              <a:srgbClr val="FFC000">
                                <a:alpha val="40000"/>
                              </a:srgbClr>
                            </a:glow>
                          </a:effectLst>
                          <a:latin typeface="+mn-lt"/>
                          <a:ea typeface="+mn-ea"/>
                          <a:cs typeface="+mn-cs"/>
                        </a:rPr>
                        <a:t>millel</a:t>
                      </a:r>
                      <a:r>
                        <a:rPr lang="en-US" sz="750" kern="1200">
                          <a:solidFill>
                            <a:schemeClr val="tx1"/>
                          </a:solidFill>
                          <a:effectLst>
                            <a:glow rad="228600">
                              <a:srgbClr val="FFC000">
                                <a:alpha val="40000"/>
                              </a:srgbClr>
                            </a:glow>
                          </a:effectLst>
                          <a:latin typeface="+mn-lt"/>
                          <a:ea typeface="+mn-ea"/>
                          <a:cs typeface="+mn-cs"/>
                        </a:rPr>
                        <a:t> on </a:t>
                      </a:r>
                      <a:r>
                        <a:rPr lang="en-US" sz="750" kern="1200" err="1">
                          <a:solidFill>
                            <a:schemeClr val="tx1"/>
                          </a:solidFill>
                          <a:effectLst>
                            <a:glow rad="228600">
                              <a:srgbClr val="FFC000">
                                <a:alpha val="40000"/>
                              </a:srgbClr>
                            </a:glow>
                          </a:effectLst>
                          <a:latin typeface="+mn-lt"/>
                          <a:ea typeface="+mn-ea"/>
                          <a:cs typeface="+mn-cs"/>
                        </a:rPr>
                        <a:t>potentsiaal</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töökohtade</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loomiseks</a:t>
                      </a:r>
                      <a:r>
                        <a:rPr lang="et-EE" sz="750" kern="1200">
                          <a:solidFill>
                            <a:schemeClr val="tx1"/>
                          </a:solidFill>
                          <a:effectLst>
                            <a:glow rad="228600">
                              <a:srgbClr val="FFC000">
                                <a:alpha val="40000"/>
                              </a:srgbClr>
                            </a:glow>
                          </a:effectLst>
                          <a:latin typeface="+mn-lt"/>
                          <a:ea typeface="+mn-ea"/>
                          <a:cs typeface="+mn-cs"/>
                        </a:rPr>
                        <a:t>)</a:t>
                      </a:r>
                      <a:r>
                        <a:rPr lang="et-EE" sz="750" kern="1200" noProof="0">
                          <a:solidFill>
                            <a:schemeClr val="tx1"/>
                          </a:solidFill>
                          <a:effectLst>
                            <a:glow rad="228600">
                              <a:srgbClr val="FFC000">
                                <a:alpha val="40000"/>
                              </a:srgbClr>
                            </a:glow>
                          </a:effectLst>
                          <a:latin typeface="+mn-lt"/>
                          <a:ea typeface="+mn-ea"/>
                          <a:cs typeface="+mn-cs"/>
                        </a:rPr>
                        <a:t>, maaettevõtluse mitmekesistamine </a:t>
                      </a:r>
                      <a:r>
                        <a:rPr lang="en-US" sz="750" kern="1200" noProof="0">
                          <a:solidFill>
                            <a:schemeClr val="tx1"/>
                          </a:solidFill>
                          <a:effectLst>
                            <a:glow rad="228600">
                              <a:srgbClr val="FFC000">
                                <a:alpha val="40000"/>
                              </a:srgbClr>
                            </a:glow>
                          </a:effectLst>
                          <a:latin typeface="+mn-lt"/>
                          <a:ea typeface="+mn-ea"/>
                          <a:cs typeface="+mn-cs"/>
                        </a:rPr>
                        <a:t>ja</a:t>
                      </a:r>
                      <a:r>
                        <a:rPr lang="et-EE" sz="750" kern="1200">
                          <a:solidFill>
                            <a:schemeClr val="tx1"/>
                          </a:solidFill>
                          <a:effectLst>
                            <a:glow rad="228600">
                              <a:srgbClr val="FFC000">
                                <a:alpha val="40000"/>
                              </a:srgbClr>
                            </a:glow>
                          </a:effectLst>
                          <a:latin typeface="+mn-lt"/>
                          <a:ea typeface="+mn-ea"/>
                          <a:cs typeface="+mn-cs"/>
                        </a:rPr>
                        <a:t> ettevõtete</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toetamine</a:t>
                      </a:r>
                      <a:r>
                        <a:rPr lang="et-EE" sz="750" kern="1200">
                          <a:solidFill>
                            <a:schemeClr val="tx1"/>
                          </a:solidFill>
                          <a:effectLst>
                            <a:glow rad="228600">
                              <a:srgbClr val="FFC000">
                                <a:alpha val="40000"/>
                              </a:srgbClr>
                            </a:glow>
                          </a:effectLst>
                          <a:latin typeface="+mn-lt"/>
                          <a:ea typeface="+mn-ea"/>
                          <a:cs typeface="+mn-cs"/>
                        </a:rPr>
                        <a:t> reaalsete</a:t>
                      </a:r>
                      <a:r>
                        <a:rPr lang="en-US" sz="750" kern="1200" err="1">
                          <a:solidFill>
                            <a:schemeClr val="tx1"/>
                          </a:solidFill>
                          <a:effectLst>
                            <a:glow rad="228600">
                              <a:srgbClr val="FFC000">
                                <a:alpha val="40000"/>
                              </a:srgbClr>
                            </a:glow>
                          </a:effectLst>
                          <a:latin typeface="+mn-lt"/>
                          <a:ea typeface="+mn-ea"/>
                          <a:cs typeface="+mn-cs"/>
                        </a:rPr>
                        <a:t>st</a:t>
                      </a:r>
                      <a:r>
                        <a:rPr lang="et-EE" sz="750" kern="1200">
                          <a:solidFill>
                            <a:schemeClr val="tx1"/>
                          </a:solidFill>
                          <a:effectLst>
                            <a:glow rad="228600">
                              <a:srgbClr val="FFC000">
                                <a:alpha val="40000"/>
                              </a:srgbClr>
                            </a:glow>
                          </a:effectLst>
                          <a:latin typeface="+mn-lt"/>
                          <a:ea typeface="+mn-ea"/>
                          <a:cs typeface="+mn-cs"/>
                        </a:rPr>
                        <a:t> vajaduste</a:t>
                      </a:r>
                      <a:r>
                        <a:rPr lang="en-US" sz="750" kern="1200" err="1">
                          <a:solidFill>
                            <a:schemeClr val="tx1"/>
                          </a:solidFill>
                          <a:effectLst>
                            <a:glow rad="228600">
                              <a:srgbClr val="FFC000">
                                <a:alpha val="40000"/>
                              </a:srgbClr>
                            </a:glow>
                          </a:effectLst>
                          <a:latin typeface="+mn-lt"/>
                          <a:ea typeface="+mn-ea"/>
                          <a:cs typeface="+mn-cs"/>
                        </a:rPr>
                        <a:t>st</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lähtuvalt</a:t>
                      </a:r>
                      <a:r>
                        <a:rPr lang="en-US" sz="750" kern="1200">
                          <a:solidFill>
                            <a:schemeClr val="tx1"/>
                          </a:solidFill>
                          <a:effectLst>
                            <a:glow rad="228600">
                              <a:srgbClr val="FFC000">
                                <a:alpha val="40000"/>
                              </a:srgbClr>
                            </a:glow>
                          </a:effectLst>
                          <a:latin typeface="+mn-lt"/>
                          <a:ea typeface="+mn-ea"/>
                          <a:cs typeface="+mn-cs"/>
                        </a:rPr>
                        <a:t>, et </a:t>
                      </a:r>
                      <a:r>
                        <a:rPr lang="en-US" sz="750" kern="1200" err="1">
                          <a:solidFill>
                            <a:schemeClr val="tx1"/>
                          </a:solidFill>
                          <a:effectLst>
                            <a:glow rad="228600">
                              <a:srgbClr val="FFC000">
                                <a:alpha val="40000"/>
                              </a:srgbClr>
                            </a:glow>
                          </a:effectLst>
                          <a:latin typeface="+mn-lt"/>
                          <a:ea typeface="+mn-ea"/>
                          <a:cs typeface="+mn-cs"/>
                        </a:rPr>
                        <a:t>tekiks</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juurde</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atraktiivseid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töökohti</a:t>
                      </a:r>
                      <a:r>
                        <a:rPr lang="en-US" sz="750" kern="1200">
                          <a:solidFill>
                            <a:schemeClr val="tx1"/>
                          </a:solidFill>
                          <a:effectLst>
                            <a:glow rad="228600">
                              <a:srgbClr val="FFC000">
                                <a:alpha val="40000"/>
                              </a:srgbClr>
                            </a:glow>
                          </a:effectLst>
                          <a:latin typeface="+mn-lt"/>
                          <a:ea typeface="+mn-ea"/>
                          <a:cs typeface="+mn-cs"/>
                        </a:rPr>
                        <a:t>.</a:t>
                      </a:r>
                      <a:endParaRPr lang="et-EE" sz="750" kern="1200">
                        <a:solidFill>
                          <a:schemeClr val="tx1"/>
                        </a:solidFill>
                        <a:effectLst>
                          <a:glow rad="228600">
                            <a:srgbClr val="FFC000">
                              <a:alpha val="40000"/>
                            </a:srgbClr>
                          </a:glow>
                        </a:effectLst>
                        <a:latin typeface="+mn-lt"/>
                        <a:ea typeface="+mn-ea"/>
                        <a:cs typeface="+mn-cs"/>
                      </a:endParaRPr>
                    </a:p>
                    <a:p>
                      <a:pPr marL="171450" marR="0" lvl="0" indent="-171450" algn="l" defTabSz="1219170" rtl="0" eaLnBrk="1" fontAlgn="auto" latinLnBrk="0" hangingPunct="1">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rgbClr val="FFC000">
                                <a:alpha val="40000"/>
                              </a:srgbClr>
                            </a:glow>
                          </a:effectLst>
                          <a:latin typeface="+mn-lt"/>
                          <a:ea typeface="+mn-ea"/>
                          <a:cs typeface="+mn-cs"/>
                        </a:rPr>
                        <a:t>S1</a:t>
                      </a:r>
                      <a:r>
                        <a:rPr lang="en-US" sz="750" b="1" kern="1200">
                          <a:solidFill>
                            <a:schemeClr val="tx1"/>
                          </a:solidFill>
                          <a:effectLst>
                            <a:glow rad="228600">
                              <a:srgbClr val="FFC000">
                                <a:alpha val="40000"/>
                              </a:srgbClr>
                            </a:glow>
                          </a:effectLst>
                          <a:latin typeface="+mn-lt"/>
                          <a:ea typeface="+mn-ea"/>
                          <a:cs typeface="+mn-cs"/>
                        </a:rPr>
                        <a:t>0</a:t>
                      </a:r>
                      <a:r>
                        <a:rPr lang="et-EE" sz="750" b="1" kern="1200" noProof="0">
                          <a:solidFill>
                            <a:schemeClr val="tx1"/>
                          </a:solidFill>
                          <a:effectLst>
                            <a:glow rad="228600">
                              <a:srgbClr val="FFC000">
                                <a:alpha val="40000"/>
                              </a:srgbClr>
                            </a:glow>
                          </a:effectLst>
                          <a:latin typeface="+mn-lt"/>
                          <a:ea typeface="+mn-ea"/>
                          <a:cs typeface="+mn-cs"/>
                        </a:rPr>
                        <a:t>/O6 </a:t>
                      </a:r>
                      <a:r>
                        <a:rPr lang="et-EE" sz="750" b="1" kern="1200">
                          <a:solidFill>
                            <a:schemeClr val="tx1"/>
                          </a:solidFill>
                          <a:effectLst>
                            <a:glow rad="228600">
                              <a:srgbClr val="FFC000">
                                <a:alpha val="40000"/>
                              </a:srgbClr>
                            </a:glow>
                          </a:effectLst>
                          <a:latin typeface="+mn-lt"/>
                          <a:ea typeface="+mn-ea"/>
                          <a:cs typeface="+mn-cs"/>
                        </a:rPr>
                        <a:t> </a:t>
                      </a:r>
                      <a:r>
                        <a:rPr lang="et-EE" sz="750" kern="1200">
                          <a:solidFill>
                            <a:schemeClr val="tx1"/>
                          </a:solidFill>
                          <a:effectLst>
                            <a:glow rad="228600">
                              <a:srgbClr val="FFC000">
                                <a:alpha val="40000"/>
                              </a:srgbClr>
                            </a:glow>
                          </a:effectLst>
                          <a:latin typeface="+mn-lt"/>
                          <a:ea typeface="+mn-ea"/>
                          <a:cs typeface="+mn-cs"/>
                        </a:rPr>
                        <a:t>Erinevate toetusmeetmete koosmõjul on võimalus valdkondi </a:t>
                      </a:r>
                      <a:r>
                        <a:rPr lang="et-EE" sz="750" kern="1200" err="1">
                          <a:solidFill>
                            <a:schemeClr val="tx1"/>
                          </a:solidFill>
                          <a:effectLst>
                            <a:glow rad="228600">
                              <a:srgbClr val="FFC000">
                                <a:alpha val="40000"/>
                              </a:srgbClr>
                            </a:glow>
                          </a:effectLst>
                          <a:latin typeface="+mn-lt"/>
                          <a:ea typeface="+mn-ea"/>
                          <a:cs typeface="+mn-cs"/>
                        </a:rPr>
                        <a:t>võimestada</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Euroopa</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parimate</a:t>
                      </a:r>
                      <a:r>
                        <a:rPr lang="en-US" sz="750" kern="1200">
                          <a:solidFill>
                            <a:schemeClr val="tx1"/>
                          </a:solidFill>
                          <a:effectLst>
                            <a:glow rad="228600">
                              <a:srgbClr val="FFC000">
                                <a:alpha val="40000"/>
                              </a:srgbClr>
                            </a:glow>
                          </a:effectLst>
                          <a:latin typeface="+mn-lt"/>
                          <a:ea typeface="+mn-ea"/>
                          <a:cs typeface="+mn-cs"/>
                        </a:rPr>
                        <a:t> LEADER </a:t>
                      </a:r>
                      <a:r>
                        <a:rPr lang="en-US" sz="750" kern="1200" err="1">
                          <a:solidFill>
                            <a:schemeClr val="tx1"/>
                          </a:solidFill>
                          <a:effectLst>
                            <a:glow rad="228600">
                              <a:srgbClr val="FFC000">
                                <a:alpha val="40000"/>
                              </a:srgbClr>
                            </a:glow>
                          </a:effectLst>
                          <a:latin typeface="+mn-lt"/>
                          <a:ea typeface="+mn-ea"/>
                          <a:cs typeface="+mn-cs"/>
                        </a:rPr>
                        <a:t>tegevusrühmade</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edulugude</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abil</a:t>
                      </a:r>
                      <a:r>
                        <a:rPr lang="en-US" sz="750" kern="1200">
                          <a:solidFill>
                            <a:schemeClr val="tx1"/>
                          </a:solidFill>
                          <a:effectLst>
                            <a:glow rad="228600">
                              <a:srgbClr val="FFC000">
                                <a:alpha val="40000"/>
                              </a:srgbClr>
                            </a:glow>
                          </a:effectLst>
                          <a:latin typeface="+mn-lt"/>
                          <a:ea typeface="+mn-ea"/>
                          <a:cs typeface="+mn-cs"/>
                        </a:rPr>
                        <a:t>.</a:t>
                      </a:r>
                      <a:r>
                        <a:rPr lang="en-US" sz="800">
                          <a:effectLst>
                            <a:glow rad="228600">
                              <a:schemeClr val="accent2">
                                <a:satMod val="175000"/>
                                <a:alpha val="40000"/>
                              </a:schemeClr>
                            </a:glow>
                          </a:effectLst>
                          <a:latin typeface="+mn-lt"/>
                          <a:ea typeface="Calibri"/>
                          <a:cs typeface="Times New Roman"/>
                        </a:rPr>
                        <a:t> +</a:t>
                      </a:r>
                      <a:r>
                        <a:rPr lang="en-US" sz="800" err="1">
                          <a:effectLst>
                            <a:glow rad="228600">
                              <a:schemeClr val="accent2">
                                <a:satMod val="175000"/>
                                <a:alpha val="40000"/>
                              </a:schemeClr>
                            </a:glow>
                          </a:effectLst>
                          <a:latin typeface="+mn-lt"/>
                          <a:ea typeface="Calibri"/>
                          <a:cs typeface="Times New Roman"/>
                        </a:rPr>
                        <a:t>kogukond</a:t>
                      </a:r>
                      <a:r>
                        <a:rPr lang="en-US" sz="800" kern="1200">
                          <a:solidFill>
                            <a:schemeClr val="tx1"/>
                          </a:solidFill>
                          <a:effectLst>
                            <a:glow rad="228600">
                              <a:schemeClr val="accent1">
                                <a:satMod val="175000"/>
                                <a:alpha val="40000"/>
                              </a:schemeClr>
                            </a:glow>
                          </a:effectLst>
                          <a:latin typeface="+mn-lt"/>
                          <a:ea typeface="+mn-ea"/>
                          <a:cs typeface="+mn-cs"/>
                        </a:rPr>
                        <a:t>, +</a:t>
                      </a:r>
                      <a:r>
                        <a:rPr lang="en-US" sz="800" kern="1200" err="1">
                          <a:solidFill>
                            <a:schemeClr val="tx1"/>
                          </a:solidFill>
                          <a:effectLst>
                            <a:glow rad="228600">
                              <a:schemeClr val="accent1">
                                <a:satMod val="175000"/>
                                <a:alpha val="40000"/>
                              </a:schemeClr>
                            </a:glow>
                          </a:effectLst>
                          <a:latin typeface="+mn-lt"/>
                          <a:ea typeface="+mn-ea"/>
                          <a:cs typeface="+mn-cs"/>
                        </a:rPr>
                        <a:t>turism</a:t>
                      </a:r>
                      <a:endParaRPr lang="en-US" sz="800" kern="1200">
                        <a:solidFill>
                          <a:schemeClr val="tx1"/>
                        </a:solidFill>
                        <a:effectLst>
                          <a:glow rad="228600">
                            <a:schemeClr val="accent1">
                              <a:satMod val="175000"/>
                              <a:alpha val="40000"/>
                            </a:schemeClr>
                          </a:glow>
                        </a:effectLst>
                        <a:latin typeface="+mn-lt"/>
                        <a:ea typeface="+mn-ea"/>
                        <a:cs typeface="+mn-cs"/>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Turism</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lang="en-US" sz="750" kern="1200">
                        <a:solidFill>
                          <a:schemeClr val="tx1"/>
                        </a:solidFill>
                        <a:effectLst>
                          <a:glow rad="228600">
                            <a:srgbClr val="FFC000">
                              <a:alpha val="40000"/>
                            </a:srgbClr>
                          </a:glow>
                        </a:effectLst>
                        <a:latin typeface="+mn-lt"/>
                        <a:ea typeface="+mn-ea"/>
                        <a:cs typeface="+mn-cs"/>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kumimoji="0" lang="et-EE" sz="750" b="1"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S1/O4,7: </a:t>
                      </a:r>
                      <a:r>
                        <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P</a:t>
                      </a:r>
                      <a:r>
                        <a:rPr kumimoji="0" lang="et-EE" sz="750" b="0" i="0" u="none" strike="noStrike" kern="1200" cap="none" normalizeH="0" baseline="0" noProof="0" err="1">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iirkonna</a:t>
                      </a:r>
                      <a:r>
                        <a:rPr kumimoji="0" lang="et-EE"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eripära </a:t>
                      </a:r>
                      <a:r>
                        <a:rPr kumimoji="0" lang="en-US" sz="750" b="0" i="0" u="none" strike="noStrike" kern="1200" cap="none" normalizeH="0" baseline="0" noProof="0" err="1">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parem</a:t>
                      </a:r>
                      <a:r>
                        <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a:t>
                      </a:r>
                      <a:r>
                        <a:rPr kumimoji="0" lang="en-US" sz="750" b="0" i="0" u="none" strike="noStrike" kern="1200" cap="none" normalizeH="0" baseline="0" noProof="0" err="1">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kasutamine</a:t>
                      </a:r>
                      <a:r>
                        <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a:t>
                      </a:r>
                      <a:r>
                        <a:rPr kumimoji="0" lang="et-EE"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kasutada turunduses</a:t>
                      </a:r>
                      <a:r>
                        <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a:t>
                      </a:r>
                      <a:r>
                        <a:rPr kumimoji="0" lang="en-US" sz="750" b="0" i="0" u="none" strike="noStrike" kern="1200" cap="none" normalizeH="0" baseline="0" noProof="0" err="1">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lugusid</a:t>
                      </a:r>
                      <a:r>
                        <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ja </a:t>
                      </a:r>
                      <a:r>
                        <a:rPr kumimoji="0" lang="en-US" sz="750" b="0" i="0" u="none" strike="noStrike" kern="1200" cap="none" normalizeH="0" baseline="0" noProof="0" err="1">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legende</a:t>
                      </a:r>
                      <a:r>
                        <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a:t>
                      </a:r>
                      <a:r>
                        <a:rPr kumimoji="0" lang="et-EE"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rPr>
                        <a:t> </a:t>
                      </a:r>
                      <a:endParaRPr kumimoji="0" lang="en-US" sz="750" b="0" i="0" u="none" strike="noStrike" kern="1200" cap="none" normalizeH="0" baseline="0" noProof="0">
                        <a:ln>
                          <a:noFill/>
                        </a:ln>
                        <a:solidFill>
                          <a:schemeClr val="tx1"/>
                        </a:solidFill>
                        <a:effectLst>
                          <a:glow rad="228600">
                            <a:schemeClr val="accent1">
                              <a:satMod val="175000"/>
                              <a:alpha val="40000"/>
                            </a:schemeClr>
                          </a:glow>
                        </a:effectLst>
                        <a:latin typeface="+mn-lt"/>
                        <a:ea typeface="ＭＳ Ｐゴシック" pitchFamily="34" charset="-128"/>
                        <a:cs typeface="Arial" pitchFamily="34" charset="0"/>
                      </a:endParaRPr>
                    </a:p>
                    <a:p>
                      <a:pPr marL="171450" marR="0" lvl="0" indent="-171450" algn="l" defTabSz="1219170" rtl="0" eaLnBrk="1" fontAlgn="auto" latinLnBrk="0" hangingPunct="1">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chemeClr val="accent1">
                                <a:satMod val="175000"/>
                                <a:alpha val="40000"/>
                              </a:schemeClr>
                            </a:glow>
                          </a:effectLst>
                          <a:latin typeface="+mn-lt"/>
                          <a:ea typeface="+mn-ea"/>
                          <a:cs typeface="+mn-cs"/>
                        </a:rPr>
                        <a:t>S</a:t>
                      </a:r>
                      <a:r>
                        <a:rPr lang="en-US" sz="750" b="1" kern="1200">
                          <a:solidFill>
                            <a:schemeClr val="tx1"/>
                          </a:solidFill>
                          <a:effectLst>
                            <a:glow rad="228600">
                              <a:schemeClr val="accent1">
                                <a:satMod val="175000"/>
                                <a:alpha val="40000"/>
                              </a:schemeClr>
                            </a:glow>
                          </a:effectLst>
                          <a:latin typeface="+mn-lt"/>
                          <a:ea typeface="+mn-ea"/>
                          <a:cs typeface="+mn-cs"/>
                        </a:rPr>
                        <a:t>8</a:t>
                      </a:r>
                      <a:r>
                        <a:rPr lang="et-EE" sz="750" b="1" kern="1200">
                          <a:solidFill>
                            <a:schemeClr val="tx1"/>
                          </a:solidFill>
                          <a:effectLst>
                            <a:glow rad="228600">
                              <a:schemeClr val="accent1">
                                <a:satMod val="175000"/>
                                <a:alpha val="40000"/>
                              </a:schemeClr>
                            </a:glow>
                          </a:effectLst>
                          <a:latin typeface="+mn-lt"/>
                          <a:ea typeface="+mn-ea"/>
                          <a:cs typeface="+mn-cs"/>
                        </a:rPr>
                        <a:t>,</a:t>
                      </a:r>
                      <a:r>
                        <a:rPr lang="en-US" sz="750" b="1" kern="1200">
                          <a:solidFill>
                            <a:schemeClr val="tx1"/>
                          </a:solidFill>
                          <a:effectLst>
                            <a:glow rad="228600">
                              <a:schemeClr val="accent1">
                                <a:satMod val="175000"/>
                                <a:alpha val="40000"/>
                              </a:schemeClr>
                            </a:glow>
                          </a:effectLst>
                          <a:latin typeface="+mn-lt"/>
                          <a:ea typeface="+mn-ea"/>
                          <a:cs typeface="+mn-cs"/>
                        </a:rPr>
                        <a:t>16</a:t>
                      </a:r>
                      <a:r>
                        <a:rPr lang="et-EE" sz="750" b="1" kern="1200">
                          <a:solidFill>
                            <a:schemeClr val="tx1"/>
                          </a:solidFill>
                          <a:effectLst>
                            <a:glow rad="228600">
                              <a:schemeClr val="accent1">
                                <a:satMod val="175000"/>
                                <a:alpha val="40000"/>
                              </a:schemeClr>
                            </a:glow>
                          </a:effectLst>
                          <a:latin typeface="+mn-lt"/>
                          <a:ea typeface="+mn-ea"/>
                          <a:cs typeface="+mn-cs"/>
                        </a:rPr>
                        <a:t>/O5 </a:t>
                      </a:r>
                      <a:r>
                        <a:rPr lang="et-EE" sz="750" kern="1200">
                          <a:solidFill>
                            <a:schemeClr val="tx1"/>
                          </a:solidFill>
                          <a:effectLst>
                            <a:glow rad="228600">
                              <a:schemeClr val="accent1">
                                <a:satMod val="175000"/>
                                <a:alpha val="40000"/>
                              </a:schemeClr>
                            </a:glow>
                          </a:effectLst>
                          <a:latin typeface="+mn-lt"/>
                          <a:ea typeface="+mn-ea"/>
                          <a:cs typeface="+mn-cs"/>
                        </a:rPr>
                        <a:t>Ettevõtjate koostöövõrgustike tekitamine (</a:t>
                      </a:r>
                      <a:r>
                        <a:rPr lang="en-US" sz="750" kern="1200">
                          <a:solidFill>
                            <a:schemeClr val="tx1"/>
                          </a:solidFill>
                          <a:effectLst>
                            <a:glow rad="228600">
                              <a:schemeClr val="accent1">
                                <a:satMod val="175000"/>
                                <a:alpha val="40000"/>
                              </a:schemeClr>
                            </a:glow>
                          </a:effectLst>
                          <a:latin typeface="+mn-lt"/>
                          <a:ea typeface="+mn-ea"/>
                          <a:cs typeface="+mn-cs"/>
                        </a:rPr>
                        <a:t>n</a:t>
                      </a:r>
                      <a:r>
                        <a:rPr lang="et-EE" sz="750" kern="1200">
                          <a:solidFill>
                            <a:schemeClr val="tx1"/>
                          </a:solidFill>
                          <a:effectLst>
                            <a:glow rad="228600">
                              <a:schemeClr val="accent1">
                                <a:satMod val="175000"/>
                                <a:alpha val="40000"/>
                              </a:schemeClr>
                            </a:glow>
                          </a:effectLst>
                          <a:latin typeface="+mn-lt"/>
                          <a:ea typeface="+mn-ea"/>
                          <a:cs typeface="+mn-cs"/>
                        </a:rPr>
                        <a:t>t</a:t>
                      </a:r>
                      <a:r>
                        <a:rPr lang="en-US" sz="750" kern="1200">
                          <a:solidFill>
                            <a:schemeClr val="tx1"/>
                          </a:solidFill>
                          <a:effectLst>
                            <a:glow rad="228600">
                              <a:schemeClr val="accent1">
                                <a:satMod val="175000"/>
                                <a:alpha val="40000"/>
                              </a:schemeClr>
                            </a:glow>
                          </a:effectLst>
                          <a:latin typeface="+mn-lt"/>
                          <a:ea typeface="+mn-ea"/>
                          <a:cs typeface="+mn-cs"/>
                        </a:rPr>
                        <a:t> </a:t>
                      </a:r>
                      <a:r>
                        <a:rPr lang="et-EE" sz="750" kern="1200">
                          <a:solidFill>
                            <a:schemeClr val="tx1"/>
                          </a:solidFill>
                          <a:effectLst>
                            <a:glow rad="228600">
                              <a:schemeClr val="accent1">
                                <a:satMod val="175000"/>
                                <a:alpha val="40000"/>
                              </a:schemeClr>
                            </a:glow>
                          </a:effectLst>
                          <a:latin typeface="+mn-lt"/>
                          <a:ea typeface="+mn-ea"/>
                          <a:cs typeface="+mn-cs"/>
                        </a:rPr>
                        <a:t>kohalik toit, käsitöö, </a:t>
                      </a:r>
                      <a:r>
                        <a:rPr lang="en-US" sz="750" kern="1200" err="1">
                          <a:solidFill>
                            <a:schemeClr val="tx1"/>
                          </a:solidFill>
                          <a:effectLst>
                            <a:glow rad="228600">
                              <a:schemeClr val="accent1">
                                <a:satMod val="175000"/>
                                <a:alpha val="40000"/>
                              </a:schemeClr>
                            </a:glow>
                          </a:effectLst>
                          <a:latin typeface="+mn-lt"/>
                          <a:ea typeface="+mn-ea"/>
                          <a:cs typeface="+mn-cs"/>
                        </a:rPr>
                        <a:t>turism</a:t>
                      </a:r>
                      <a:r>
                        <a:rPr lang="et-EE" sz="750" kern="1200">
                          <a:solidFill>
                            <a:schemeClr val="tx1"/>
                          </a:solidFill>
                          <a:effectLst>
                            <a:glow rad="228600">
                              <a:schemeClr val="accent1">
                                <a:satMod val="175000"/>
                                <a:alpha val="40000"/>
                              </a:schemeClr>
                            </a:glow>
                          </a:effectLst>
                          <a:latin typeface="+mn-lt"/>
                          <a:ea typeface="+mn-ea"/>
                          <a:cs typeface="+mn-cs"/>
                        </a:rPr>
                        <a:t> maakonnaüleselt</a:t>
                      </a:r>
                      <a:r>
                        <a:rPr lang="en-US" sz="750" kern="1200">
                          <a:solidFill>
                            <a:schemeClr val="tx1"/>
                          </a:solidFill>
                          <a:effectLst>
                            <a:glow rad="228600">
                              <a:schemeClr val="accent1">
                                <a:satMod val="175000"/>
                                <a:alpha val="40000"/>
                              </a:schemeClr>
                            </a:glow>
                          </a:effectLst>
                          <a:latin typeface="+mn-lt"/>
                          <a:ea typeface="+mn-ea"/>
                          <a:cs typeface="+mn-cs"/>
                        </a:rPr>
                        <a:t>, </a:t>
                      </a:r>
                      <a:r>
                        <a:rPr lang="et-EE" sz="750" kern="1200">
                          <a:solidFill>
                            <a:schemeClr val="tx1"/>
                          </a:solidFill>
                          <a:effectLst>
                            <a:glow rad="228600">
                              <a:schemeClr val="accent1">
                                <a:satMod val="175000"/>
                                <a:alpha val="40000"/>
                              </a:schemeClr>
                            </a:glow>
                          </a:effectLst>
                          <a:latin typeface="+mn-lt"/>
                          <a:ea typeface="+mn-ea"/>
                          <a:cs typeface="+mn-cs"/>
                        </a:rPr>
                        <a:t>ümarlau</a:t>
                      </a:r>
                      <a:r>
                        <a:rPr lang="en-US" sz="750" kern="1200">
                          <a:solidFill>
                            <a:schemeClr val="tx1"/>
                          </a:solidFill>
                          <a:effectLst>
                            <a:glow rad="228600">
                              <a:schemeClr val="accent1">
                                <a:satMod val="175000"/>
                                <a:alpha val="40000"/>
                              </a:schemeClr>
                            </a:glow>
                          </a:effectLst>
                          <a:latin typeface="+mn-lt"/>
                          <a:ea typeface="+mn-ea"/>
                          <a:cs typeface="+mn-cs"/>
                        </a:rPr>
                        <a:t>a</a:t>
                      </a:r>
                      <a:r>
                        <a:rPr lang="et-EE" sz="750" kern="1200">
                          <a:solidFill>
                            <a:schemeClr val="tx1"/>
                          </a:solidFill>
                          <a:effectLst>
                            <a:glow rad="228600">
                              <a:schemeClr val="accent1">
                                <a:satMod val="175000"/>
                                <a:alpha val="40000"/>
                              </a:schemeClr>
                            </a:glow>
                          </a:effectLst>
                          <a:latin typeface="+mn-lt"/>
                          <a:ea typeface="+mn-ea"/>
                          <a:cs typeface="+mn-cs"/>
                        </a:rPr>
                        <a:t>d, ühistegevus Peipsi piirkonnas</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jne</a:t>
                      </a:r>
                      <a:r>
                        <a:rPr lang="et-EE" sz="750" kern="1200">
                          <a:solidFill>
                            <a:schemeClr val="tx1"/>
                          </a:solidFill>
                          <a:effectLst>
                            <a:glow rad="228600">
                              <a:schemeClr val="accent1">
                                <a:satMod val="175000"/>
                                <a:alpha val="40000"/>
                              </a:schemeClr>
                            </a:glow>
                          </a:effectLst>
                          <a:latin typeface="+mn-lt"/>
                          <a:ea typeface="+mn-ea"/>
                          <a:cs typeface="+mn-cs"/>
                        </a:rPr>
                        <a:t>)</a:t>
                      </a:r>
                      <a:r>
                        <a:rPr lang="en-US" sz="750" kern="1200">
                          <a:solidFill>
                            <a:schemeClr val="tx1"/>
                          </a:solidFill>
                          <a:effectLst>
                            <a:glow rad="228600">
                              <a:schemeClr val="accent1">
                                <a:satMod val="175000"/>
                                <a:alpha val="40000"/>
                              </a:schemeClr>
                            </a:glow>
                          </a:effectLst>
                          <a:latin typeface="+mn-lt"/>
                          <a:ea typeface="+mn-ea"/>
                          <a:cs typeface="+mn-cs"/>
                        </a:rPr>
                        <a:t>.</a:t>
                      </a:r>
                      <a:r>
                        <a:rPr lang="et-EE" sz="750" kern="1200">
                          <a:solidFill>
                            <a:schemeClr val="tx1"/>
                          </a:solidFill>
                          <a:effectLst>
                            <a:glow rad="228600">
                              <a:schemeClr val="accent1">
                                <a:satMod val="175000"/>
                                <a:alpha val="40000"/>
                              </a:schemeClr>
                            </a:glow>
                          </a:effectLst>
                          <a:latin typeface="+mn-lt"/>
                          <a:ea typeface="+mn-ea"/>
                          <a:cs typeface="+mn-cs"/>
                        </a:rPr>
                        <a:t> </a:t>
                      </a:r>
                      <a:r>
                        <a:rPr lang="en-US" sz="800" kern="1200">
                          <a:solidFill>
                            <a:schemeClr val="tx1"/>
                          </a:solidFill>
                          <a:effectLst>
                            <a:glow rad="228600">
                              <a:srgbClr val="FFC000">
                                <a:alpha val="40000"/>
                              </a:srgbClr>
                            </a:glow>
                          </a:effectLst>
                          <a:latin typeface="+mn-lt"/>
                          <a:ea typeface="+mn-ea"/>
                          <a:cs typeface="+mn-cs"/>
                        </a:rPr>
                        <a:t>+ </a:t>
                      </a:r>
                      <a:r>
                        <a:rPr lang="en-US" sz="800" kern="1200" err="1">
                          <a:solidFill>
                            <a:schemeClr val="tx1"/>
                          </a:solidFill>
                          <a:effectLst>
                            <a:glow rad="228600">
                              <a:srgbClr val="FFC000">
                                <a:alpha val="40000"/>
                              </a:srgbClr>
                            </a:glow>
                          </a:effectLst>
                          <a:latin typeface="+mn-lt"/>
                          <a:ea typeface="+mn-ea"/>
                          <a:cs typeface="+mn-cs"/>
                        </a:rPr>
                        <a:t>atraktiivsed</a:t>
                      </a:r>
                      <a:r>
                        <a:rPr lang="en-US" sz="800" kern="1200">
                          <a:solidFill>
                            <a:schemeClr val="tx1"/>
                          </a:solidFill>
                          <a:effectLst>
                            <a:glow rad="228600">
                              <a:srgbClr val="FFC000">
                                <a:alpha val="40000"/>
                              </a:srgbClr>
                            </a:glow>
                          </a:effectLst>
                          <a:latin typeface="+mn-lt"/>
                          <a:ea typeface="+mn-ea"/>
                          <a:cs typeface="+mn-cs"/>
                        </a:rPr>
                        <a:t> </a:t>
                      </a:r>
                      <a:r>
                        <a:rPr lang="en-US" sz="800" kern="1200" err="1">
                          <a:solidFill>
                            <a:schemeClr val="tx1"/>
                          </a:solidFill>
                          <a:effectLst>
                            <a:glow rad="228600">
                              <a:srgbClr val="FFC000">
                                <a:alpha val="40000"/>
                              </a:srgbClr>
                            </a:glow>
                          </a:effectLst>
                          <a:latin typeface="+mn-lt"/>
                          <a:ea typeface="+mn-ea"/>
                          <a:cs typeface="+mn-cs"/>
                        </a:rPr>
                        <a:t>töökohad</a:t>
                      </a:r>
                      <a:endParaRPr lang="et-EE" sz="750" kern="1200">
                        <a:solidFill>
                          <a:schemeClr val="tx1"/>
                        </a:solidFill>
                        <a:effectLst>
                          <a:glow rad="228600">
                            <a:schemeClr val="accent1">
                              <a:satMod val="175000"/>
                              <a:alpha val="40000"/>
                            </a:schemeClr>
                          </a:glow>
                        </a:effectLst>
                        <a:latin typeface="+mn-lt"/>
                        <a:ea typeface="+mn-ea"/>
                        <a:cs typeface="+mn-cs"/>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Energia </a:t>
                      </a: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säästmine</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lang="en-US" sz="750" b="1" kern="1200" noProof="0">
                        <a:solidFill>
                          <a:schemeClr val="tx1"/>
                        </a:solidFill>
                        <a:effectLst>
                          <a:glow rad="228600">
                            <a:srgbClr val="FFC000">
                              <a:alpha val="40000"/>
                            </a:srgbClr>
                          </a:glow>
                        </a:effectLst>
                        <a:latin typeface="+mn-lt"/>
                        <a:ea typeface="+mn-ea"/>
                        <a:cs typeface="+mn-cs"/>
                      </a:endParaRPr>
                    </a:p>
                    <a:p>
                      <a:pPr marL="171450" marR="0" lvl="0" indent="-171450" algn="l" defTabSz="1219170" rtl="0" eaLnBrk="1" fontAlgn="auto" latinLnBrk="0" hangingPunct="1">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chemeClr val="accent4">
                                <a:satMod val="175000"/>
                                <a:alpha val="40000"/>
                              </a:schemeClr>
                            </a:glow>
                          </a:effectLst>
                          <a:latin typeface="+mn-lt"/>
                          <a:ea typeface="+mn-ea"/>
                          <a:cs typeface="+mn-cs"/>
                        </a:rPr>
                        <a:t>S</a:t>
                      </a:r>
                      <a:r>
                        <a:rPr lang="en-US" sz="750" b="1" kern="1200">
                          <a:solidFill>
                            <a:schemeClr val="tx1"/>
                          </a:solidFill>
                          <a:effectLst>
                            <a:glow rad="228600">
                              <a:schemeClr val="accent4">
                                <a:satMod val="175000"/>
                                <a:alpha val="40000"/>
                              </a:schemeClr>
                            </a:glow>
                          </a:effectLst>
                          <a:latin typeface="+mn-lt"/>
                          <a:ea typeface="+mn-ea"/>
                          <a:cs typeface="+mn-cs"/>
                        </a:rPr>
                        <a:t>6,8</a:t>
                      </a:r>
                      <a:r>
                        <a:rPr lang="et-EE" sz="750" b="1" kern="1200">
                          <a:solidFill>
                            <a:schemeClr val="tx1"/>
                          </a:solidFill>
                          <a:effectLst>
                            <a:glow rad="228600">
                              <a:schemeClr val="accent4">
                                <a:satMod val="175000"/>
                                <a:alpha val="40000"/>
                              </a:schemeClr>
                            </a:glow>
                          </a:effectLst>
                          <a:latin typeface="+mn-lt"/>
                          <a:ea typeface="+mn-ea"/>
                          <a:cs typeface="+mn-cs"/>
                        </a:rPr>
                        <a:t>/O3</a:t>
                      </a:r>
                      <a:r>
                        <a:rPr lang="et-EE" sz="750" b="0" kern="1200">
                          <a:solidFill>
                            <a:schemeClr val="tx1"/>
                          </a:solidFill>
                          <a:effectLst>
                            <a:glow rad="228600">
                              <a:schemeClr val="accent4">
                                <a:satMod val="175000"/>
                                <a:alpha val="40000"/>
                              </a:schemeClr>
                            </a:glow>
                          </a:effectLst>
                          <a:latin typeface="+mn-lt"/>
                          <a:ea typeface="+mn-ea"/>
                          <a:cs typeface="+mn-cs"/>
                        </a:rPr>
                        <a:t> </a:t>
                      </a:r>
                      <a:r>
                        <a:rPr lang="et-EE" sz="750" kern="1200">
                          <a:solidFill>
                            <a:schemeClr val="tx1"/>
                          </a:solidFill>
                          <a:effectLst>
                            <a:glow rad="228600">
                              <a:schemeClr val="accent4">
                                <a:satMod val="175000"/>
                                <a:alpha val="40000"/>
                              </a:schemeClr>
                            </a:glow>
                          </a:effectLst>
                          <a:latin typeface="+mn-lt"/>
                          <a:ea typeface="+mn-ea"/>
                          <a:cs typeface="+mn-cs"/>
                        </a:rPr>
                        <a:t>Autonoomsete elektrilahenduste võimekus</a:t>
                      </a:r>
                      <a:r>
                        <a:rPr lang="en-US" sz="750" kern="1200">
                          <a:solidFill>
                            <a:schemeClr val="tx1"/>
                          </a:solidFill>
                          <a:effectLst>
                            <a:glow rad="228600">
                              <a:schemeClr val="accent4">
                                <a:satMod val="175000"/>
                                <a:alpha val="40000"/>
                              </a:schemeClr>
                            </a:glow>
                          </a:effectLst>
                          <a:latin typeface="+mn-lt"/>
                          <a:ea typeface="+mn-ea"/>
                          <a:cs typeface="+mn-cs"/>
                        </a:rPr>
                        <a:t>e </a:t>
                      </a:r>
                      <a:r>
                        <a:rPr lang="en-US" sz="750" kern="1200" err="1">
                          <a:solidFill>
                            <a:schemeClr val="tx1"/>
                          </a:solidFill>
                          <a:effectLst>
                            <a:glow rad="228600">
                              <a:schemeClr val="accent4">
                                <a:satMod val="175000"/>
                                <a:alpha val="40000"/>
                              </a:schemeClr>
                            </a:glow>
                          </a:effectLst>
                          <a:latin typeface="+mn-lt"/>
                          <a:ea typeface="+mn-ea"/>
                          <a:cs typeface="+mn-cs"/>
                        </a:rPr>
                        <a:t>suurendamine</a:t>
                      </a:r>
                      <a:r>
                        <a:rPr lang="en-US" sz="750" kern="1200">
                          <a:solidFill>
                            <a:schemeClr val="tx1"/>
                          </a:solidFill>
                          <a:effectLst>
                            <a:glow rad="228600">
                              <a:schemeClr val="accent4">
                                <a:satMod val="175000"/>
                                <a:alpha val="40000"/>
                              </a:schemeClr>
                            </a:glow>
                          </a:effectLst>
                          <a:latin typeface="+mn-lt"/>
                          <a:ea typeface="+mn-ea"/>
                          <a:cs typeface="+mn-cs"/>
                        </a:rPr>
                        <a:t> </a:t>
                      </a:r>
                      <a:r>
                        <a:rPr lang="en-US" sz="750" kern="1200" err="1">
                          <a:solidFill>
                            <a:schemeClr val="tx1"/>
                          </a:solidFill>
                          <a:effectLst>
                            <a:glow rad="228600">
                              <a:schemeClr val="accent4">
                                <a:satMod val="175000"/>
                                <a:alpha val="40000"/>
                              </a:schemeClr>
                            </a:glow>
                          </a:effectLst>
                          <a:latin typeface="+mn-lt"/>
                          <a:ea typeface="+mn-ea"/>
                          <a:cs typeface="+mn-cs"/>
                        </a:rPr>
                        <a:t>tegevuspiirkinnas</a:t>
                      </a:r>
                      <a:r>
                        <a:rPr lang="en-US" sz="750" kern="1200">
                          <a:solidFill>
                            <a:schemeClr val="tx1"/>
                          </a:solidFill>
                          <a:effectLst>
                            <a:glow rad="228600">
                              <a:schemeClr val="accent4">
                                <a:satMod val="175000"/>
                                <a:alpha val="40000"/>
                              </a:schemeClr>
                            </a:glow>
                          </a:effectLst>
                          <a:latin typeface="+mn-lt"/>
                          <a:ea typeface="+mn-ea"/>
                          <a:cs typeface="+mn-cs"/>
                        </a:rPr>
                        <a:t>.</a:t>
                      </a:r>
                      <a:endParaRPr lang="et-EE" sz="750" kern="1200">
                        <a:solidFill>
                          <a:schemeClr val="tx1"/>
                        </a:solidFill>
                        <a:effectLst>
                          <a:glow rad="228600">
                            <a:schemeClr val="accent4">
                              <a:satMod val="175000"/>
                              <a:alpha val="40000"/>
                            </a:schemeClr>
                          </a:glow>
                        </a:effectLst>
                        <a:latin typeface="+mn-lt"/>
                        <a:ea typeface="+mn-ea"/>
                        <a:cs typeface="+mn-cs"/>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0000"/>
                        </a:lnSpc>
                        <a:spcBef>
                          <a:spcPts val="0"/>
                        </a:spcBef>
                        <a:spcAft>
                          <a:spcPts val="0"/>
                        </a:spcAft>
                        <a:buClrTx/>
                        <a:buSzTx/>
                        <a:buFontTx/>
                        <a:buNone/>
                        <a:tabLst/>
                      </a:pP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WO strateegia (Kuidas sisemiste nõrkuste ületamiseks ära kasutada väliseid võimalusi?)</a:t>
                      </a:r>
                      <a:endParaRPr kumimoji="0" lang="en-US" sz="750" b="1" i="0" u="none" strike="noStrike" cap="none" normalizeH="0" baseline="0" noProof="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Turism</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kumimoji="0" lang="et-EE" sz="750" b="1" i="0" u="none" strike="noStrike" cap="none" normalizeH="0" baseline="0" noProof="0">
                        <a:ln>
                          <a:noFill/>
                        </a:ln>
                        <a:solidFill>
                          <a:schemeClr val="tx1"/>
                        </a:solidFill>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chemeClr val="accent1">
                                <a:satMod val="175000"/>
                                <a:alpha val="40000"/>
                              </a:schemeClr>
                            </a:glow>
                          </a:effectLst>
                          <a:latin typeface="+mn-lt"/>
                          <a:ea typeface="+mn-ea"/>
                          <a:cs typeface="+mn-cs"/>
                        </a:rPr>
                        <a:t>W</a:t>
                      </a:r>
                      <a:r>
                        <a:rPr lang="en-US" sz="750" b="1" kern="1200">
                          <a:solidFill>
                            <a:schemeClr val="tx1"/>
                          </a:solidFill>
                          <a:effectLst>
                            <a:glow rad="228600">
                              <a:schemeClr val="accent1">
                                <a:satMod val="175000"/>
                                <a:alpha val="40000"/>
                              </a:schemeClr>
                            </a:glow>
                          </a:effectLst>
                          <a:latin typeface="+mn-lt"/>
                          <a:ea typeface="+mn-ea"/>
                          <a:cs typeface="+mn-cs"/>
                        </a:rPr>
                        <a:t>6</a:t>
                      </a:r>
                      <a:r>
                        <a:rPr lang="et-EE" sz="750" b="1" kern="1200">
                          <a:solidFill>
                            <a:schemeClr val="tx1"/>
                          </a:solidFill>
                          <a:effectLst>
                            <a:glow rad="228600">
                              <a:schemeClr val="accent1">
                                <a:satMod val="175000"/>
                                <a:alpha val="40000"/>
                              </a:schemeClr>
                            </a:glow>
                          </a:effectLst>
                          <a:latin typeface="+mn-lt"/>
                          <a:ea typeface="+mn-ea"/>
                          <a:cs typeface="+mn-cs"/>
                        </a:rPr>
                        <a:t>/O6 </a:t>
                      </a:r>
                      <a:r>
                        <a:rPr lang="et-EE" sz="750" kern="1200">
                          <a:solidFill>
                            <a:schemeClr val="tx1"/>
                          </a:solidFill>
                          <a:effectLst>
                            <a:glow rad="228600">
                              <a:schemeClr val="accent1">
                                <a:satMod val="175000"/>
                                <a:alpha val="40000"/>
                              </a:schemeClr>
                            </a:glow>
                          </a:effectLst>
                          <a:latin typeface="+mn-lt"/>
                          <a:ea typeface="+mn-ea"/>
                          <a:cs typeface="+mn-cs"/>
                        </a:rPr>
                        <a:t>Talv kui suursündmus</a:t>
                      </a:r>
                      <a:r>
                        <a:rPr lang="en-US" sz="750" kern="1200">
                          <a:solidFill>
                            <a:schemeClr val="tx1"/>
                          </a:solidFill>
                          <a:effectLst>
                            <a:glow rad="228600">
                              <a:schemeClr val="accent1">
                                <a:satMod val="175000"/>
                                <a:alpha val="40000"/>
                              </a:schemeClr>
                            </a:glow>
                          </a:effectLst>
                          <a:latin typeface="+mn-lt"/>
                          <a:ea typeface="+mn-ea"/>
                          <a:cs typeface="+mn-cs"/>
                        </a:rPr>
                        <a:t>e </a:t>
                      </a:r>
                      <a:r>
                        <a:rPr lang="en-US" sz="750" kern="1200" err="1">
                          <a:solidFill>
                            <a:schemeClr val="tx1"/>
                          </a:solidFill>
                          <a:effectLst>
                            <a:glow rad="228600">
                              <a:schemeClr val="accent1">
                                <a:satMod val="175000"/>
                                <a:alpha val="40000"/>
                              </a:schemeClr>
                            </a:glow>
                          </a:effectLst>
                          <a:latin typeface="+mn-lt"/>
                          <a:ea typeface="+mn-ea"/>
                          <a:cs typeface="+mn-cs"/>
                        </a:rPr>
                        <a:t>edendamine</a:t>
                      </a:r>
                      <a:r>
                        <a:rPr lang="et-EE" sz="750" kern="1200">
                          <a:solidFill>
                            <a:schemeClr val="tx1"/>
                          </a:solidFill>
                          <a:effectLst>
                            <a:glow rad="228600">
                              <a:schemeClr val="accent1">
                                <a:satMod val="175000"/>
                                <a:alpha val="40000"/>
                              </a:schemeClr>
                            </a:glow>
                          </a:effectLst>
                          <a:latin typeface="+mn-lt"/>
                          <a:ea typeface="+mn-ea"/>
                          <a:cs typeface="+mn-cs"/>
                        </a:rPr>
                        <a:t> – </a:t>
                      </a:r>
                      <a:r>
                        <a:rPr lang="en-US" sz="750" kern="1200" err="1">
                          <a:solidFill>
                            <a:schemeClr val="tx1"/>
                          </a:solidFill>
                          <a:effectLst>
                            <a:glow rad="228600">
                              <a:schemeClr val="accent1">
                                <a:satMod val="175000"/>
                                <a:alpha val="40000"/>
                              </a:schemeClr>
                            </a:glow>
                          </a:effectLst>
                          <a:latin typeface="+mn-lt"/>
                          <a:ea typeface="+mn-ea"/>
                          <a:cs typeface="+mn-cs"/>
                        </a:rPr>
                        <a:t>pakkuda</a:t>
                      </a:r>
                      <a:r>
                        <a:rPr lang="en-US" sz="750" kern="1200">
                          <a:solidFill>
                            <a:schemeClr val="tx1"/>
                          </a:solidFill>
                          <a:effectLst>
                            <a:glow rad="228600">
                              <a:schemeClr val="accent1">
                                <a:satMod val="175000"/>
                                <a:alpha val="40000"/>
                              </a:schemeClr>
                            </a:glow>
                          </a:effectLst>
                          <a:latin typeface="+mn-lt"/>
                          <a:ea typeface="+mn-ea"/>
                          <a:cs typeface="+mn-cs"/>
                        </a:rPr>
                        <a:t> p</a:t>
                      </a:r>
                      <a:r>
                        <a:rPr lang="et-EE" sz="750" kern="1200" err="1">
                          <a:solidFill>
                            <a:schemeClr val="tx1"/>
                          </a:solidFill>
                          <a:effectLst>
                            <a:glow rad="228600">
                              <a:schemeClr val="accent1">
                                <a:satMod val="175000"/>
                                <a:alpha val="40000"/>
                              </a:schemeClr>
                            </a:glow>
                          </a:effectLst>
                          <a:latin typeface="+mn-lt"/>
                          <a:ea typeface="+mn-ea"/>
                          <a:cs typeface="+mn-cs"/>
                        </a:rPr>
                        <a:t>aindlik</a:t>
                      </a:r>
                      <a:r>
                        <a:rPr lang="et-EE" sz="750" kern="1200">
                          <a:solidFill>
                            <a:schemeClr val="tx1"/>
                          </a:solidFill>
                          <a:effectLst>
                            <a:glow rad="228600">
                              <a:schemeClr val="accent1">
                                <a:satMod val="175000"/>
                                <a:alpha val="40000"/>
                              </a:schemeClr>
                            </a:glow>
                          </a:effectLst>
                          <a:latin typeface="+mn-lt"/>
                          <a:ea typeface="+mn-ea"/>
                          <a:cs typeface="+mn-cs"/>
                        </a:rPr>
                        <a:t> meede madalhooaja ürituste </a:t>
                      </a:r>
                      <a:r>
                        <a:rPr lang="en-US" sz="750" kern="1200" err="1">
                          <a:solidFill>
                            <a:schemeClr val="tx1"/>
                          </a:solidFill>
                          <a:effectLst>
                            <a:glow rad="228600">
                              <a:schemeClr val="accent1">
                                <a:satMod val="175000"/>
                                <a:alpha val="40000"/>
                              </a:schemeClr>
                            </a:glow>
                          </a:effectLst>
                          <a:latin typeface="+mn-lt"/>
                          <a:ea typeface="+mn-ea"/>
                          <a:cs typeface="+mn-cs"/>
                        </a:rPr>
                        <a:t>korraldamiseks</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oktoobrist</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aprillini</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Korraldada</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madalhooaja</a:t>
                      </a:r>
                      <a:r>
                        <a:rPr lang="en-US" sz="750" kern="1200">
                          <a:solidFill>
                            <a:schemeClr val="tx1"/>
                          </a:solidFill>
                          <a:effectLst>
                            <a:glow rad="228600">
                              <a:schemeClr val="accent1">
                                <a:satMod val="175000"/>
                                <a:alpha val="40000"/>
                              </a:schemeClr>
                            </a:glow>
                          </a:effectLst>
                          <a:latin typeface="+mn-lt"/>
                          <a:ea typeface="+mn-ea"/>
                          <a:cs typeface="+mn-cs"/>
                        </a:rPr>
                        <a:t> </a:t>
                      </a:r>
                      <a:r>
                        <a:rPr lang="et-EE" sz="750" kern="1200">
                          <a:solidFill>
                            <a:schemeClr val="tx1"/>
                          </a:solidFill>
                          <a:effectLst>
                            <a:glow rad="228600">
                              <a:schemeClr val="accent1">
                                <a:satMod val="175000"/>
                                <a:alpha val="40000"/>
                              </a:schemeClr>
                            </a:glow>
                          </a:effectLst>
                          <a:latin typeface="+mn-lt"/>
                          <a:ea typeface="+mn-ea"/>
                          <a:cs typeface="+mn-cs"/>
                        </a:rPr>
                        <a:t>ürituste</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õnnestumiseks</a:t>
                      </a:r>
                      <a:r>
                        <a:rPr lang="et-EE" sz="750" kern="1200">
                          <a:solidFill>
                            <a:schemeClr val="tx1"/>
                          </a:solidFill>
                          <a:effectLst>
                            <a:glow rad="228600">
                              <a:schemeClr val="accent1">
                                <a:satMod val="175000"/>
                                <a:alpha val="40000"/>
                              </a:schemeClr>
                            </a:glow>
                          </a:effectLst>
                          <a:latin typeface="+mn-lt"/>
                          <a:ea typeface="+mn-ea"/>
                          <a:cs typeface="+mn-cs"/>
                        </a:rPr>
                        <a:t> ajurünnakud,</a:t>
                      </a:r>
                      <a:r>
                        <a:rPr lang="en-US" sz="750" kern="1200">
                          <a:solidFill>
                            <a:schemeClr val="tx1"/>
                          </a:solidFill>
                          <a:effectLst>
                            <a:glow rad="228600">
                              <a:schemeClr val="accent1">
                                <a:satMod val="175000"/>
                                <a:alpha val="40000"/>
                              </a:schemeClr>
                            </a:glow>
                          </a:effectLst>
                          <a:latin typeface="+mn-lt"/>
                          <a:ea typeface="+mn-ea"/>
                          <a:cs typeface="+mn-cs"/>
                        </a:rPr>
                        <a:t> et </a:t>
                      </a:r>
                      <a:r>
                        <a:rPr lang="en-US" sz="750" kern="1200" err="1">
                          <a:solidFill>
                            <a:schemeClr val="tx1"/>
                          </a:solidFill>
                          <a:effectLst>
                            <a:glow rad="228600">
                              <a:schemeClr val="accent1">
                                <a:satMod val="175000"/>
                                <a:alpha val="40000"/>
                              </a:schemeClr>
                            </a:glow>
                          </a:effectLst>
                          <a:latin typeface="+mn-lt"/>
                          <a:ea typeface="+mn-ea"/>
                          <a:cs typeface="+mn-cs"/>
                        </a:rPr>
                        <a:t>suurendada</a:t>
                      </a:r>
                      <a:r>
                        <a:rPr lang="et-EE" sz="750" kern="1200">
                          <a:solidFill>
                            <a:schemeClr val="tx1"/>
                          </a:solidFill>
                          <a:effectLst>
                            <a:glow rad="228600">
                              <a:schemeClr val="accent1">
                                <a:satMod val="175000"/>
                                <a:alpha val="40000"/>
                              </a:schemeClr>
                            </a:glow>
                          </a:effectLst>
                          <a:latin typeface="+mn-lt"/>
                          <a:ea typeface="+mn-ea"/>
                          <a:cs typeface="+mn-cs"/>
                        </a:rPr>
                        <a:t> koostöö</a:t>
                      </a:r>
                      <a:r>
                        <a:rPr lang="en-US" sz="750" kern="1200" err="1">
                          <a:solidFill>
                            <a:schemeClr val="tx1"/>
                          </a:solidFill>
                          <a:effectLst>
                            <a:glow rad="228600">
                              <a:schemeClr val="accent1">
                                <a:satMod val="175000"/>
                                <a:alpha val="40000"/>
                              </a:schemeClr>
                            </a:glow>
                          </a:effectLst>
                          <a:latin typeface="+mn-lt"/>
                          <a:ea typeface="+mn-ea"/>
                          <a:cs typeface="+mn-cs"/>
                        </a:rPr>
                        <a:t>projekte</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selles</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err="1">
                          <a:solidFill>
                            <a:schemeClr val="tx1"/>
                          </a:solidFill>
                          <a:effectLst>
                            <a:glow rad="228600">
                              <a:schemeClr val="accent1">
                                <a:satMod val="175000"/>
                                <a:alpha val="40000"/>
                              </a:schemeClr>
                            </a:glow>
                          </a:effectLst>
                          <a:latin typeface="+mn-lt"/>
                          <a:ea typeface="+mn-ea"/>
                          <a:cs typeface="+mn-cs"/>
                        </a:rPr>
                        <a:t>valdkonnas</a:t>
                      </a:r>
                      <a:r>
                        <a:rPr lang="en-US" sz="750" kern="1200">
                          <a:solidFill>
                            <a:schemeClr val="tx1"/>
                          </a:solidFill>
                          <a:effectLst>
                            <a:glow rad="228600">
                              <a:schemeClr val="accent1">
                                <a:satMod val="175000"/>
                                <a:alpha val="40000"/>
                              </a:schemeClr>
                            </a:glow>
                          </a:effectLst>
                          <a:latin typeface="+mn-lt"/>
                          <a:ea typeface="+mn-ea"/>
                          <a:cs typeface="+mn-cs"/>
                        </a:rPr>
                        <a:t>.</a:t>
                      </a:r>
                      <a:endParaRPr lang="et-EE" sz="750" kern="1200">
                        <a:solidFill>
                          <a:schemeClr val="tx1"/>
                        </a:solidFill>
                        <a:effectLst>
                          <a:glow rad="228600">
                            <a:schemeClr val="accent1">
                              <a:satMod val="175000"/>
                              <a:alpha val="40000"/>
                            </a:schemeClr>
                          </a:glow>
                        </a:effectLst>
                        <a:latin typeface="+mn-lt"/>
                        <a:ea typeface="+mn-ea"/>
                        <a:cs typeface="+mn-cs"/>
                      </a:endParaRPr>
                    </a:p>
                    <a:p>
                      <a:pPr marL="171450" marR="0" lvl="0" indent="-171450" algn="l" defTabSz="1219170" rtl="0" eaLnBrk="1" fontAlgn="auto" latinLnBrk="0" hangingPunct="1">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chemeClr val="accent1">
                                <a:satMod val="175000"/>
                                <a:alpha val="40000"/>
                              </a:schemeClr>
                            </a:glow>
                          </a:effectLst>
                          <a:latin typeface="+mn-lt"/>
                          <a:ea typeface="+mn-ea"/>
                          <a:cs typeface="+mn-cs"/>
                        </a:rPr>
                        <a:t>W</a:t>
                      </a:r>
                      <a:r>
                        <a:rPr lang="en-US" sz="750" b="1" kern="1200">
                          <a:solidFill>
                            <a:schemeClr val="tx1"/>
                          </a:solidFill>
                          <a:effectLst>
                            <a:glow rad="228600">
                              <a:schemeClr val="accent1">
                                <a:satMod val="175000"/>
                                <a:alpha val="40000"/>
                              </a:schemeClr>
                            </a:glow>
                          </a:effectLst>
                          <a:latin typeface="+mn-lt"/>
                          <a:ea typeface="+mn-ea"/>
                          <a:cs typeface="+mn-cs"/>
                        </a:rPr>
                        <a:t>6</a:t>
                      </a:r>
                      <a:r>
                        <a:rPr lang="et-EE" sz="750" b="1" kern="1200">
                          <a:solidFill>
                            <a:schemeClr val="tx1"/>
                          </a:solidFill>
                          <a:effectLst>
                            <a:glow rad="228600">
                              <a:schemeClr val="accent1">
                                <a:satMod val="175000"/>
                                <a:alpha val="40000"/>
                              </a:schemeClr>
                            </a:glow>
                          </a:effectLst>
                          <a:latin typeface="+mn-lt"/>
                          <a:ea typeface="+mn-ea"/>
                          <a:cs typeface="+mn-cs"/>
                        </a:rPr>
                        <a:t>/O1,6 </a:t>
                      </a:r>
                      <a:r>
                        <a:rPr lang="et-EE" sz="750" b="0" kern="1200">
                          <a:solidFill>
                            <a:schemeClr val="tx1"/>
                          </a:solidFill>
                          <a:effectLst>
                            <a:glow rad="228600">
                              <a:schemeClr val="accent1">
                                <a:satMod val="175000"/>
                                <a:alpha val="40000"/>
                              </a:schemeClr>
                            </a:glow>
                          </a:effectLst>
                          <a:latin typeface="+mn-lt"/>
                          <a:ea typeface="+mn-ea"/>
                          <a:cs typeface="+mn-cs"/>
                        </a:rPr>
                        <a:t>Kultuuripärand</a:t>
                      </a:r>
                      <a:r>
                        <a:rPr lang="en-US" sz="750" b="0" kern="1200" err="1">
                          <a:solidFill>
                            <a:schemeClr val="tx1"/>
                          </a:solidFill>
                          <a:effectLst>
                            <a:glow rad="228600">
                              <a:schemeClr val="accent1">
                                <a:satMod val="175000"/>
                                <a:alpha val="40000"/>
                              </a:schemeClr>
                            </a:glow>
                          </a:effectLst>
                          <a:latin typeface="+mn-lt"/>
                          <a:ea typeface="+mn-ea"/>
                          <a:cs typeface="+mn-cs"/>
                        </a:rPr>
                        <a:t>i</a:t>
                      </a:r>
                      <a:r>
                        <a:rPr lang="en-US" sz="750" b="0" kern="1200">
                          <a:solidFill>
                            <a:schemeClr val="tx1"/>
                          </a:solidFill>
                          <a:effectLst>
                            <a:glow rad="228600">
                              <a:schemeClr val="accent1">
                                <a:satMod val="175000"/>
                                <a:alpha val="40000"/>
                              </a:schemeClr>
                            </a:glow>
                          </a:effectLst>
                          <a:latin typeface="+mn-lt"/>
                          <a:ea typeface="+mn-ea"/>
                          <a:cs typeface="+mn-cs"/>
                        </a:rPr>
                        <a:t>, </a:t>
                      </a:r>
                      <a:r>
                        <a:rPr lang="en-US" sz="750" b="0" kern="1200" err="1">
                          <a:solidFill>
                            <a:schemeClr val="tx1"/>
                          </a:solidFill>
                          <a:effectLst>
                            <a:glow rad="228600">
                              <a:schemeClr val="accent1">
                                <a:satMod val="175000"/>
                                <a:alpha val="40000"/>
                              </a:schemeClr>
                            </a:glow>
                          </a:effectLst>
                          <a:latin typeface="+mn-lt"/>
                          <a:ea typeface="+mn-ea"/>
                          <a:cs typeface="+mn-cs"/>
                        </a:rPr>
                        <a:t>sh</a:t>
                      </a:r>
                      <a:r>
                        <a:rPr lang="en-US" sz="750" b="0" kern="1200">
                          <a:solidFill>
                            <a:schemeClr val="tx1"/>
                          </a:solidFill>
                          <a:effectLst>
                            <a:glow rad="228600">
                              <a:schemeClr val="accent1">
                                <a:satMod val="175000"/>
                                <a:alpha val="40000"/>
                              </a:schemeClr>
                            </a:glow>
                          </a:effectLst>
                          <a:latin typeface="+mn-lt"/>
                          <a:ea typeface="+mn-ea"/>
                          <a:cs typeface="+mn-cs"/>
                        </a:rPr>
                        <a:t> </a:t>
                      </a:r>
                      <a:r>
                        <a:rPr lang="et-EE" sz="750" b="0" kern="1200">
                          <a:solidFill>
                            <a:schemeClr val="tx1"/>
                          </a:solidFill>
                          <a:effectLst>
                            <a:glow rad="228600">
                              <a:schemeClr val="accent1">
                                <a:satMod val="175000"/>
                                <a:alpha val="40000"/>
                              </a:schemeClr>
                            </a:glow>
                          </a:effectLst>
                          <a:latin typeface="+mn-lt"/>
                          <a:ea typeface="+mn-ea"/>
                          <a:cs typeface="+mn-cs"/>
                        </a:rPr>
                        <a:t>m</a:t>
                      </a:r>
                      <a:r>
                        <a:rPr lang="et-EE" sz="750" kern="1200">
                          <a:solidFill>
                            <a:schemeClr val="tx1"/>
                          </a:solidFill>
                          <a:effectLst>
                            <a:glow rad="228600">
                              <a:schemeClr val="accent1">
                                <a:satMod val="175000"/>
                                <a:alpha val="40000"/>
                              </a:schemeClr>
                            </a:glow>
                          </a:effectLst>
                          <a:latin typeface="+mn-lt"/>
                          <a:ea typeface="+mn-ea"/>
                          <a:cs typeface="+mn-cs"/>
                        </a:rPr>
                        <a:t>õisate arendamine</a:t>
                      </a:r>
                      <a:r>
                        <a:rPr lang="en-US" sz="750" kern="1200">
                          <a:solidFill>
                            <a:schemeClr val="tx1"/>
                          </a:solidFill>
                          <a:effectLst>
                            <a:glow rad="228600">
                              <a:schemeClr val="accent1">
                                <a:satMod val="175000"/>
                                <a:alpha val="40000"/>
                              </a:schemeClr>
                            </a:glow>
                          </a:effectLst>
                          <a:latin typeface="+mn-lt"/>
                          <a:ea typeface="+mn-ea"/>
                          <a:cs typeface="+mn-cs"/>
                        </a:rPr>
                        <a:t>.</a:t>
                      </a:r>
                      <a:endParaRPr lang="et-EE" sz="750" kern="1200">
                        <a:solidFill>
                          <a:schemeClr val="tx1"/>
                        </a:solidFill>
                        <a:effectLst>
                          <a:glow rad="228600">
                            <a:schemeClr val="accent1">
                              <a:satMod val="175000"/>
                              <a:alpha val="40000"/>
                            </a:schemeClr>
                          </a:glow>
                        </a:effectLst>
                        <a:latin typeface="+mn-lt"/>
                        <a:ea typeface="+mn-ea"/>
                        <a:cs typeface="+mn-cs"/>
                      </a:endParaRPr>
                    </a:p>
                    <a:p>
                      <a:pPr marL="171450" marR="0" lvl="0" indent="-171450" algn="l" defTabSz="1219170" rtl="0" eaLnBrk="1" fontAlgn="auto" latinLnBrk="0" hangingPunct="1">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chemeClr val="accent1">
                                <a:satMod val="175000"/>
                                <a:alpha val="40000"/>
                              </a:schemeClr>
                            </a:glow>
                          </a:effectLst>
                          <a:latin typeface="+mn-lt"/>
                          <a:ea typeface="+mn-ea"/>
                          <a:cs typeface="+mn-cs"/>
                        </a:rPr>
                        <a:t>W1</a:t>
                      </a:r>
                      <a:r>
                        <a:rPr lang="en-US" sz="750" b="1" kern="1200">
                          <a:solidFill>
                            <a:schemeClr val="tx1"/>
                          </a:solidFill>
                          <a:effectLst>
                            <a:glow rad="228600">
                              <a:schemeClr val="accent1">
                                <a:satMod val="175000"/>
                                <a:alpha val="40000"/>
                              </a:schemeClr>
                            </a:glow>
                          </a:effectLst>
                          <a:latin typeface="+mn-lt"/>
                          <a:ea typeface="+mn-ea"/>
                          <a:cs typeface="+mn-cs"/>
                        </a:rPr>
                        <a:t>3</a:t>
                      </a:r>
                      <a:r>
                        <a:rPr lang="et-EE" sz="750" b="1" kern="1200">
                          <a:solidFill>
                            <a:schemeClr val="tx1"/>
                          </a:solidFill>
                          <a:effectLst>
                            <a:glow rad="228600">
                              <a:schemeClr val="accent1">
                                <a:satMod val="175000"/>
                                <a:alpha val="40000"/>
                              </a:schemeClr>
                            </a:glow>
                          </a:effectLst>
                          <a:latin typeface="+mn-lt"/>
                          <a:ea typeface="+mn-ea"/>
                          <a:cs typeface="+mn-cs"/>
                        </a:rPr>
                        <a:t>,</a:t>
                      </a:r>
                      <a:r>
                        <a:rPr lang="en-US" sz="750" b="1" kern="1200">
                          <a:solidFill>
                            <a:schemeClr val="tx1"/>
                          </a:solidFill>
                          <a:effectLst>
                            <a:glow rad="228600">
                              <a:schemeClr val="accent1">
                                <a:satMod val="175000"/>
                                <a:alpha val="40000"/>
                              </a:schemeClr>
                            </a:glow>
                          </a:effectLst>
                          <a:latin typeface="+mn-lt"/>
                          <a:ea typeface="+mn-ea"/>
                          <a:cs typeface="+mn-cs"/>
                        </a:rPr>
                        <a:t>6</a:t>
                      </a:r>
                      <a:r>
                        <a:rPr lang="et-EE" sz="750" b="1" kern="1200">
                          <a:solidFill>
                            <a:schemeClr val="tx1"/>
                          </a:solidFill>
                          <a:effectLst>
                            <a:glow rad="228600">
                              <a:schemeClr val="accent1">
                                <a:satMod val="175000"/>
                                <a:alpha val="40000"/>
                              </a:schemeClr>
                            </a:glow>
                          </a:effectLst>
                          <a:latin typeface="+mn-lt"/>
                          <a:ea typeface="+mn-ea"/>
                          <a:cs typeface="+mn-cs"/>
                        </a:rPr>
                        <a:t>/O7 </a:t>
                      </a:r>
                      <a:r>
                        <a:rPr lang="en-US" sz="750" b="0" kern="1200" err="1">
                          <a:solidFill>
                            <a:schemeClr val="tx1"/>
                          </a:solidFill>
                          <a:effectLst>
                            <a:glow rad="228600">
                              <a:schemeClr val="accent1">
                                <a:satMod val="175000"/>
                                <a:alpha val="40000"/>
                              </a:schemeClr>
                            </a:glow>
                          </a:effectLst>
                          <a:latin typeface="+mn-lt"/>
                          <a:ea typeface="+mn-ea"/>
                          <a:cs typeface="+mn-cs"/>
                        </a:rPr>
                        <a:t>Edendada</a:t>
                      </a:r>
                      <a:r>
                        <a:rPr lang="et-EE" sz="750" b="0" kern="1200">
                          <a:solidFill>
                            <a:schemeClr val="tx1"/>
                          </a:solidFill>
                          <a:effectLst>
                            <a:glow rad="228600">
                              <a:schemeClr val="accent1">
                                <a:satMod val="175000"/>
                                <a:alpha val="40000"/>
                              </a:schemeClr>
                            </a:glow>
                          </a:effectLst>
                          <a:latin typeface="+mn-lt"/>
                          <a:ea typeface="+mn-ea"/>
                          <a:cs typeface="+mn-cs"/>
                        </a:rPr>
                        <a:t> </a:t>
                      </a:r>
                      <a:r>
                        <a:rPr lang="et-EE" sz="750" kern="1200">
                          <a:solidFill>
                            <a:schemeClr val="tx1"/>
                          </a:solidFill>
                          <a:effectLst>
                            <a:glow rad="228600">
                              <a:schemeClr val="accent1">
                                <a:satMod val="175000"/>
                                <a:alpha val="40000"/>
                              </a:schemeClr>
                            </a:glow>
                          </a:effectLst>
                          <a:latin typeface="+mn-lt"/>
                          <a:ea typeface="+mn-ea"/>
                          <a:cs typeface="+mn-cs"/>
                        </a:rPr>
                        <a:t>turundus</a:t>
                      </a:r>
                      <a:r>
                        <a:rPr lang="en-US" sz="750" kern="1200">
                          <a:solidFill>
                            <a:schemeClr val="tx1"/>
                          </a:solidFill>
                          <a:effectLst>
                            <a:glow rad="228600">
                              <a:schemeClr val="accent1">
                                <a:satMod val="175000"/>
                                <a:alpha val="40000"/>
                              </a:schemeClr>
                            </a:glow>
                          </a:effectLst>
                          <a:latin typeface="+mn-lt"/>
                          <a:ea typeface="+mn-ea"/>
                          <a:cs typeface="+mn-cs"/>
                        </a:rPr>
                        <a:t>t</a:t>
                      </a:r>
                      <a:r>
                        <a:rPr lang="et-EE" sz="750" kern="1200">
                          <a:solidFill>
                            <a:schemeClr val="tx1"/>
                          </a:solidFill>
                          <a:effectLst>
                            <a:glow rad="228600">
                              <a:schemeClr val="accent1">
                                <a:satMod val="175000"/>
                                <a:alpha val="40000"/>
                              </a:schemeClr>
                            </a:glow>
                          </a:effectLst>
                          <a:latin typeface="+mn-lt"/>
                          <a:ea typeface="+mn-ea"/>
                          <a:cs typeface="+mn-cs"/>
                        </a:rPr>
                        <a:t> ja  </a:t>
                      </a:r>
                      <a:r>
                        <a:rPr lang="et-EE" sz="750" kern="1200" err="1">
                          <a:solidFill>
                            <a:schemeClr val="tx1"/>
                          </a:solidFill>
                          <a:effectLst>
                            <a:glow rad="228600">
                              <a:schemeClr val="accent1">
                                <a:satMod val="175000"/>
                                <a:alpha val="40000"/>
                              </a:schemeClr>
                            </a:glow>
                          </a:effectLst>
                          <a:latin typeface="+mn-lt"/>
                          <a:ea typeface="+mn-ea"/>
                          <a:cs typeface="+mn-cs"/>
                        </a:rPr>
                        <a:t>ühi</a:t>
                      </a:r>
                      <a:r>
                        <a:rPr lang="en-US" sz="750" kern="1200" err="1">
                          <a:solidFill>
                            <a:schemeClr val="tx1"/>
                          </a:solidFill>
                          <a:effectLst>
                            <a:glow rad="228600">
                              <a:schemeClr val="accent1">
                                <a:satMod val="175000"/>
                                <a:alpha val="40000"/>
                              </a:schemeClr>
                            </a:glow>
                          </a:effectLst>
                          <a:latin typeface="+mn-lt"/>
                          <a:ea typeface="+mn-ea"/>
                          <a:cs typeface="+mn-cs"/>
                        </a:rPr>
                        <a:t>st</a:t>
                      </a:r>
                      <a:r>
                        <a:rPr lang="et-EE" sz="750" kern="1200">
                          <a:solidFill>
                            <a:schemeClr val="tx1"/>
                          </a:solidFill>
                          <a:effectLst>
                            <a:glow rad="228600">
                              <a:schemeClr val="accent1">
                                <a:satMod val="175000"/>
                                <a:alpha val="40000"/>
                              </a:schemeClr>
                            </a:glow>
                          </a:effectLst>
                          <a:latin typeface="+mn-lt"/>
                          <a:ea typeface="+mn-ea"/>
                          <a:cs typeface="+mn-cs"/>
                        </a:rPr>
                        <a:t> mainekujundus</a:t>
                      </a:r>
                      <a:r>
                        <a:rPr lang="en-US" sz="750" kern="1200">
                          <a:solidFill>
                            <a:schemeClr val="tx1"/>
                          </a:solidFill>
                          <a:effectLst>
                            <a:glow rad="228600">
                              <a:schemeClr val="accent1">
                                <a:satMod val="175000"/>
                                <a:alpha val="40000"/>
                              </a:schemeClr>
                            </a:glow>
                          </a:effectLst>
                          <a:latin typeface="+mn-lt"/>
                          <a:ea typeface="+mn-ea"/>
                          <a:cs typeface="+mn-cs"/>
                        </a:rPr>
                        <a:t>t</a:t>
                      </a:r>
                      <a:r>
                        <a:rPr lang="et-EE" sz="750" kern="1200">
                          <a:solidFill>
                            <a:schemeClr val="tx1"/>
                          </a:solidFill>
                          <a:effectLst>
                            <a:glow rad="228600">
                              <a:schemeClr val="accent1">
                                <a:satMod val="175000"/>
                                <a:alpha val="40000"/>
                              </a:schemeClr>
                            </a:glow>
                          </a:effectLst>
                          <a:latin typeface="+mn-lt"/>
                          <a:ea typeface="+mn-ea"/>
                          <a:cs typeface="+mn-cs"/>
                        </a:rPr>
                        <a:t> sihtgruppide põhiselt (</a:t>
                      </a:r>
                      <a:r>
                        <a:rPr lang="en-US" sz="750" kern="1200" err="1">
                          <a:solidFill>
                            <a:schemeClr val="tx1"/>
                          </a:solidFill>
                          <a:effectLst>
                            <a:glow rad="228600">
                              <a:schemeClr val="accent1">
                                <a:satMod val="175000"/>
                                <a:alpha val="40000"/>
                              </a:schemeClr>
                            </a:glow>
                          </a:effectLst>
                          <a:latin typeface="+mn-lt"/>
                          <a:ea typeface="+mn-ea"/>
                          <a:cs typeface="+mn-cs"/>
                        </a:rPr>
                        <a:t>sh</a:t>
                      </a:r>
                      <a:r>
                        <a:rPr lang="et-EE" sz="750" kern="1200">
                          <a:solidFill>
                            <a:schemeClr val="tx1"/>
                          </a:solidFill>
                          <a:effectLst>
                            <a:glow rad="228600">
                              <a:schemeClr val="accent1">
                                <a:satMod val="175000"/>
                                <a:alpha val="40000"/>
                              </a:schemeClr>
                            </a:glow>
                          </a:effectLst>
                          <a:latin typeface="+mn-lt"/>
                          <a:ea typeface="+mn-ea"/>
                          <a:cs typeface="+mn-cs"/>
                        </a:rPr>
                        <a:t> rahvusvahelise</a:t>
                      </a:r>
                      <a:r>
                        <a:rPr lang="en-US" sz="750" kern="1200" err="1">
                          <a:solidFill>
                            <a:schemeClr val="tx1"/>
                          </a:solidFill>
                          <a:effectLst>
                            <a:glow rad="228600">
                              <a:schemeClr val="accent1">
                                <a:satMod val="175000"/>
                                <a:alpha val="40000"/>
                              </a:schemeClr>
                            </a:glow>
                          </a:effectLst>
                          <a:latin typeface="+mn-lt"/>
                          <a:ea typeface="+mn-ea"/>
                          <a:cs typeface="+mn-cs"/>
                        </a:rPr>
                        <a:t>lt</a:t>
                      </a:r>
                      <a:r>
                        <a:rPr lang="et-EE" sz="750" kern="1200">
                          <a:solidFill>
                            <a:schemeClr val="tx1"/>
                          </a:solidFill>
                          <a:effectLst>
                            <a:glow rad="228600">
                              <a:schemeClr val="accent1">
                                <a:satMod val="175000"/>
                                <a:alpha val="40000"/>
                              </a:schemeClr>
                            </a:glow>
                          </a:effectLst>
                          <a:latin typeface="+mn-lt"/>
                          <a:ea typeface="+mn-ea"/>
                          <a:cs typeface="+mn-cs"/>
                        </a:rPr>
                        <a:t>)</a:t>
                      </a:r>
                      <a:r>
                        <a:rPr lang="en-US" sz="750" kern="1200">
                          <a:solidFill>
                            <a:schemeClr val="tx1"/>
                          </a:solidFill>
                          <a:effectLst>
                            <a:glow rad="228600">
                              <a:schemeClr val="accent1">
                                <a:satMod val="175000"/>
                                <a:alpha val="40000"/>
                              </a:schemeClr>
                            </a:glow>
                          </a:effectLst>
                          <a:latin typeface="+mn-lt"/>
                          <a:ea typeface="+mn-ea"/>
                          <a:cs typeface="+mn-cs"/>
                        </a:rPr>
                        <a:t>. ,</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atraktiivsed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töökohad</a:t>
                      </a:r>
                      <a:r>
                        <a:rPr lang="en-US" sz="750" kern="1200">
                          <a:solidFill>
                            <a:schemeClr val="tx1"/>
                          </a:solidFill>
                          <a:effectLst>
                            <a:glow rad="228600">
                              <a:srgbClr val="FFC000">
                                <a:alpha val="40000"/>
                              </a:srgbClr>
                            </a:glow>
                          </a:effectLst>
                          <a:latin typeface="+mn-lt"/>
                          <a:ea typeface="+mn-ea"/>
                          <a:cs typeface="+mn-cs"/>
                        </a:rPr>
                        <a:t>,</a:t>
                      </a:r>
                      <a:r>
                        <a:rPr lang="en-US" sz="750">
                          <a:effectLst>
                            <a:glow rad="228600">
                              <a:schemeClr val="accent2">
                                <a:satMod val="175000"/>
                                <a:alpha val="40000"/>
                              </a:schemeClr>
                            </a:glow>
                          </a:effectLst>
                          <a:latin typeface="+mn-lt"/>
                          <a:ea typeface="Calibri"/>
                          <a:cs typeface="Times New Roman"/>
                        </a:rPr>
                        <a:t>+</a:t>
                      </a:r>
                      <a:r>
                        <a:rPr lang="en-US" sz="750" err="1">
                          <a:effectLst>
                            <a:glow rad="228600">
                              <a:schemeClr val="accent2">
                                <a:satMod val="175000"/>
                                <a:alpha val="40000"/>
                              </a:schemeClr>
                            </a:glow>
                          </a:effectLst>
                          <a:latin typeface="+mn-lt"/>
                          <a:ea typeface="Calibri"/>
                          <a:cs typeface="Times New Roman"/>
                        </a:rPr>
                        <a:t>kogukond</a:t>
                      </a:r>
                      <a:endParaRPr lang="et-EE" sz="750" kern="1200">
                        <a:solidFill>
                          <a:schemeClr val="tx1"/>
                        </a:solidFill>
                        <a:effectLst>
                          <a:glow rad="228600">
                            <a:schemeClr val="accent1">
                              <a:satMod val="175000"/>
                              <a:alpha val="40000"/>
                            </a:schemeClr>
                          </a:glow>
                        </a:effectLst>
                        <a:latin typeface="+mn-lt"/>
                        <a:ea typeface="+mn-ea"/>
                        <a:cs typeface="+mn-cs"/>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Atraktiivsed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 </a:t>
                      </a: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töökohad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lang="en-US" sz="750" b="1" kern="1200" noProof="0">
                        <a:solidFill>
                          <a:schemeClr val="tx1"/>
                        </a:solidFill>
                        <a:effectLst>
                          <a:glow rad="228600">
                            <a:srgbClr val="FFC000">
                              <a:alpha val="40000"/>
                            </a:srgbClr>
                          </a:glow>
                        </a:effectLst>
                        <a:latin typeface="+mn-lt"/>
                        <a:ea typeface="+mn-ea"/>
                        <a:cs typeface="+mn-cs"/>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lang="et-EE" sz="750" b="1" kern="1200" noProof="0">
                          <a:solidFill>
                            <a:schemeClr val="tx1"/>
                          </a:solidFill>
                          <a:effectLst>
                            <a:glow rad="228600">
                              <a:srgbClr val="FFC000">
                                <a:alpha val="40000"/>
                              </a:srgbClr>
                            </a:glow>
                          </a:effectLst>
                          <a:latin typeface="+mn-lt"/>
                          <a:ea typeface="+mn-ea"/>
                          <a:cs typeface="+mn-cs"/>
                        </a:rPr>
                        <a:t>W</a:t>
                      </a:r>
                      <a:r>
                        <a:rPr lang="en-US" sz="750" b="1" kern="1200" noProof="0">
                          <a:solidFill>
                            <a:schemeClr val="tx1"/>
                          </a:solidFill>
                          <a:effectLst>
                            <a:glow rad="228600">
                              <a:srgbClr val="FFC000">
                                <a:alpha val="40000"/>
                              </a:srgbClr>
                            </a:glow>
                          </a:effectLst>
                          <a:latin typeface="+mn-lt"/>
                          <a:ea typeface="+mn-ea"/>
                          <a:cs typeface="+mn-cs"/>
                        </a:rPr>
                        <a:t>2,4,5,8,12,13,14,17,</a:t>
                      </a:r>
                      <a:r>
                        <a:rPr lang="et-EE" sz="750" b="1" kern="1200" noProof="0">
                          <a:solidFill>
                            <a:schemeClr val="tx1"/>
                          </a:solidFill>
                          <a:effectLst>
                            <a:glow rad="228600">
                              <a:srgbClr val="FFC000">
                                <a:alpha val="40000"/>
                              </a:srgbClr>
                            </a:glow>
                          </a:effectLst>
                          <a:latin typeface="+mn-lt"/>
                          <a:ea typeface="+mn-ea"/>
                          <a:cs typeface="+mn-cs"/>
                        </a:rPr>
                        <a:t>/O3,6 </a:t>
                      </a:r>
                      <a:r>
                        <a:rPr lang="en-US" sz="750" kern="1200" noProof="0" err="1">
                          <a:solidFill>
                            <a:schemeClr val="tx1"/>
                          </a:solidFill>
                          <a:effectLst>
                            <a:glow rad="228600">
                              <a:srgbClr val="FFC000">
                                <a:alpha val="40000"/>
                              </a:srgbClr>
                            </a:glow>
                          </a:effectLst>
                          <a:latin typeface="+mn-lt"/>
                          <a:ea typeface="+mn-ea"/>
                          <a:cs typeface="+mn-cs"/>
                        </a:rPr>
                        <a:t>Edendada</a:t>
                      </a:r>
                      <a:r>
                        <a:rPr lang="en-US" sz="750" kern="1200" noProof="0">
                          <a:solidFill>
                            <a:schemeClr val="tx1"/>
                          </a:solidFill>
                          <a:effectLst>
                            <a:glow rad="228600">
                              <a:srgbClr val="FFC000">
                                <a:alpha val="40000"/>
                              </a:srgbClr>
                            </a:glow>
                          </a:effectLst>
                          <a:latin typeface="+mn-lt"/>
                          <a:ea typeface="+mn-ea"/>
                          <a:cs typeface="+mn-cs"/>
                        </a:rPr>
                        <a:t> k</a:t>
                      </a:r>
                      <a:r>
                        <a:rPr lang="et-EE" sz="750" kern="1200" noProof="0" err="1">
                          <a:solidFill>
                            <a:schemeClr val="tx1"/>
                          </a:solidFill>
                          <a:effectLst>
                            <a:glow rad="228600">
                              <a:srgbClr val="FFC000">
                                <a:alpha val="40000"/>
                              </a:srgbClr>
                            </a:glow>
                          </a:effectLst>
                          <a:latin typeface="+mn-lt"/>
                          <a:ea typeface="+mn-ea"/>
                          <a:cs typeface="+mn-cs"/>
                        </a:rPr>
                        <a:t>oostöö</a:t>
                      </a:r>
                      <a:r>
                        <a:rPr lang="en-US" sz="750" kern="1200" noProof="0">
                          <a:solidFill>
                            <a:schemeClr val="tx1"/>
                          </a:solidFill>
                          <a:effectLst>
                            <a:glow rad="228600">
                              <a:srgbClr val="FFC000">
                                <a:alpha val="40000"/>
                              </a:srgbClr>
                            </a:glow>
                          </a:effectLst>
                          <a:latin typeface="+mn-lt"/>
                          <a:ea typeface="+mn-ea"/>
                          <a:cs typeface="+mn-cs"/>
                        </a:rPr>
                        <a:t>d</a:t>
                      </a:r>
                      <a:r>
                        <a:rPr lang="et-EE" sz="750" kern="1200" noProof="0">
                          <a:solidFill>
                            <a:schemeClr val="tx1"/>
                          </a:solidFill>
                          <a:effectLst>
                            <a:glow rad="228600">
                              <a:srgbClr val="FFC000">
                                <a:alpha val="40000"/>
                              </a:srgbClr>
                            </a:glow>
                          </a:effectLst>
                          <a:latin typeface="+mn-lt"/>
                          <a:ea typeface="+mn-ea"/>
                          <a:cs typeface="+mn-cs"/>
                        </a:rPr>
                        <a:t> teadusasutustega</a:t>
                      </a:r>
                      <a:r>
                        <a:rPr lang="en-US" sz="750" kern="1200" noProof="0">
                          <a:solidFill>
                            <a:schemeClr val="tx1"/>
                          </a:solidFill>
                          <a:effectLst>
                            <a:glow rad="228600">
                              <a:srgbClr val="FFC000">
                                <a:alpha val="40000"/>
                              </a:srgbClr>
                            </a:glow>
                          </a:effectLst>
                          <a:latin typeface="+mn-lt"/>
                          <a:ea typeface="+mn-ea"/>
                          <a:cs typeface="+mn-cs"/>
                        </a:rPr>
                        <a:t>.</a:t>
                      </a:r>
                      <a:endParaRPr lang="et-EE" sz="750" kern="1200" noProof="0">
                        <a:solidFill>
                          <a:schemeClr val="tx1"/>
                        </a:solidFill>
                        <a:effectLst>
                          <a:glow rad="228600">
                            <a:srgbClr val="FFC000">
                              <a:alpha val="40000"/>
                            </a:srgbClr>
                          </a:glow>
                        </a:effectLst>
                        <a:latin typeface="+mn-lt"/>
                        <a:ea typeface="+mn-ea"/>
                        <a:cs typeface="+mn-cs"/>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lang="et-EE" sz="750" b="1" kern="1200">
                          <a:solidFill>
                            <a:schemeClr val="tx1"/>
                          </a:solidFill>
                          <a:effectLst>
                            <a:glow rad="228600">
                              <a:srgbClr val="FFC000">
                                <a:alpha val="40000"/>
                              </a:srgbClr>
                            </a:glow>
                          </a:effectLst>
                          <a:latin typeface="+mn-lt"/>
                          <a:ea typeface="+mn-ea"/>
                          <a:cs typeface="+mn-cs"/>
                        </a:rPr>
                        <a:t>W</a:t>
                      </a:r>
                      <a:r>
                        <a:rPr lang="en-US" sz="750" b="1" kern="1200">
                          <a:solidFill>
                            <a:schemeClr val="tx1"/>
                          </a:solidFill>
                          <a:effectLst>
                            <a:glow rad="228600">
                              <a:srgbClr val="FFC000">
                                <a:alpha val="40000"/>
                              </a:srgbClr>
                            </a:glow>
                          </a:effectLst>
                          <a:latin typeface="+mn-lt"/>
                          <a:ea typeface="+mn-ea"/>
                          <a:cs typeface="+mn-cs"/>
                        </a:rPr>
                        <a:t>12,1</a:t>
                      </a:r>
                      <a:r>
                        <a:rPr lang="et-EE" sz="750" b="1" kern="1200">
                          <a:solidFill>
                            <a:schemeClr val="tx1"/>
                          </a:solidFill>
                          <a:effectLst>
                            <a:glow rad="228600">
                              <a:srgbClr val="FFC000">
                                <a:alpha val="40000"/>
                              </a:srgbClr>
                            </a:glow>
                          </a:effectLst>
                          <a:latin typeface="+mn-lt"/>
                          <a:ea typeface="+mn-ea"/>
                          <a:cs typeface="+mn-cs"/>
                        </a:rPr>
                        <a:t>5/O3</a:t>
                      </a:r>
                      <a:r>
                        <a:rPr lang="en-US" sz="750" b="1" kern="1200">
                          <a:solidFill>
                            <a:schemeClr val="tx1"/>
                          </a:solidFill>
                          <a:effectLst>
                            <a:glow rad="228600">
                              <a:srgbClr val="FFC000">
                                <a:alpha val="40000"/>
                              </a:srgbClr>
                            </a:glow>
                          </a:effectLst>
                          <a:latin typeface="+mn-lt"/>
                          <a:ea typeface="+mn-ea"/>
                          <a:cs typeface="+mn-cs"/>
                        </a:rPr>
                        <a:t>,6,7,8</a:t>
                      </a:r>
                      <a:r>
                        <a:rPr lang="et-EE" sz="750" b="1" kern="1200">
                          <a:solidFill>
                            <a:schemeClr val="tx1"/>
                          </a:solidFill>
                          <a:effectLst>
                            <a:glow rad="228600">
                              <a:srgbClr val="FFC000">
                                <a:alpha val="40000"/>
                              </a:srgbClr>
                            </a:glow>
                          </a:effectLst>
                          <a:latin typeface="+mn-lt"/>
                          <a:ea typeface="+mn-ea"/>
                          <a:cs typeface="+mn-cs"/>
                        </a:rPr>
                        <a:t> </a:t>
                      </a:r>
                      <a:r>
                        <a:rPr lang="et-EE" sz="750" kern="1200">
                          <a:solidFill>
                            <a:schemeClr val="tx1"/>
                          </a:solidFill>
                          <a:effectLst>
                            <a:glow rad="228600">
                              <a:srgbClr val="FFC000">
                                <a:alpha val="40000"/>
                              </a:srgbClr>
                            </a:glow>
                          </a:effectLst>
                          <a:latin typeface="+mn-lt"/>
                          <a:ea typeface="+mn-ea"/>
                          <a:cs typeface="+mn-cs"/>
                        </a:rPr>
                        <a:t>Kiire internet</a:t>
                      </a:r>
                      <a:r>
                        <a:rPr lang="en-US" sz="750" kern="1200" err="1">
                          <a:solidFill>
                            <a:schemeClr val="tx1"/>
                          </a:solidFill>
                          <a:effectLst>
                            <a:glow rad="228600">
                              <a:srgbClr val="FFC000">
                                <a:alpha val="40000"/>
                              </a:srgbClr>
                            </a:glow>
                          </a:effectLst>
                          <a:latin typeface="+mn-lt"/>
                          <a:ea typeface="+mn-ea"/>
                          <a:cs typeface="+mn-cs"/>
                        </a:rPr>
                        <a:t>i</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leviku</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edendamine</a:t>
                      </a:r>
                      <a:r>
                        <a:rPr lang="et-EE" sz="750" kern="1200">
                          <a:solidFill>
                            <a:schemeClr val="tx1"/>
                          </a:solidFill>
                          <a:effectLst>
                            <a:glow rad="228600">
                              <a:srgbClr val="FFC000">
                                <a:alpha val="40000"/>
                              </a:srgbClr>
                            </a:glow>
                          </a:effectLst>
                          <a:latin typeface="+mn-lt"/>
                          <a:ea typeface="+mn-ea"/>
                          <a:cs typeface="+mn-cs"/>
                        </a:rPr>
                        <a:t> väikeasulatesse</a:t>
                      </a:r>
                      <a:r>
                        <a:rPr lang="en-US" sz="750" kern="1200">
                          <a:solidFill>
                            <a:schemeClr val="tx1"/>
                          </a:solidFill>
                          <a:effectLst>
                            <a:glow rad="228600">
                              <a:srgbClr val="FFC000">
                                <a:alpha val="40000"/>
                              </a:srgbClr>
                            </a:glow>
                          </a:effectLst>
                          <a:latin typeface="+mn-lt"/>
                          <a:ea typeface="+mn-ea"/>
                          <a:cs typeface="+mn-cs"/>
                        </a:rPr>
                        <a:t>.</a:t>
                      </a:r>
                      <a:r>
                        <a:rPr lang="en-US" sz="750">
                          <a:effectLst>
                            <a:glow rad="228600">
                              <a:schemeClr val="accent2">
                                <a:satMod val="175000"/>
                                <a:alpha val="40000"/>
                              </a:schemeClr>
                            </a:glow>
                          </a:effectLst>
                          <a:latin typeface="+mn-lt"/>
                          <a:ea typeface="Calibri"/>
                          <a:cs typeface="Times New Roman"/>
                        </a:rPr>
                        <a:t> +</a:t>
                      </a:r>
                      <a:r>
                        <a:rPr lang="en-US" sz="750" err="1">
                          <a:effectLst>
                            <a:glow rad="228600">
                              <a:schemeClr val="accent2">
                                <a:satMod val="175000"/>
                                <a:alpha val="40000"/>
                              </a:schemeClr>
                            </a:glow>
                          </a:effectLst>
                          <a:latin typeface="+mn-lt"/>
                          <a:ea typeface="Calibri"/>
                          <a:cs typeface="Times New Roman"/>
                        </a:rPr>
                        <a:t>kogukond</a:t>
                      </a:r>
                      <a:endParaRPr lang="et-EE" sz="750" kern="1200">
                        <a:solidFill>
                          <a:schemeClr val="tx1"/>
                        </a:solidFill>
                        <a:effectLst>
                          <a:glow rad="228600">
                            <a:srgbClr val="FFC000">
                              <a:alpha val="40000"/>
                            </a:srgbClr>
                          </a:glow>
                        </a:effectLst>
                        <a:latin typeface="+mn-lt"/>
                        <a:ea typeface="+mn-ea"/>
                        <a:cs typeface="+mn-cs"/>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Energia </a:t>
                      </a: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säästmine</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kumimoji="0" lang="en-US" sz="750" b="1"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kumimoji="0" lang="en-US" sz="750" b="1"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rPr>
                        <a:t>W17/</a:t>
                      </a:r>
                      <a:r>
                        <a:rPr kumimoji="0" lang="et-EE" sz="750" b="1"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rPr>
                        <a:t>O2</a:t>
                      </a:r>
                      <a:r>
                        <a:rPr kumimoji="0" lang="en-US" sz="750" b="1"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rPr>
                        <a:t> </a:t>
                      </a:r>
                      <a:r>
                        <a:rPr kumimoji="0" lang="et-EE" sz="750" b="0"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rPr>
                        <a:t>Mahetoit koolidesse ja lasteaedadesse</a:t>
                      </a:r>
                      <a:r>
                        <a:rPr kumimoji="0" lang="en-US" sz="750" b="0"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rPr>
                        <a:t>.</a:t>
                      </a: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endParaRPr kumimoji="0" lang="en-US" sz="750" b="0" i="0" u="none" strike="noStrike" kern="1200" cap="none" normalizeH="0" baseline="0">
                        <a:ln>
                          <a:noFill/>
                        </a:ln>
                        <a:solidFill>
                          <a:schemeClr val="tx1"/>
                        </a:solidFill>
                        <a:effectLst>
                          <a:glow rad="228600">
                            <a:schemeClr val="accent4">
                              <a:satMod val="175000"/>
                              <a:alpha val="40000"/>
                            </a:schemeClr>
                          </a:glow>
                        </a:effectLst>
                        <a:latin typeface="+mn-lt"/>
                        <a:ea typeface="+mn-ea"/>
                        <a:cs typeface="Arial" pitchFamily="34" charset="0"/>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Koostöö</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 ja </a:t>
                      </a: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võrgustikud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kumimoji="0" lang="en-US" sz="750" b="1" i="0" u="none" strike="noStrike" kern="1200" cap="none" spc="0" normalizeH="0" baseline="0" noProof="0">
                        <a:ln>
                          <a:noFill/>
                        </a:ln>
                        <a:solidFill>
                          <a:prstClr val="black"/>
                        </a:solidFill>
                        <a:effectLst>
                          <a:glow rad="228600">
                            <a:srgbClr val="FFC000">
                              <a:alpha val="40000"/>
                            </a:srgbClr>
                          </a:glow>
                        </a:effectLst>
                        <a:uLnTx/>
                        <a:uFillTx/>
                        <a:latin typeface="+mn-lt"/>
                        <a:ea typeface="+mn-ea"/>
                        <a:cs typeface="+mn-cs"/>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W1</a:t>
                      </a:r>
                      <a:r>
                        <a:rPr kumimoji="0" lang="en-US" sz="750" b="1" i="0" u="none" strike="noStrike" cap="none" normalizeH="0" baseline="0" noProof="0">
                          <a:ln>
                            <a:noFill/>
                          </a:ln>
                          <a:solidFill>
                            <a:schemeClr val="tx1"/>
                          </a:solidFill>
                          <a:effectLst/>
                          <a:latin typeface="+mn-lt"/>
                          <a:ea typeface="Times New Roman" pitchFamily="18" charset="0"/>
                          <a:cs typeface="Arial" pitchFamily="34" charset="0"/>
                        </a:rPr>
                        <a:t>3</a:t>
                      </a: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/O6,7 </a:t>
                      </a:r>
                      <a:r>
                        <a:rPr kumimoji="0" lang="et-EE" sz="750" b="0" i="0" u="none" strike="noStrike" cap="none" normalizeH="0" baseline="0" noProof="0">
                          <a:ln>
                            <a:noFill/>
                          </a:ln>
                          <a:solidFill>
                            <a:schemeClr val="tx1"/>
                          </a:solidFill>
                          <a:effectLst/>
                          <a:latin typeface="+mn-lt"/>
                          <a:ea typeface="Times New Roman" pitchFamily="18" charset="0"/>
                          <a:cs typeface="Arial" pitchFamily="34" charset="0"/>
                        </a:rPr>
                        <a:t>Maakonnaülese koostöö arendamine kõikides </a:t>
                      </a:r>
                      <a:r>
                        <a:rPr kumimoji="0" lang="et-EE" sz="750" b="0" i="0" u="none" strike="noStrike" cap="none" normalizeH="0" baseline="0" noProof="0" err="1">
                          <a:ln>
                            <a:noFill/>
                          </a:ln>
                          <a:solidFill>
                            <a:schemeClr val="tx1"/>
                          </a:solidFill>
                          <a:effectLst/>
                          <a:latin typeface="+mn-lt"/>
                          <a:ea typeface="Times New Roman" pitchFamily="18" charset="0"/>
                          <a:cs typeface="Arial" pitchFamily="34" charset="0"/>
                        </a:rPr>
                        <a:t>LEADERi</a:t>
                      </a:r>
                      <a:r>
                        <a:rPr kumimoji="0" lang="et-EE" sz="750" b="0" i="0" u="none" strike="noStrike" cap="none" normalizeH="0" baseline="0" noProof="0">
                          <a:ln>
                            <a:noFill/>
                          </a:ln>
                          <a:solidFill>
                            <a:schemeClr val="tx1"/>
                          </a:solidFill>
                          <a:effectLst/>
                          <a:latin typeface="+mn-lt"/>
                          <a:ea typeface="Times New Roman" pitchFamily="18" charset="0"/>
                          <a:cs typeface="Arial" pitchFamily="34" charset="0"/>
                        </a:rPr>
                        <a:t> fookuses olevates valdkondades</a:t>
                      </a:r>
                      <a:r>
                        <a:rPr kumimoji="0" lang="en-US" sz="750" b="0" i="0" u="none" strike="noStrike" cap="none" normalizeH="0" baseline="0" noProof="0">
                          <a:ln>
                            <a:noFill/>
                          </a:ln>
                          <a:solidFill>
                            <a:schemeClr val="tx1"/>
                          </a:solidFill>
                          <a:effectLst/>
                          <a:latin typeface="+mn-lt"/>
                          <a:ea typeface="Times New Roman" pitchFamily="18" charset="0"/>
                          <a:cs typeface="Arial" pitchFamily="34" charset="0"/>
                        </a:rPr>
                        <a:t>.</a:t>
                      </a:r>
                      <a:endParaRPr kumimoji="0" lang="et-EE" sz="750" b="0" i="0" u="none" strike="noStrike" cap="none" normalizeH="0" baseline="0" noProof="0">
                        <a:ln>
                          <a:noFill/>
                        </a:ln>
                        <a:solidFill>
                          <a:schemeClr val="tx1"/>
                        </a:solidFill>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W</a:t>
                      </a:r>
                      <a:r>
                        <a:rPr kumimoji="0" lang="en-US" sz="750" b="1" i="0" u="none" strike="noStrike" cap="none" normalizeH="0" baseline="0" noProof="0">
                          <a:ln>
                            <a:noFill/>
                          </a:ln>
                          <a:solidFill>
                            <a:schemeClr val="tx1"/>
                          </a:solidFill>
                          <a:effectLst/>
                          <a:latin typeface="+mn-lt"/>
                          <a:ea typeface="Times New Roman" pitchFamily="18" charset="0"/>
                          <a:cs typeface="Arial" pitchFamily="34" charset="0"/>
                        </a:rPr>
                        <a:t>13</a:t>
                      </a: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/O4</a:t>
                      </a:r>
                      <a:r>
                        <a:rPr kumimoji="0" lang="en-US" sz="750" b="1" i="0" u="none" strike="noStrike" cap="none" normalizeH="0" baseline="0" noProof="0">
                          <a:ln>
                            <a:noFill/>
                          </a:ln>
                          <a:solidFill>
                            <a:schemeClr val="tx1"/>
                          </a:solidFill>
                          <a:effectLst/>
                          <a:latin typeface="+mn-lt"/>
                          <a:ea typeface="Times New Roman" pitchFamily="18" charset="0"/>
                          <a:cs typeface="Arial" pitchFamily="34" charset="0"/>
                        </a:rPr>
                        <a:t>,6,7</a:t>
                      </a: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 </a:t>
                      </a:r>
                      <a:r>
                        <a:rPr kumimoji="0" lang="et-EE" sz="750" b="0" i="0" u="none" strike="noStrike" cap="none" normalizeH="0" baseline="0" noProof="0">
                          <a:ln>
                            <a:noFill/>
                          </a:ln>
                          <a:solidFill>
                            <a:schemeClr val="tx1"/>
                          </a:solidFill>
                          <a:effectLst/>
                          <a:latin typeface="+mn-lt"/>
                          <a:ea typeface="Times New Roman" pitchFamily="18" charset="0"/>
                          <a:cs typeface="Arial" pitchFamily="34" charset="0"/>
                        </a:rPr>
                        <a:t>Eri teemade</a:t>
                      </a:r>
                      <a:r>
                        <a:rPr kumimoji="0" lang="en-US" sz="750" b="0" i="0" u="none" strike="noStrike" cap="none" normalizeH="0" baseline="0" noProof="0">
                          <a:ln>
                            <a:noFill/>
                          </a:ln>
                          <a:solidFill>
                            <a:schemeClr val="tx1"/>
                          </a:solidFill>
                          <a:effectLst/>
                          <a:latin typeface="+mn-lt"/>
                          <a:ea typeface="Times New Roman" pitchFamily="18" charset="0"/>
                          <a:cs typeface="Arial" pitchFamily="34" charset="0"/>
                        </a:rPr>
                        <a:t>l</a:t>
                      </a:r>
                      <a:r>
                        <a:rPr kumimoji="0" lang="et-EE" sz="750" b="0" i="0" u="none" strike="noStrike" cap="none" normalizeH="0" baseline="0" noProof="0">
                          <a:ln>
                            <a:noFill/>
                          </a:ln>
                          <a:solidFill>
                            <a:schemeClr val="tx1"/>
                          </a:solidFill>
                          <a:effectLst/>
                          <a:latin typeface="+mn-lt"/>
                          <a:ea typeface="Times New Roman" pitchFamily="18" charset="0"/>
                          <a:cs typeface="Arial" pitchFamily="34" charset="0"/>
                        </a:rPr>
                        <a:t> valdkond</a:t>
                      </a:r>
                      <a:r>
                        <a:rPr kumimoji="0" lang="en-US" sz="750" b="0" i="0" u="none" strike="noStrike" cap="none" normalizeH="0" baseline="0" noProof="0">
                          <a:ln>
                            <a:noFill/>
                          </a:ln>
                          <a:solidFill>
                            <a:schemeClr val="tx1"/>
                          </a:solidFill>
                          <a:effectLst/>
                          <a:latin typeface="+mn-lt"/>
                          <a:ea typeface="Times New Roman" pitchFamily="18" charset="0"/>
                          <a:cs typeface="Arial" pitchFamily="34" charset="0"/>
                        </a:rPr>
                        <a:t>like</a:t>
                      </a:r>
                      <a:r>
                        <a:rPr kumimoji="0" lang="et-EE" sz="750" b="0" i="0" u="none" strike="noStrike" cap="none" normalizeH="0" baseline="0" noProof="0">
                          <a:ln>
                            <a:noFill/>
                          </a:ln>
                          <a:solidFill>
                            <a:schemeClr val="tx1"/>
                          </a:solidFill>
                          <a:effectLst/>
                          <a:latin typeface="+mn-lt"/>
                          <a:ea typeface="Times New Roman" pitchFamily="18" charset="0"/>
                          <a:cs typeface="Arial" pitchFamily="34" charset="0"/>
                        </a:rPr>
                        <a:t> võrgustike loomise toetamine, </a:t>
                      </a:r>
                      <a:r>
                        <a:rPr lang="et-EE" sz="750" kern="1200" noProof="0">
                          <a:solidFill>
                            <a:schemeClr val="tx1"/>
                          </a:solidFill>
                          <a:effectLst>
                            <a:glow rad="228600">
                              <a:srgbClr val="58A667">
                                <a:alpha val="40000"/>
                              </a:srgbClr>
                            </a:glow>
                          </a:effectLst>
                          <a:latin typeface="+mn-lt"/>
                          <a:ea typeface="+mn-ea"/>
                          <a:cs typeface="+mn-cs"/>
                        </a:rPr>
                        <a:t>sotsiaal</a:t>
                      </a:r>
                      <a:r>
                        <a:rPr lang="en-US" sz="750" kern="1200" noProof="0">
                          <a:solidFill>
                            <a:schemeClr val="tx1"/>
                          </a:solidFill>
                          <a:effectLst>
                            <a:glow rad="228600">
                              <a:srgbClr val="58A667">
                                <a:alpha val="40000"/>
                              </a:srgbClr>
                            </a:glow>
                          </a:effectLst>
                          <a:latin typeface="+mn-lt"/>
                          <a:ea typeface="+mn-ea"/>
                          <a:cs typeface="+mn-cs"/>
                        </a:rPr>
                        <a:t>s</a:t>
                      </a:r>
                      <a:r>
                        <a:rPr lang="et-EE" sz="750" kern="1200" noProof="0">
                          <a:solidFill>
                            <a:schemeClr val="tx1"/>
                          </a:solidFill>
                          <a:effectLst>
                            <a:glow rad="228600">
                              <a:srgbClr val="58A667">
                                <a:alpha val="40000"/>
                              </a:srgbClr>
                            </a:glow>
                          </a:effectLst>
                          <a:latin typeface="+mn-lt"/>
                          <a:ea typeface="+mn-ea"/>
                          <a:cs typeface="+mn-cs"/>
                        </a:rPr>
                        <a:t>e kuuluvus</a:t>
                      </a:r>
                      <a:r>
                        <a:rPr lang="en-US" sz="750" kern="1200" noProof="0" err="1">
                          <a:solidFill>
                            <a:schemeClr val="tx1"/>
                          </a:solidFill>
                          <a:effectLst>
                            <a:glow rad="228600">
                              <a:srgbClr val="58A667">
                                <a:alpha val="40000"/>
                              </a:srgbClr>
                            </a:glow>
                          </a:effectLst>
                          <a:latin typeface="+mn-lt"/>
                          <a:ea typeface="+mn-ea"/>
                          <a:cs typeface="+mn-cs"/>
                        </a:rPr>
                        <a:t>tunde</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suurendamine</a:t>
                      </a:r>
                      <a:r>
                        <a:rPr lang="en-US" sz="750" kern="1200" noProof="0">
                          <a:solidFill>
                            <a:schemeClr val="tx1"/>
                          </a:solidFill>
                          <a:effectLst>
                            <a:glow rad="228600">
                              <a:srgbClr val="58A667">
                                <a:alpha val="40000"/>
                              </a:srgbClr>
                            </a:glow>
                          </a:effectLst>
                          <a:latin typeface="+mn-lt"/>
                          <a:ea typeface="+mn-ea"/>
                          <a:cs typeface="+mn-cs"/>
                        </a:rPr>
                        <a:t>.</a:t>
                      </a:r>
                      <a:r>
                        <a:rPr lang="et-EE" sz="750" kern="1200" noProof="0">
                          <a:solidFill>
                            <a:schemeClr val="tx1"/>
                          </a:solidFill>
                          <a:effectLst>
                            <a:glow rad="228600">
                              <a:srgbClr val="58A667">
                                <a:alpha val="40000"/>
                              </a:srgbClr>
                            </a:glow>
                          </a:effectLst>
                          <a:latin typeface="+mn-lt"/>
                          <a:ea typeface="+mn-ea"/>
                          <a:cs typeface="+mn-cs"/>
                        </a:rPr>
                        <a:t> </a:t>
                      </a:r>
                      <a:r>
                        <a:rPr lang="en-US" sz="750" kern="1200">
                          <a:solidFill>
                            <a:schemeClr val="tx1"/>
                          </a:solidFill>
                          <a:effectLst>
                            <a:glow rad="228600">
                              <a:schemeClr val="accent1">
                                <a:satMod val="175000"/>
                                <a:alpha val="40000"/>
                              </a:schemeClr>
                            </a:glow>
                          </a:effectLst>
                          <a:latin typeface="+mn-lt"/>
                          <a:ea typeface="+mn-ea"/>
                          <a:cs typeface="+mn-cs"/>
                        </a:rPr>
                        <a:t>+</a:t>
                      </a:r>
                      <a:r>
                        <a:rPr lang="en-US" sz="750" kern="1200" err="1">
                          <a:solidFill>
                            <a:schemeClr val="tx1"/>
                          </a:solidFill>
                          <a:effectLst>
                            <a:glow rad="228600">
                              <a:schemeClr val="accent1">
                                <a:satMod val="175000"/>
                                <a:alpha val="40000"/>
                              </a:schemeClr>
                            </a:glow>
                          </a:effectLst>
                          <a:latin typeface="+mn-lt"/>
                          <a:ea typeface="+mn-ea"/>
                          <a:cs typeface="+mn-cs"/>
                        </a:rPr>
                        <a:t>turism</a:t>
                      </a:r>
                      <a:r>
                        <a:rPr lang="en-US" sz="750" kern="1200">
                          <a:solidFill>
                            <a:schemeClr val="tx1"/>
                          </a:solidFill>
                          <a:effectLst>
                            <a:glow rad="228600">
                              <a:schemeClr val="accent1">
                                <a:satMod val="175000"/>
                                <a:alpha val="40000"/>
                              </a:schemeClr>
                            </a:glow>
                          </a:effectLst>
                          <a:latin typeface="+mn-lt"/>
                          <a:ea typeface="+mn-ea"/>
                          <a:cs typeface="+mn-cs"/>
                        </a:rPr>
                        <a:t>,</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atraktiivsed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töökohad</a:t>
                      </a:r>
                      <a:r>
                        <a:rPr lang="en-US" sz="750" kern="1200">
                          <a:solidFill>
                            <a:schemeClr val="tx1"/>
                          </a:solidFill>
                          <a:effectLst>
                            <a:glow rad="228600">
                              <a:srgbClr val="FFC000">
                                <a:alpha val="40000"/>
                              </a:srgbClr>
                            </a:glow>
                          </a:effectLst>
                          <a:latin typeface="+mn-lt"/>
                          <a:ea typeface="+mn-ea"/>
                          <a:cs typeface="+mn-cs"/>
                        </a:rPr>
                        <a:t>,</a:t>
                      </a:r>
                      <a:r>
                        <a:rPr lang="en-US" sz="750">
                          <a:effectLst>
                            <a:glow rad="228600">
                              <a:schemeClr val="accent2">
                                <a:satMod val="175000"/>
                                <a:alpha val="40000"/>
                              </a:schemeClr>
                            </a:glow>
                          </a:effectLst>
                          <a:latin typeface="+mn-lt"/>
                          <a:ea typeface="Calibri"/>
                          <a:cs typeface="Times New Roman"/>
                        </a:rPr>
                        <a:t>+</a:t>
                      </a:r>
                      <a:r>
                        <a:rPr lang="en-US" sz="750" err="1">
                          <a:effectLst>
                            <a:glow rad="228600">
                              <a:schemeClr val="accent2">
                                <a:satMod val="175000"/>
                                <a:alpha val="40000"/>
                              </a:schemeClr>
                            </a:glow>
                          </a:effectLst>
                          <a:latin typeface="+mn-lt"/>
                          <a:ea typeface="Calibri"/>
                          <a:cs typeface="Times New Roman"/>
                        </a:rPr>
                        <a:t>kogukond</a:t>
                      </a:r>
                      <a:endParaRPr lang="et-EE" sz="750" kern="1200" noProof="0">
                        <a:solidFill>
                          <a:schemeClr val="tx1"/>
                        </a:solidFill>
                        <a:effectLst>
                          <a:glow rad="228600">
                            <a:srgbClr val="58A667">
                              <a:alpha val="40000"/>
                            </a:srgbClr>
                          </a:glow>
                        </a:effectLst>
                        <a:latin typeface="+mn-lt"/>
                        <a:ea typeface="+mn-ea"/>
                        <a:cs typeface="+mn-cs"/>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1"/>
                  </a:ext>
                </a:extLst>
              </a:tr>
              <a:tr h="1472275">
                <a:tc>
                  <a:txBody>
                    <a:bodyPr/>
                    <a:lstStyle/>
                    <a:p>
                      <a:pPr marL="0" marR="0" lvl="0" indent="0" algn="l" defTabSz="914400" rtl="0" eaLnBrk="0" fontAlgn="base" latinLnBrk="0" hangingPunct="0">
                        <a:lnSpc>
                          <a:spcPct val="70000"/>
                        </a:lnSpc>
                        <a:spcBef>
                          <a:spcPct val="0"/>
                        </a:spcBef>
                        <a:spcAft>
                          <a:spcPct val="0"/>
                        </a:spcAft>
                        <a:buClrTx/>
                        <a:buSzTx/>
                        <a:buFontTx/>
                        <a:buNone/>
                        <a:tabLst/>
                      </a:pPr>
                      <a:r>
                        <a:rPr kumimoji="0" lang="et-EE" sz="750" b="1" i="0" u="none" strike="noStrike" cap="none" normalizeH="0" baseline="0" noProof="0">
                          <a:ln>
                            <a:noFill/>
                          </a:ln>
                          <a:solidFill>
                            <a:schemeClr val="tx1"/>
                          </a:solidFill>
                          <a:effectLst/>
                          <a:latin typeface="+mn-lt"/>
                          <a:ea typeface="Times New Roman" pitchFamily="18" charset="0"/>
                          <a:cs typeface="Arial" charset="0"/>
                        </a:rPr>
                        <a:t>Ohud (T)</a:t>
                      </a:r>
                      <a:endParaRPr lang="et-EE" sz="750">
                        <a:latin typeface="+mn-lt"/>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4">
                                <a:satMod val="175000"/>
                                <a:alpha val="40000"/>
                              </a:schemeClr>
                            </a:glow>
                          </a:effectLst>
                          <a:latin typeface="+mn-lt"/>
                        </a:rPr>
                        <a:t>(Ü) Kõrge inflatsioon</a:t>
                      </a:r>
                      <a:r>
                        <a:rPr lang="en-US" sz="750">
                          <a:effectLst>
                            <a:glow rad="228600">
                              <a:schemeClr val="accent4">
                                <a:satMod val="175000"/>
                                <a:alpha val="40000"/>
                              </a:schemeClr>
                            </a:glow>
                          </a:effectLst>
                          <a:latin typeface="+mn-lt"/>
                        </a:rPr>
                        <a:t> (20-25%) - </a:t>
                      </a:r>
                      <a:r>
                        <a:rPr lang="et-EE" sz="750">
                          <a:effectLst>
                            <a:glow rad="228600">
                              <a:schemeClr val="accent4">
                                <a:satMod val="175000"/>
                                <a:alpha val="40000"/>
                              </a:schemeClr>
                            </a:glow>
                          </a:effectLst>
                          <a:latin typeface="+mn-lt"/>
                        </a:rPr>
                        <a:t> </a:t>
                      </a:r>
                      <a:r>
                        <a:rPr lang="en-US" sz="750" err="1">
                          <a:solidFill>
                            <a:schemeClr val="tx1"/>
                          </a:solidFill>
                          <a:effectLst>
                            <a:glow rad="228600">
                              <a:schemeClr val="accent4">
                                <a:satMod val="175000"/>
                                <a:alpha val="40000"/>
                              </a:schemeClr>
                            </a:glow>
                          </a:effectLst>
                          <a:latin typeface="+mn-lt"/>
                        </a:rPr>
                        <a:t>energiahindade</a:t>
                      </a:r>
                      <a:r>
                        <a:rPr lang="en-US" sz="750">
                          <a:solidFill>
                            <a:schemeClr val="tx1"/>
                          </a:solidFill>
                          <a:effectLst>
                            <a:glow rad="228600">
                              <a:schemeClr val="accent4">
                                <a:satMod val="175000"/>
                                <a:alpha val="40000"/>
                              </a:schemeClr>
                            </a:glow>
                          </a:effectLst>
                          <a:latin typeface="+mn-lt"/>
                        </a:rPr>
                        <a:t> </a:t>
                      </a:r>
                      <a:r>
                        <a:rPr lang="en-US" sz="750" err="1">
                          <a:solidFill>
                            <a:schemeClr val="tx1"/>
                          </a:solidFill>
                          <a:effectLst>
                            <a:glow rad="228600">
                              <a:schemeClr val="accent4">
                                <a:satMod val="175000"/>
                                <a:alpha val="40000"/>
                              </a:schemeClr>
                            </a:glow>
                          </a:effectLst>
                          <a:latin typeface="+mn-lt"/>
                        </a:rPr>
                        <a:t>hüppeline</a:t>
                      </a:r>
                      <a:r>
                        <a:rPr lang="en-US" sz="750">
                          <a:solidFill>
                            <a:schemeClr val="tx1"/>
                          </a:solidFill>
                          <a:effectLst>
                            <a:glow rad="228600">
                              <a:schemeClr val="accent4">
                                <a:satMod val="175000"/>
                                <a:alpha val="40000"/>
                              </a:schemeClr>
                            </a:glow>
                          </a:effectLst>
                          <a:latin typeface="+mn-lt"/>
                        </a:rPr>
                        <a:t> </a:t>
                      </a:r>
                      <a:r>
                        <a:rPr lang="en-US" sz="750" err="1">
                          <a:solidFill>
                            <a:schemeClr val="tx1"/>
                          </a:solidFill>
                          <a:effectLst>
                            <a:glow rad="228600">
                              <a:schemeClr val="accent4">
                                <a:satMod val="175000"/>
                                <a:alpha val="40000"/>
                              </a:schemeClr>
                            </a:glow>
                          </a:effectLst>
                          <a:latin typeface="+mn-lt"/>
                        </a:rPr>
                        <a:t>kasv</a:t>
                      </a:r>
                      <a:r>
                        <a:rPr lang="en-US" sz="750">
                          <a:solidFill>
                            <a:schemeClr val="tx1"/>
                          </a:solidFill>
                          <a:effectLst>
                            <a:glow rad="228600">
                              <a:schemeClr val="accent4">
                                <a:satMod val="175000"/>
                                <a:alpha val="40000"/>
                              </a:schemeClr>
                            </a:glow>
                          </a:effectLst>
                          <a:latin typeface="+mn-lt"/>
                        </a:rPr>
                        <a:t> 2-5 </a:t>
                      </a:r>
                      <a:r>
                        <a:rPr lang="en-US" sz="750" err="1">
                          <a:solidFill>
                            <a:schemeClr val="tx1"/>
                          </a:solidFill>
                          <a:effectLst>
                            <a:glow rad="228600">
                              <a:schemeClr val="accent4">
                                <a:satMod val="175000"/>
                                <a:alpha val="40000"/>
                              </a:schemeClr>
                            </a:glow>
                          </a:effectLst>
                          <a:latin typeface="+mn-lt"/>
                        </a:rPr>
                        <a:t>korda</a:t>
                      </a:r>
                      <a:r>
                        <a:rPr lang="en-US" sz="750">
                          <a:solidFill>
                            <a:schemeClr val="tx1"/>
                          </a:solidFill>
                          <a:effectLst>
                            <a:glow rad="228600">
                              <a:schemeClr val="accent4">
                                <a:satMod val="175000"/>
                                <a:alpha val="40000"/>
                              </a:schemeClr>
                            </a:glow>
                          </a:effectLst>
                          <a:latin typeface="+mn-lt"/>
                        </a:rPr>
                        <a:t>, </a:t>
                      </a:r>
                      <a:r>
                        <a:rPr lang="et-EE" sz="750">
                          <a:effectLst>
                            <a:glow rad="228600">
                              <a:schemeClr val="accent4">
                                <a:satMod val="175000"/>
                                <a:alpha val="40000"/>
                              </a:schemeClr>
                            </a:glow>
                          </a:effectLst>
                          <a:latin typeface="+mn-lt"/>
                        </a:rPr>
                        <a:t>tootmissisendite kallinemine, konkurentsivõime langus välisturgudel</a:t>
                      </a:r>
                      <a:r>
                        <a:rPr lang="en-US" sz="750">
                          <a:effectLst>
                            <a:glow rad="228600">
                              <a:schemeClr val="accent4">
                                <a:satMod val="175000"/>
                                <a:alpha val="40000"/>
                              </a:schemeClr>
                            </a:glow>
                          </a:effectLst>
                          <a:latin typeface="+mn-lt"/>
                        </a:rPr>
                        <a:t>.</a:t>
                      </a:r>
                      <a:r>
                        <a:rPr lang="en-US" sz="750" kern="1200" baseline="0">
                          <a:solidFill>
                            <a:schemeClr val="tx1"/>
                          </a:solidFill>
                          <a:effectLst>
                            <a:glow rad="228600">
                              <a:schemeClr val="accent1">
                                <a:satMod val="175000"/>
                                <a:alpha val="40000"/>
                              </a:schemeClr>
                            </a:glow>
                          </a:effectLst>
                          <a:latin typeface="+mn-lt"/>
                          <a:cs typeface="Times New Roman"/>
                        </a:rPr>
                        <a:t> + </a:t>
                      </a:r>
                      <a:r>
                        <a:rPr lang="en-US" sz="750" kern="1200" baseline="0" err="1">
                          <a:solidFill>
                            <a:schemeClr val="tx1"/>
                          </a:solidFill>
                          <a:effectLst>
                            <a:glow rad="228600">
                              <a:schemeClr val="accent1">
                                <a:satMod val="175000"/>
                                <a:alpha val="40000"/>
                              </a:schemeClr>
                            </a:glow>
                          </a:effectLst>
                          <a:latin typeface="+mn-lt"/>
                          <a:cs typeface="Times New Roman"/>
                        </a:rPr>
                        <a:t>turism</a:t>
                      </a:r>
                      <a:r>
                        <a:rPr lang="en-US" sz="750" kern="1200" baseline="0">
                          <a:solidFill>
                            <a:schemeClr val="tx1"/>
                          </a:solidFill>
                          <a:effectLst>
                            <a:glow rad="228600">
                              <a:schemeClr val="accent1">
                                <a:satMod val="175000"/>
                                <a:alpha val="40000"/>
                              </a:schemeClr>
                            </a:glow>
                          </a:effectLst>
                          <a:latin typeface="+mn-lt"/>
                          <a:cs typeface="Times New Roman"/>
                        </a:rPr>
                        <a:t> </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atraktiivsed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töökohad</a:t>
                      </a:r>
                      <a:endParaRPr lang="en-US" sz="750"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b="0" kern="1200">
                          <a:solidFill>
                            <a:schemeClr val="tx1"/>
                          </a:solidFill>
                          <a:effectLst>
                            <a:glow rad="228600">
                              <a:schemeClr val="accent2">
                                <a:satMod val="175000"/>
                                <a:alpha val="40000"/>
                              </a:schemeClr>
                            </a:glow>
                          </a:effectLst>
                          <a:latin typeface="+mn-lt"/>
                          <a:ea typeface="+mn-ea"/>
                          <a:cs typeface="+mn-cs"/>
                        </a:rPr>
                        <a:t>(Ü) Projektipõhisus kohaliku elu korraldamisel, mis ei taga investeeringute pikemaajalist jätkusuutlikkust, projektides omaosaluse tõus</a:t>
                      </a:r>
                      <a:r>
                        <a:rPr lang="en-US" sz="750" b="0" kern="1200">
                          <a:solidFill>
                            <a:schemeClr val="tx1"/>
                          </a:solidFill>
                          <a:effectLst>
                            <a:glow rad="228600">
                              <a:schemeClr val="accent2">
                                <a:satMod val="175000"/>
                                <a:alpha val="40000"/>
                              </a:schemeClr>
                            </a:glow>
                          </a:effectLst>
                          <a:latin typeface="+mn-lt"/>
                          <a:ea typeface="+mn-ea"/>
                          <a:cs typeface="+mn-cs"/>
                        </a:rPr>
                        <a:t>.</a:t>
                      </a:r>
                      <a:endParaRPr lang="et-EE" sz="750" b="0" kern="1200">
                        <a:solidFill>
                          <a:schemeClr val="tx1"/>
                        </a:solidFill>
                        <a:effectLst>
                          <a:glow rad="228600">
                            <a:schemeClr val="accent2">
                              <a:satMod val="175000"/>
                              <a:alpha val="40000"/>
                            </a:schemeClr>
                          </a:glow>
                        </a:effectLst>
                        <a:latin typeface="+mn-lt"/>
                        <a:ea typeface="+mn-ea"/>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latin typeface="+mn-lt"/>
                        </a:rPr>
                        <a:t>(Ü) </a:t>
                      </a:r>
                      <a:r>
                        <a:rPr lang="en-US" sz="750">
                          <a:latin typeface="+mn-lt"/>
                        </a:rPr>
                        <a:t>KOV- le </a:t>
                      </a:r>
                      <a:r>
                        <a:rPr lang="et-EE" sz="750">
                          <a:latin typeface="+mn-lt"/>
                        </a:rPr>
                        <a:t>keskvalitsuse poolt ülesannete lisamine ilma piisavate rahaliste vahenditeta</a:t>
                      </a:r>
                      <a:r>
                        <a:rPr lang="en-US" sz="750">
                          <a:latin typeface="+mn-lt"/>
                        </a:rPr>
                        <a:t>.</a:t>
                      </a:r>
                      <a:endParaRPr lang="et-EE" sz="750">
                        <a:latin typeface="+mn-lt"/>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kern="1200">
                          <a:solidFill>
                            <a:schemeClr val="tx1"/>
                          </a:solidFill>
                          <a:effectLst>
                            <a:glow rad="228600">
                              <a:srgbClr val="FFC000">
                                <a:alpha val="40000"/>
                              </a:srgbClr>
                            </a:glow>
                          </a:effectLst>
                          <a:latin typeface="+mn-lt"/>
                          <a:ea typeface="+mn-ea"/>
                          <a:cs typeface="+mn-cs"/>
                        </a:rPr>
                        <a:t>(Ü) Kõrge maksukoormus soodustab põrandaalust ettevõtlust</a:t>
                      </a:r>
                      <a:r>
                        <a:rPr lang="en-US" sz="750" kern="1200">
                          <a:solidFill>
                            <a:schemeClr val="tx1"/>
                          </a:solidFill>
                          <a:effectLst>
                            <a:glow rad="228600">
                              <a:srgbClr val="FFC000">
                                <a:alpha val="40000"/>
                              </a:srgbClr>
                            </a:glow>
                          </a:effectLst>
                          <a:latin typeface="+mn-lt"/>
                          <a:ea typeface="+mn-ea"/>
                          <a:cs typeface="+mn-cs"/>
                        </a:rPr>
                        <a:t>.</a:t>
                      </a:r>
                      <a:endParaRPr lang="et-EE" sz="750"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kern="1200">
                          <a:solidFill>
                            <a:schemeClr val="tx1"/>
                          </a:solidFill>
                          <a:effectLst>
                            <a:glow rad="228600">
                              <a:srgbClr val="FFC000">
                                <a:alpha val="40000"/>
                              </a:srgbClr>
                            </a:glow>
                          </a:effectLst>
                          <a:latin typeface="+mn-lt"/>
                          <a:ea typeface="+mn-ea"/>
                          <a:cs typeface="+mn-cs"/>
                        </a:rPr>
                        <a:t>(Ü) Regionaalpoliitika soosib tõmbekeskuste arengut, haldusreform koondab teenused suurematesse keskustesse ja tekitab ebakindlust paikkonna suhtes</a:t>
                      </a:r>
                      <a:r>
                        <a:rPr lang="en-US" sz="750" kern="1200">
                          <a:solidFill>
                            <a:schemeClr val="tx1"/>
                          </a:solidFill>
                          <a:effectLst>
                            <a:glow rad="228600">
                              <a:srgbClr val="FFC000">
                                <a:alpha val="40000"/>
                              </a:srgbClr>
                            </a:glow>
                          </a:effectLst>
                          <a:latin typeface="+mn-lt"/>
                          <a:ea typeface="+mn-ea"/>
                          <a:cs typeface="+mn-cs"/>
                        </a:rPr>
                        <a:t>,</a:t>
                      </a:r>
                      <a:r>
                        <a:rPr lang="et-EE" sz="750" kern="1200">
                          <a:solidFill>
                            <a:schemeClr val="tx1"/>
                          </a:solidFill>
                          <a:effectLst>
                            <a:glow rad="228600">
                              <a:srgbClr val="FFC000">
                                <a:alpha val="40000"/>
                              </a:srgbClr>
                            </a:glow>
                          </a:effectLst>
                          <a:latin typeface="+mn-lt"/>
                          <a:ea typeface="+mn-ea"/>
                          <a:cs typeface="+mn-cs"/>
                        </a:rPr>
                        <a:t> </a:t>
                      </a:r>
                      <a:r>
                        <a:rPr lang="en-US" sz="750" kern="1200">
                          <a:solidFill>
                            <a:schemeClr val="tx1"/>
                          </a:solidFill>
                          <a:effectLst>
                            <a:glow rad="228600">
                              <a:srgbClr val="FFC000">
                                <a:alpha val="40000"/>
                              </a:srgbClr>
                            </a:glow>
                          </a:effectLst>
                          <a:latin typeface="+mn-lt"/>
                          <a:ea typeface="+mn-ea"/>
                          <a:cs typeface="+mn-cs"/>
                        </a:rPr>
                        <a:t>k</a:t>
                      </a:r>
                      <a:r>
                        <a:rPr lang="et-EE" sz="750" kern="1200" err="1">
                          <a:solidFill>
                            <a:schemeClr val="tx1"/>
                          </a:solidFill>
                          <a:effectLst>
                            <a:glow rad="228600">
                              <a:srgbClr val="FFC000">
                                <a:alpha val="40000"/>
                              </a:srgbClr>
                            </a:glow>
                          </a:effectLst>
                          <a:latin typeface="+mn-lt"/>
                          <a:ea typeface="+mn-ea"/>
                          <a:cs typeface="+mn-cs"/>
                        </a:rPr>
                        <a:t>oondumine</a:t>
                      </a:r>
                      <a:r>
                        <a:rPr lang="et-EE" sz="750" kern="1200">
                          <a:solidFill>
                            <a:schemeClr val="tx1"/>
                          </a:solidFill>
                          <a:effectLst>
                            <a:glow rad="228600">
                              <a:srgbClr val="FFC000">
                                <a:alpha val="40000"/>
                              </a:srgbClr>
                            </a:glow>
                          </a:effectLst>
                          <a:latin typeface="+mn-lt"/>
                          <a:ea typeface="+mn-ea"/>
                          <a:cs typeface="+mn-cs"/>
                        </a:rPr>
                        <a:t> suurtesse keskustesse</a:t>
                      </a:r>
                      <a:r>
                        <a:rPr lang="en-US" sz="750" kern="1200">
                          <a:solidFill>
                            <a:schemeClr val="tx1"/>
                          </a:solidFill>
                          <a:effectLst>
                            <a:glow rad="228600">
                              <a:srgbClr val="FFC000">
                                <a:alpha val="40000"/>
                              </a:srgbClr>
                            </a:glow>
                          </a:effectLst>
                          <a:latin typeface="+mn-lt"/>
                          <a:ea typeface="+mn-ea"/>
                          <a:cs typeface="+mn-cs"/>
                        </a:rPr>
                        <a:t>.</a:t>
                      </a:r>
                      <a:r>
                        <a:rPr lang="en-US" sz="750">
                          <a:effectLst>
                            <a:glow rad="228600">
                              <a:schemeClr val="accent2">
                                <a:satMod val="175000"/>
                                <a:alpha val="40000"/>
                              </a:schemeClr>
                            </a:glow>
                          </a:effectLst>
                          <a:latin typeface="+mn-lt"/>
                          <a:ea typeface="Calibri"/>
                          <a:cs typeface="Times New Roman"/>
                        </a:rPr>
                        <a:t> +</a:t>
                      </a:r>
                      <a:r>
                        <a:rPr lang="en-US" sz="750" err="1">
                          <a:effectLst>
                            <a:glow rad="228600">
                              <a:schemeClr val="accent2">
                                <a:satMod val="175000"/>
                                <a:alpha val="40000"/>
                              </a:schemeClr>
                            </a:glow>
                          </a:effectLst>
                          <a:latin typeface="+mn-lt"/>
                          <a:ea typeface="Calibri"/>
                          <a:cs typeface="Times New Roman"/>
                        </a:rPr>
                        <a:t>kogukond</a:t>
                      </a:r>
                      <a:endParaRPr lang="et-EE" sz="750" kern="1200">
                        <a:solidFill>
                          <a:schemeClr val="tx1"/>
                        </a:solidFill>
                        <a:effectLst>
                          <a:glow rad="228600">
                            <a:srgbClr val="FFC000">
                              <a:alpha val="40000"/>
                            </a:srgbClr>
                          </a:glow>
                        </a:effectLst>
                        <a:latin typeface="+mn-lt"/>
                        <a:ea typeface="+mn-ea"/>
                        <a:cs typeface="+mn-cs"/>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4">
                                <a:satMod val="175000"/>
                                <a:alpha val="40000"/>
                              </a:schemeClr>
                            </a:glow>
                          </a:effectLst>
                          <a:latin typeface="+mn-lt"/>
                        </a:rPr>
                        <a:t>(Ü) Venemaa sõjaline rünnak Ukrainas</a:t>
                      </a:r>
                      <a:r>
                        <a:rPr lang="en-US" sz="750">
                          <a:effectLst>
                            <a:glow rad="228600">
                              <a:schemeClr val="accent4">
                                <a:satMod val="175000"/>
                                <a:alpha val="40000"/>
                              </a:schemeClr>
                            </a:glow>
                          </a:effectLst>
                          <a:latin typeface="+mn-lt"/>
                        </a:rPr>
                        <a:t>.</a:t>
                      </a:r>
                      <a:r>
                        <a:rPr lang="en-US" sz="750" kern="1200" baseline="0">
                          <a:solidFill>
                            <a:schemeClr val="tx1"/>
                          </a:solidFill>
                          <a:effectLst>
                            <a:glow rad="228600">
                              <a:schemeClr val="accent1">
                                <a:satMod val="175000"/>
                                <a:alpha val="40000"/>
                              </a:schemeClr>
                            </a:glow>
                          </a:effectLst>
                          <a:latin typeface="+mn-lt"/>
                          <a:cs typeface="Times New Roman"/>
                        </a:rPr>
                        <a:t> + </a:t>
                      </a:r>
                      <a:r>
                        <a:rPr lang="en-US" sz="750" kern="1200" baseline="0" err="1">
                          <a:solidFill>
                            <a:schemeClr val="tx1"/>
                          </a:solidFill>
                          <a:effectLst>
                            <a:glow rad="228600">
                              <a:schemeClr val="accent1">
                                <a:satMod val="175000"/>
                                <a:alpha val="40000"/>
                              </a:schemeClr>
                            </a:glow>
                          </a:effectLst>
                          <a:latin typeface="+mn-lt"/>
                          <a:cs typeface="Times New Roman"/>
                        </a:rPr>
                        <a:t>turism</a:t>
                      </a:r>
                      <a:r>
                        <a:rPr lang="en-US" sz="750" kern="1200" baseline="0">
                          <a:solidFill>
                            <a:schemeClr val="tx1"/>
                          </a:solidFill>
                          <a:effectLst>
                            <a:glow rad="228600">
                              <a:schemeClr val="accent1">
                                <a:satMod val="175000"/>
                                <a:alpha val="40000"/>
                              </a:schemeClr>
                            </a:glow>
                          </a:effectLst>
                          <a:latin typeface="+mn-lt"/>
                          <a:cs typeface="Times New Roman"/>
                        </a:rPr>
                        <a:t> </a:t>
                      </a:r>
                      <a:endParaRPr lang="et-EE" sz="750">
                        <a:effectLst>
                          <a:glow rad="228600">
                            <a:schemeClr val="accent4">
                              <a:satMod val="175000"/>
                              <a:alpha val="40000"/>
                            </a:schemeClr>
                          </a:glow>
                        </a:effectLst>
                        <a:latin typeface="+mn-lt"/>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(Ü) Lähenev majanduskasvu pidurdumine/langus</a:t>
                      </a:r>
                      <a:r>
                        <a:rPr lang="en-US" sz="750">
                          <a:effectLst>
                            <a:glow rad="228600">
                              <a:schemeClr val="accent1">
                                <a:satMod val="175000"/>
                                <a:alpha val="40000"/>
                              </a:schemeClr>
                            </a:glow>
                          </a:effectLst>
                          <a:latin typeface="+mn-lt"/>
                        </a:rPr>
                        <a:t>.</a:t>
                      </a:r>
                      <a:r>
                        <a:rPr lang="en-US" sz="750" kern="1200">
                          <a:solidFill>
                            <a:schemeClr val="tx1"/>
                          </a:solidFill>
                          <a:effectLst>
                            <a:glow rad="228600">
                              <a:srgbClr val="FFC000">
                                <a:alpha val="40000"/>
                              </a:srgbClr>
                            </a:glow>
                          </a:effectLst>
                          <a:latin typeface="+mn-lt"/>
                          <a:ea typeface="+mn-ea"/>
                          <a:cs typeface="+mn-cs"/>
                        </a:rPr>
                        <a:t> + </a:t>
                      </a:r>
                      <a:r>
                        <a:rPr lang="en-US" sz="750" kern="1200" err="1">
                          <a:solidFill>
                            <a:schemeClr val="tx1"/>
                          </a:solidFill>
                          <a:effectLst>
                            <a:glow rad="228600">
                              <a:srgbClr val="FFC000">
                                <a:alpha val="40000"/>
                              </a:srgbClr>
                            </a:glow>
                          </a:effectLst>
                          <a:latin typeface="+mn-lt"/>
                          <a:ea typeface="+mn-ea"/>
                          <a:cs typeface="+mn-cs"/>
                        </a:rPr>
                        <a:t>atraktiivsed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töökohad</a:t>
                      </a:r>
                      <a:endParaRPr lang="et-EE" sz="750">
                        <a:effectLst>
                          <a:glow rad="228600">
                            <a:schemeClr val="accent1">
                              <a:satMod val="175000"/>
                              <a:alpha val="40000"/>
                            </a:schemeClr>
                          </a:glow>
                        </a:effectLst>
                        <a:latin typeface="+mn-lt"/>
                      </a:endParaRPr>
                    </a:p>
                    <a:p>
                      <a:pPr marL="228600" marR="0" lvl="0" indent="-228600" algn="l" defTabSz="914400" rtl="0" eaLnBrk="0" fontAlgn="base" latinLnBrk="0" hangingPunct="0">
                        <a:lnSpc>
                          <a:spcPct val="70000"/>
                        </a:lnSpc>
                        <a:spcBef>
                          <a:spcPct val="0"/>
                        </a:spcBef>
                        <a:spcAft>
                          <a:spcPct val="0"/>
                        </a:spcAft>
                        <a:buClrTx/>
                        <a:buSzTx/>
                        <a:buFont typeface="+mj-lt"/>
                        <a:buAutoNum type="arabicPeriod"/>
                        <a:tabLst/>
                        <a:defRPr/>
                      </a:pPr>
                      <a:r>
                        <a:rPr lang="et-EE" sz="750">
                          <a:effectLst>
                            <a:glow rad="228600">
                              <a:schemeClr val="accent1">
                                <a:satMod val="175000"/>
                                <a:alpha val="40000"/>
                              </a:schemeClr>
                            </a:glow>
                          </a:effectLst>
                          <a:latin typeface="+mn-lt"/>
                        </a:rPr>
                        <a:t>(Ü) COVID-19 järgmine laine</a:t>
                      </a:r>
                      <a:r>
                        <a:rPr lang="en-US" sz="750">
                          <a:effectLst>
                            <a:glow rad="228600">
                              <a:schemeClr val="accent1">
                                <a:satMod val="175000"/>
                                <a:alpha val="40000"/>
                              </a:schemeClr>
                            </a:glow>
                          </a:effectLst>
                          <a:latin typeface="+mn-lt"/>
                        </a:rPr>
                        <a:t>.</a:t>
                      </a:r>
                    </a:p>
                  </a:txBody>
                  <a:tcPr marL="24000" marR="24000" marT="18000" marB="18000"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0000"/>
                        </a:lnSpc>
                        <a:spcBef>
                          <a:spcPts val="0"/>
                        </a:spcBef>
                        <a:spcAft>
                          <a:spcPts val="0"/>
                        </a:spcAft>
                        <a:buClrTx/>
                        <a:buSzTx/>
                        <a:buFontTx/>
                        <a:buNone/>
                        <a:tabLst/>
                      </a:pP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ST strateegia  (Kuidas sisemiste tugevuste abil väliseid ohte vältida?)</a:t>
                      </a:r>
                      <a:endParaRPr kumimoji="0" lang="en-US" sz="750" b="1" i="0" u="none" strike="noStrike" cap="none" normalizeH="0" baseline="0" noProof="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Kogukonnad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kumimoji="0" lang="et-EE" sz="750" b="1" i="0" u="none" strike="noStrike" kern="1200" cap="none" normalizeH="0" baseline="0" noProof="0">
                        <a:ln>
                          <a:noFill/>
                        </a:ln>
                        <a:solidFill>
                          <a:schemeClr val="tx1"/>
                        </a:solidFill>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lang="et-EE" sz="750" b="1" kern="1200" noProof="0">
                          <a:solidFill>
                            <a:schemeClr val="tx1"/>
                          </a:solidFill>
                          <a:effectLst>
                            <a:glow rad="228600">
                              <a:schemeClr val="accent2">
                                <a:satMod val="175000"/>
                                <a:alpha val="40000"/>
                              </a:schemeClr>
                            </a:glow>
                          </a:effectLst>
                          <a:latin typeface="+mn-lt"/>
                          <a:ea typeface="+mn-ea"/>
                          <a:cs typeface="+mn-cs"/>
                        </a:rPr>
                        <a:t>S</a:t>
                      </a:r>
                      <a:r>
                        <a:rPr lang="en-US" sz="750" b="1" kern="1200" noProof="0">
                          <a:solidFill>
                            <a:schemeClr val="tx1"/>
                          </a:solidFill>
                          <a:effectLst>
                            <a:glow rad="228600">
                              <a:schemeClr val="accent2">
                                <a:satMod val="175000"/>
                                <a:alpha val="40000"/>
                              </a:schemeClr>
                            </a:glow>
                          </a:effectLst>
                          <a:latin typeface="+mn-lt"/>
                          <a:ea typeface="+mn-ea"/>
                          <a:cs typeface="+mn-cs"/>
                        </a:rPr>
                        <a:t>2</a:t>
                      </a:r>
                      <a:r>
                        <a:rPr lang="et-EE" sz="750" b="1" kern="1200" noProof="0">
                          <a:solidFill>
                            <a:schemeClr val="tx1"/>
                          </a:solidFill>
                          <a:effectLst>
                            <a:glow rad="228600">
                              <a:schemeClr val="accent2">
                                <a:satMod val="175000"/>
                                <a:alpha val="40000"/>
                              </a:schemeClr>
                            </a:glow>
                          </a:effectLst>
                          <a:latin typeface="+mn-lt"/>
                          <a:ea typeface="+mn-ea"/>
                          <a:cs typeface="+mn-cs"/>
                        </a:rPr>
                        <a:t>,</a:t>
                      </a:r>
                      <a:r>
                        <a:rPr lang="en-US" sz="750" b="1" kern="1200" noProof="0">
                          <a:solidFill>
                            <a:schemeClr val="tx1"/>
                          </a:solidFill>
                          <a:effectLst>
                            <a:glow rad="228600">
                              <a:schemeClr val="accent2">
                                <a:satMod val="175000"/>
                                <a:alpha val="40000"/>
                              </a:schemeClr>
                            </a:glow>
                          </a:effectLst>
                          <a:latin typeface="+mn-lt"/>
                          <a:ea typeface="+mn-ea"/>
                          <a:cs typeface="+mn-cs"/>
                        </a:rPr>
                        <a:t>3</a:t>
                      </a:r>
                      <a:r>
                        <a:rPr lang="et-EE" sz="750" b="1" kern="1200" noProof="0">
                          <a:solidFill>
                            <a:schemeClr val="tx1"/>
                          </a:solidFill>
                          <a:effectLst>
                            <a:glow rad="228600">
                              <a:schemeClr val="accent2">
                                <a:satMod val="175000"/>
                                <a:alpha val="40000"/>
                              </a:schemeClr>
                            </a:glow>
                          </a:effectLst>
                          <a:latin typeface="+mn-lt"/>
                          <a:ea typeface="+mn-ea"/>
                          <a:cs typeface="+mn-cs"/>
                        </a:rPr>
                        <a:t>,</a:t>
                      </a:r>
                      <a:r>
                        <a:rPr lang="en-US" sz="750" b="1" kern="1200" noProof="0">
                          <a:solidFill>
                            <a:schemeClr val="tx1"/>
                          </a:solidFill>
                          <a:effectLst>
                            <a:glow rad="228600">
                              <a:schemeClr val="accent2">
                                <a:satMod val="175000"/>
                                <a:alpha val="40000"/>
                              </a:schemeClr>
                            </a:glow>
                          </a:effectLst>
                          <a:latin typeface="+mn-lt"/>
                          <a:ea typeface="+mn-ea"/>
                          <a:cs typeface="+mn-cs"/>
                        </a:rPr>
                        <a:t>8/T3,5</a:t>
                      </a:r>
                      <a:r>
                        <a:rPr lang="et-EE" sz="750" b="1" kern="1200" noProof="0">
                          <a:solidFill>
                            <a:schemeClr val="tx1"/>
                          </a:solidFill>
                          <a:effectLst>
                            <a:glow rad="228600">
                              <a:schemeClr val="accent2">
                                <a:satMod val="175000"/>
                                <a:alpha val="40000"/>
                              </a:schemeClr>
                            </a:glow>
                          </a:effectLst>
                          <a:latin typeface="+mn-lt"/>
                          <a:ea typeface="+mn-ea"/>
                          <a:cs typeface="+mn-cs"/>
                        </a:rPr>
                        <a:t> </a:t>
                      </a:r>
                      <a:r>
                        <a:rPr lang="en-US" sz="750" b="0" kern="1200" noProof="0" err="1">
                          <a:solidFill>
                            <a:schemeClr val="tx1"/>
                          </a:solidFill>
                          <a:effectLst>
                            <a:glow rad="228600">
                              <a:schemeClr val="accent2">
                                <a:satMod val="175000"/>
                                <a:alpha val="40000"/>
                              </a:schemeClr>
                            </a:glow>
                          </a:effectLst>
                          <a:latin typeface="+mn-lt"/>
                          <a:ea typeface="+mn-ea"/>
                          <a:cs typeface="+mn-cs"/>
                        </a:rPr>
                        <a:t>Edendada</a:t>
                      </a:r>
                      <a:r>
                        <a:rPr lang="en-US" sz="750" b="0" kern="1200" noProof="0">
                          <a:solidFill>
                            <a:schemeClr val="tx1"/>
                          </a:solidFill>
                          <a:effectLst>
                            <a:glow rad="228600">
                              <a:schemeClr val="accent2">
                                <a:satMod val="175000"/>
                                <a:alpha val="40000"/>
                              </a:schemeClr>
                            </a:glow>
                          </a:effectLst>
                          <a:latin typeface="+mn-lt"/>
                          <a:ea typeface="+mn-ea"/>
                          <a:cs typeface="+mn-cs"/>
                        </a:rPr>
                        <a:t> k</a:t>
                      </a:r>
                      <a:r>
                        <a:rPr lang="et-EE" sz="750" kern="1200" noProof="0" err="1">
                          <a:solidFill>
                            <a:schemeClr val="tx1"/>
                          </a:solidFill>
                          <a:effectLst>
                            <a:glow rad="228600">
                              <a:schemeClr val="accent2">
                                <a:satMod val="175000"/>
                                <a:alpha val="40000"/>
                              </a:schemeClr>
                            </a:glow>
                          </a:effectLst>
                          <a:latin typeface="+mn-lt"/>
                          <a:ea typeface="+mn-ea"/>
                          <a:cs typeface="+mn-cs"/>
                        </a:rPr>
                        <a:t>okkulepped</a:t>
                      </a:r>
                      <a:r>
                        <a:rPr lang="et-EE" sz="750" kern="1200" noProof="0">
                          <a:solidFill>
                            <a:schemeClr val="tx1"/>
                          </a:solidFill>
                          <a:effectLst>
                            <a:glow rad="228600">
                              <a:schemeClr val="accent2">
                                <a:satMod val="175000"/>
                                <a:alpha val="40000"/>
                              </a:schemeClr>
                            </a:glow>
                          </a:effectLst>
                          <a:latin typeface="+mn-lt"/>
                          <a:ea typeface="+mn-ea"/>
                          <a:cs typeface="+mn-cs"/>
                        </a:rPr>
                        <a:t> eri </a:t>
                      </a:r>
                      <a:r>
                        <a:rPr lang="en-US" sz="750" kern="1200" noProof="0">
                          <a:solidFill>
                            <a:schemeClr val="tx1"/>
                          </a:solidFill>
                          <a:effectLst>
                            <a:glow rad="228600">
                              <a:schemeClr val="accent2">
                                <a:satMod val="175000"/>
                                <a:alpha val="40000"/>
                              </a:schemeClr>
                            </a:glow>
                          </a:effectLst>
                          <a:latin typeface="+mn-lt"/>
                          <a:ea typeface="+mn-ea"/>
                          <a:cs typeface="+mn-cs"/>
                        </a:rPr>
                        <a:t>side</a:t>
                      </a:r>
                      <a:r>
                        <a:rPr lang="et-EE" sz="750" kern="1200" noProof="0">
                          <a:solidFill>
                            <a:schemeClr val="tx1"/>
                          </a:solidFill>
                          <a:effectLst>
                            <a:glow rad="228600">
                              <a:schemeClr val="accent2">
                                <a:satMod val="175000"/>
                                <a:alpha val="40000"/>
                              </a:schemeClr>
                            </a:glow>
                          </a:effectLst>
                          <a:latin typeface="+mn-lt"/>
                          <a:ea typeface="+mn-ea"/>
                          <a:cs typeface="+mn-cs"/>
                        </a:rPr>
                        <a:t>teenuste arendamise kohta piirkondades (kiire internetiühendus</a:t>
                      </a:r>
                      <a:r>
                        <a:rPr lang="en-US" sz="750" kern="1200" noProof="0">
                          <a:solidFill>
                            <a:schemeClr val="tx1"/>
                          </a:solidFill>
                          <a:effectLst>
                            <a:glow rad="228600">
                              <a:schemeClr val="accent2">
                                <a:satMod val="175000"/>
                                <a:alpha val="40000"/>
                              </a:schemeClr>
                            </a:glow>
                          </a:effectLst>
                          <a:latin typeface="+mn-lt"/>
                          <a:ea typeface="+mn-ea"/>
                          <a:cs typeface="+mn-cs"/>
                        </a:rPr>
                        <a:t>e, </a:t>
                      </a:r>
                      <a:r>
                        <a:rPr lang="en-US" sz="750" kern="1200" noProof="0" err="1">
                          <a:solidFill>
                            <a:schemeClr val="tx1"/>
                          </a:solidFill>
                          <a:effectLst>
                            <a:glow rad="228600">
                              <a:schemeClr val="accent2">
                                <a:satMod val="175000"/>
                                <a:alpha val="40000"/>
                              </a:schemeClr>
                            </a:glow>
                          </a:effectLst>
                          <a:latin typeface="+mn-lt"/>
                          <a:ea typeface="+mn-ea"/>
                          <a:cs typeface="+mn-cs"/>
                        </a:rPr>
                        <a:t>stabiilse</a:t>
                      </a:r>
                      <a:r>
                        <a:rPr lang="en-US"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err="1">
                          <a:solidFill>
                            <a:schemeClr val="tx1"/>
                          </a:solidFill>
                          <a:effectLst>
                            <a:glow rad="228600">
                              <a:schemeClr val="accent2">
                                <a:satMod val="175000"/>
                                <a:alpha val="40000"/>
                              </a:schemeClr>
                            </a:glow>
                          </a:effectLst>
                          <a:latin typeface="+mn-lt"/>
                          <a:ea typeface="+mn-ea"/>
                          <a:cs typeface="+mn-cs"/>
                        </a:rPr>
                        <a:t>elektrisüsteemi</a:t>
                      </a:r>
                      <a:r>
                        <a:rPr lang="en-US" sz="750" kern="1200" noProof="0">
                          <a:solidFill>
                            <a:schemeClr val="tx1"/>
                          </a:solidFill>
                          <a:effectLst>
                            <a:glow rad="228600">
                              <a:schemeClr val="accent2">
                                <a:satMod val="175000"/>
                                <a:alpha val="40000"/>
                              </a:schemeClr>
                            </a:glow>
                          </a:effectLst>
                          <a:latin typeface="+mn-lt"/>
                          <a:ea typeface="+mn-ea"/>
                          <a:cs typeface="+mn-cs"/>
                        </a:rPr>
                        <a:t> ja </a:t>
                      </a:r>
                      <a:r>
                        <a:rPr lang="en-US" sz="750" kern="1200" noProof="0" err="1">
                          <a:solidFill>
                            <a:schemeClr val="tx1"/>
                          </a:solidFill>
                          <a:effectLst>
                            <a:glow rad="228600">
                              <a:schemeClr val="accent2">
                                <a:satMod val="175000"/>
                                <a:alpha val="40000"/>
                              </a:schemeClr>
                            </a:glow>
                          </a:effectLst>
                          <a:latin typeface="+mn-lt"/>
                          <a:ea typeface="+mn-ea"/>
                          <a:cs typeface="+mn-cs"/>
                        </a:rPr>
                        <a:t>telefoniside</a:t>
                      </a:r>
                      <a:r>
                        <a:rPr lang="en-US"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err="1">
                          <a:solidFill>
                            <a:schemeClr val="tx1"/>
                          </a:solidFill>
                          <a:effectLst>
                            <a:glow rad="228600">
                              <a:schemeClr val="accent2">
                                <a:satMod val="175000"/>
                                <a:alpha val="40000"/>
                              </a:schemeClr>
                            </a:glow>
                          </a:effectLst>
                          <a:latin typeface="+mn-lt"/>
                          <a:ea typeface="+mn-ea"/>
                          <a:cs typeface="+mn-cs"/>
                        </a:rPr>
                        <a:t>tagamine</a:t>
                      </a:r>
                      <a:r>
                        <a:rPr lang="et-EE" sz="750" kern="1200" noProof="0">
                          <a:solidFill>
                            <a:schemeClr val="tx1"/>
                          </a:solidFill>
                          <a:effectLst>
                            <a:glow rad="228600">
                              <a:schemeClr val="accent2">
                                <a:satMod val="175000"/>
                                <a:alpha val="40000"/>
                              </a:schemeClr>
                            </a:glow>
                          </a:effectLst>
                          <a:latin typeface="+mn-lt"/>
                          <a:ea typeface="+mn-ea"/>
                          <a:cs typeface="+mn-cs"/>
                        </a:rPr>
                        <a:t>,</a:t>
                      </a:r>
                      <a:r>
                        <a:rPr lang="en-US" sz="750" kern="1200" noProof="0">
                          <a:solidFill>
                            <a:schemeClr val="tx1"/>
                          </a:solidFill>
                          <a:effectLst>
                            <a:glow rad="228600">
                              <a:schemeClr val="accent2">
                                <a:satMod val="175000"/>
                                <a:alpha val="40000"/>
                              </a:schemeClr>
                            </a:glow>
                          </a:effectLst>
                          <a:latin typeface="+mn-lt"/>
                          <a:ea typeface="+mn-ea"/>
                          <a:cs typeface="+mn-cs"/>
                        </a:rPr>
                        <a:t> mis </a:t>
                      </a:r>
                      <a:r>
                        <a:rPr lang="en-US" sz="750" kern="1200" noProof="0" err="1">
                          <a:solidFill>
                            <a:schemeClr val="tx1"/>
                          </a:solidFill>
                          <a:effectLst>
                            <a:glow rad="228600">
                              <a:schemeClr val="accent2">
                                <a:satMod val="175000"/>
                                <a:alpha val="40000"/>
                              </a:schemeClr>
                            </a:glow>
                          </a:effectLst>
                          <a:latin typeface="+mn-lt"/>
                          <a:ea typeface="+mn-ea"/>
                          <a:cs typeface="+mn-cs"/>
                        </a:rPr>
                        <a:t>võimaldaks</a:t>
                      </a:r>
                      <a:r>
                        <a:rPr lang="en-US"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err="1">
                          <a:solidFill>
                            <a:schemeClr val="tx1"/>
                          </a:solidFill>
                          <a:effectLst>
                            <a:glow rad="228600">
                              <a:schemeClr val="accent2">
                                <a:satMod val="175000"/>
                                <a:alpha val="40000"/>
                              </a:schemeClr>
                            </a:glow>
                          </a:effectLst>
                          <a:latin typeface="+mn-lt"/>
                          <a:ea typeface="+mn-ea"/>
                          <a:cs typeface="+mn-cs"/>
                        </a:rPr>
                        <a:t>ettevõtluse</a:t>
                      </a:r>
                      <a:r>
                        <a:rPr lang="en-US"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err="1">
                          <a:solidFill>
                            <a:schemeClr val="tx1"/>
                          </a:solidFill>
                          <a:effectLst>
                            <a:glow rad="228600">
                              <a:schemeClr val="accent2">
                                <a:satMod val="175000"/>
                                <a:alpha val="40000"/>
                              </a:schemeClr>
                            </a:glow>
                          </a:effectLst>
                          <a:latin typeface="+mn-lt"/>
                          <a:ea typeface="+mn-ea"/>
                          <a:cs typeface="+mn-cs"/>
                        </a:rPr>
                        <a:t>arengut</a:t>
                      </a:r>
                      <a:r>
                        <a:rPr lang="en-US" sz="750" kern="1200" noProof="0">
                          <a:solidFill>
                            <a:schemeClr val="tx1"/>
                          </a:solidFill>
                          <a:effectLst>
                            <a:glow rad="228600">
                              <a:schemeClr val="accent2">
                                <a:satMod val="175000"/>
                                <a:alpha val="40000"/>
                              </a:schemeClr>
                            </a:glow>
                          </a:effectLst>
                          <a:latin typeface="+mn-lt"/>
                          <a:ea typeface="+mn-ea"/>
                          <a:cs typeface="+mn-cs"/>
                        </a:rPr>
                        <a:t> ja</a:t>
                      </a:r>
                      <a:r>
                        <a:rPr lang="et-EE" sz="750" kern="1200" noProof="0">
                          <a:solidFill>
                            <a:schemeClr val="tx1"/>
                          </a:solidFill>
                          <a:effectLst>
                            <a:glow rad="228600">
                              <a:schemeClr val="accent2">
                                <a:satMod val="175000"/>
                                <a:alpha val="40000"/>
                              </a:schemeClr>
                            </a:glow>
                          </a:effectLst>
                          <a:latin typeface="+mn-lt"/>
                          <a:ea typeface="+mn-ea"/>
                          <a:cs typeface="+mn-cs"/>
                        </a:rPr>
                        <a:t> kaugtöö</a:t>
                      </a:r>
                      <a:r>
                        <a:rPr lang="en-US" sz="750" kern="1200" noProof="0" err="1">
                          <a:solidFill>
                            <a:schemeClr val="tx1"/>
                          </a:solidFill>
                          <a:effectLst>
                            <a:glow rad="228600">
                              <a:schemeClr val="accent2">
                                <a:satMod val="175000"/>
                                <a:alpha val="40000"/>
                              </a:schemeClr>
                            </a:glow>
                          </a:effectLst>
                          <a:latin typeface="+mn-lt"/>
                          <a:ea typeface="+mn-ea"/>
                          <a:cs typeface="+mn-cs"/>
                        </a:rPr>
                        <a:t>kohtade</a:t>
                      </a:r>
                      <a:r>
                        <a:rPr lang="en-US"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err="1">
                          <a:solidFill>
                            <a:schemeClr val="tx1"/>
                          </a:solidFill>
                          <a:effectLst>
                            <a:glow rad="228600">
                              <a:schemeClr val="accent2">
                                <a:satMod val="175000"/>
                                <a:alpha val="40000"/>
                              </a:schemeClr>
                            </a:glow>
                          </a:effectLst>
                          <a:latin typeface="+mn-lt"/>
                          <a:ea typeface="+mn-ea"/>
                          <a:cs typeface="+mn-cs"/>
                        </a:rPr>
                        <a:t>arengut</a:t>
                      </a:r>
                      <a:r>
                        <a:rPr lang="en-US"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err="1">
                          <a:solidFill>
                            <a:schemeClr val="tx1"/>
                          </a:solidFill>
                          <a:effectLst>
                            <a:glow rad="228600">
                              <a:schemeClr val="accent2">
                                <a:satMod val="175000"/>
                                <a:alpha val="40000"/>
                              </a:schemeClr>
                            </a:glow>
                          </a:effectLst>
                          <a:latin typeface="+mn-lt"/>
                          <a:ea typeface="+mn-ea"/>
                          <a:cs typeface="+mn-cs"/>
                        </a:rPr>
                        <a:t>tegevuspiirkonnas</a:t>
                      </a:r>
                      <a:r>
                        <a:rPr lang="et-EE" sz="750" kern="1200" noProof="0">
                          <a:solidFill>
                            <a:schemeClr val="tx1"/>
                          </a:solidFill>
                          <a:effectLst>
                            <a:glow rad="228600">
                              <a:schemeClr val="accent2">
                                <a:satMod val="175000"/>
                                <a:alpha val="40000"/>
                              </a:schemeClr>
                            </a:glow>
                          </a:effectLst>
                          <a:latin typeface="+mn-lt"/>
                          <a:ea typeface="+mn-ea"/>
                          <a:cs typeface="+mn-cs"/>
                        </a:rPr>
                        <a:t>)</a:t>
                      </a:r>
                      <a:r>
                        <a:rPr lang="en-US" sz="750" kern="1200" noProof="0">
                          <a:solidFill>
                            <a:schemeClr val="tx1"/>
                          </a:solidFill>
                          <a:effectLst>
                            <a:glow rad="228600">
                              <a:schemeClr val="accent2">
                                <a:satMod val="175000"/>
                                <a:alpha val="40000"/>
                              </a:schemeClr>
                            </a:glow>
                          </a:effectLst>
                          <a:latin typeface="+mn-lt"/>
                          <a:ea typeface="+mn-ea"/>
                          <a:cs typeface="+mn-cs"/>
                        </a:rPr>
                        <a:t>.</a:t>
                      </a:r>
                      <a:r>
                        <a:rPr lang="et-EE" sz="750" kern="1200" noProof="0">
                          <a:solidFill>
                            <a:schemeClr val="tx1"/>
                          </a:solidFill>
                          <a:effectLst>
                            <a:glow rad="228600">
                              <a:schemeClr val="accent2">
                                <a:satMod val="175000"/>
                                <a:alpha val="40000"/>
                              </a:schemeClr>
                            </a:glow>
                          </a:effectLst>
                          <a:latin typeface="+mn-lt"/>
                          <a:ea typeface="+mn-ea"/>
                          <a:cs typeface="+mn-cs"/>
                        </a:rPr>
                        <a:t> </a:t>
                      </a:r>
                      <a:r>
                        <a:rPr lang="en-US" sz="750" kern="1200" noProof="0">
                          <a:solidFill>
                            <a:schemeClr val="tx1"/>
                          </a:solidFill>
                          <a:effectLst>
                            <a:glow rad="228600">
                              <a:schemeClr val="accent2">
                                <a:satMod val="175000"/>
                                <a:alpha val="40000"/>
                              </a:schemeClr>
                            </a:glow>
                          </a:effectLst>
                          <a:latin typeface="+mn-lt"/>
                          <a:ea typeface="+mn-ea"/>
                          <a:cs typeface="+mn-cs"/>
                        </a:rPr>
                        <a:t>K</a:t>
                      </a:r>
                      <a:r>
                        <a:rPr lang="et-EE" sz="750" kern="1200" noProof="0">
                          <a:solidFill>
                            <a:schemeClr val="tx1"/>
                          </a:solidFill>
                          <a:effectLst>
                            <a:glow rad="228600">
                              <a:schemeClr val="accent2">
                                <a:satMod val="175000"/>
                                <a:alpha val="40000"/>
                              </a:schemeClr>
                            </a:glow>
                          </a:effectLst>
                          <a:latin typeface="+mn-lt"/>
                          <a:ea typeface="+mn-ea"/>
                          <a:cs typeface="+mn-cs"/>
                        </a:rPr>
                        <a:t>asutada piiratud ressursse efektiivsemalt</a:t>
                      </a:r>
                      <a:r>
                        <a:rPr lang="en-US" sz="750" kern="1200" noProof="0">
                          <a:solidFill>
                            <a:schemeClr val="tx1"/>
                          </a:solidFill>
                          <a:effectLst>
                            <a:glow rad="228600">
                              <a:schemeClr val="accent2">
                                <a:satMod val="175000"/>
                                <a:alpha val="40000"/>
                              </a:schemeClr>
                            </a:glow>
                          </a:effectLst>
                          <a:latin typeface="+mn-lt"/>
                          <a:ea typeface="+mn-ea"/>
                          <a:cs typeface="+mn-cs"/>
                        </a:rPr>
                        <a:t>.</a:t>
                      </a:r>
                      <a:r>
                        <a:rPr lang="en-US" sz="750" kern="1200">
                          <a:solidFill>
                            <a:schemeClr val="tx1"/>
                          </a:solidFill>
                          <a:effectLst>
                            <a:glow rad="228600">
                              <a:srgbClr val="FFC000">
                                <a:alpha val="40000"/>
                              </a:srgbClr>
                            </a:glow>
                          </a:effectLst>
                          <a:latin typeface="+mn-lt"/>
                          <a:ea typeface="+mn-ea"/>
                          <a:cs typeface="+mn-cs"/>
                        </a:rPr>
                        <a:t> + </a:t>
                      </a:r>
                      <a:r>
                        <a:rPr lang="en-US" sz="750" kern="1200" err="1">
                          <a:solidFill>
                            <a:schemeClr val="tx1"/>
                          </a:solidFill>
                          <a:effectLst>
                            <a:glow rad="228600">
                              <a:srgbClr val="FFC000">
                                <a:alpha val="40000"/>
                              </a:srgbClr>
                            </a:glow>
                          </a:effectLst>
                          <a:latin typeface="+mn-lt"/>
                          <a:ea typeface="+mn-ea"/>
                          <a:cs typeface="+mn-cs"/>
                        </a:rPr>
                        <a:t>atraktiivsed</a:t>
                      </a:r>
                      <a:r>
                        <a:rPr lang="en-US" sz="750" kern="1200">
                          <a:solidFill>
                            <a:schemeClr val="tx1"/>
                          </a:solidFill>
                          <a:effectLst>
                            <a:glow rad="228600">
                              <a:srgbClr val="FFC000">
                                <a:alpha val="40000"/>
                              </a:srgbClr>
                            </a:glow>
                          </a:effectLst>
                          <a:latin typeface="+mn-lt"/>
                          <a:ea typeface="+mn-ea"/>
                          <a:cs typeface="+mn-cs"/>
                        </a:rPr>
                        <a:t> </a:t>
                      </a:r>
                      <a:r>
                        <a:rPr lang="en-US" sz="750" kern="1200" err="1">
                          <a:solidFill>
                            <a:schemeClr val="tx1"/>
                          </a:solidFill>
                          <a:effectLst>
                            <a:glow rad="228600">
                              <a:srgbClr val="FFC000">
                                <a:alpha val="40000"/>
                              </a:srgbClr>
                            </a:glow>
                          </a:effectLst>
                          <a:latin typeface="+mn-lt"/>
                          <a:ea typeface="+mn-ea"/>
                          <a:cs typeface="+mn-cs"/>
                        </a:rPr>
                        <a:t>töökohad</a:t>
                      </a:r>
                      <a:endParaRPr lang="et-EE" sz="750" kern="1200" noProof="0">
                        <a:solidFill>
                          <a:schemeClr val="tx1"/>
                        </a:solidFill>
                        <a:effectLst>
                          <a:glow rad="228600">
                            <a:schemeClr val="accent2">
                              <a:satMod val="175000"/>
                              <a:alpha val="40000"/>
                            </a:schemeClr>
                          </a:glow>
                        </a:effectLst>
                        <a:latin typeface="+mn-lt"/>
                        <a:ea typeface="+mn-ea"/>
                        <a:cs typeface="+mn-cs"/>
                      </a:endParaRPr>
                    </a:p>
                    <a:p>
                      <a:pPr marL="171450" marR="0" lvl="0" indent="-171450" algn="l" defTabSz="1219170" rtl="0" eaLnBrk="1" fontAlgn="base" latinLnBrk="0" hangingPunct="1">
                        <a:lnSpc>
                          <a:spcPct val="70000"/>
                        </a:lnSpc>
                        <a:spcBef>
                          <a:spcPts val="0"/>
                        </a:spcBef>
                        <a:spcAft>
                          <a:spcPts val="0"/>
                        </a:spcAft>
                        <a:buClrTx/>
                        <a:buSzTx/>
                        <a:buFont typeface="Arial" panose="020B0604020202020204" pitchFamily="34" charset="0"/>
                        <a:buChar char="•"/>
                        <a:tabLst/>
                        <a:defRPr/>
                      </a:pPr>
                      <a:r>
                        <a:rPr lang="et-EE" sz="750" b="1" kern="1200" noProof="0">
                          <a:solidFill>
                            <a:schemeClr val="tx1"/>
                          </a:solidFill>
                          <a:effectLst>
                            <a:glow rad="228600">
                              <a:schemeClr val="accent2">
                                <a:satMod val="175000"/>
                                <a:alpha val="40000"/>
                              </a:schemeClr>
                            </a:glow>
                          </a:effectLst>
                          <a:latin typeface="+mn-lt"/>
                          <a:ea typeface="+mn-ea"/>
                          <a:cs typeface="+mn-cs"/>
                        </a:rPr>
                        <a:t>S</a:t>
                      </a:r>
                      <a:r>
                        <a:rPr lang="en-US" sz="750" b="1" kern="1200" noProof="0">
                          <a:solidFill>
                            <a:schemeClr val="tx1"/>
                          </a:solidFill>
                          <a:effectLst>
                            <a:glow rad="228600">
                              <a:schemeClr val="accent2">
                                <a:satMod val="175000"/>
                                <a:alpha val="40000"/>
                              </a:schemeClr>
                            </a:glow>
                          </a:effectLst>
                          <a:latin typeface="+mn-lt"/>
                          <a:ea typeface="+mn-ea"/>
                          <a:cs typeface="+mn-cs"/>
                        </a:rPr>
                        <a:t>1</a:t>
                      </a:r>
                      <a:r>
                        <a:rPr lang="et-EE" sz="750" b="1" kern="1200" noProof="0">
                          <a:solidFill>
                            <a:schemeClr val="tx1"/>
                          </a:solidFill>
                          <a:effectLst>
                            <a:glow rad="228600">
                              <a:schemeClr val="accent2">
                                <a:satMod val="175000"/>
                                <a:alpha val="40000"/>
                              </a:schemeClr>
                            </a:glow>
                          </a:effectLst>
                          <a:latin typeface="+mn-lt"/>
                          <a:ea typeface="+mn-ea"/>
                          <a:cs typeface="+mn-cs"/>
                        </a:rPr>
                        <a:t>/T5 </a:t>
                      </a:r>
                      <a:r>
                        <a:rPr lang="et-EE" sz="750" kern="1200" noProof="0">
                          <a:solidFill>
                            <a:schemeClr val="tx1"/>
                          </a:solidFill>
                          <a:effectLst>
                            <a:glow rad="228600">
                              <a:schemeClr val="accent2">
                                <a:satMod val="175000"/>
                                <a:alpha val="40000"/>
                              </a:schemeClr>
                            </a:glow>
                          </a:effectLst>
                          <a:latin typeface="+mn-lt"/>
                          <a:ea typeface="+mn-ea"/>
                          <a:cs typeface="+mn-cs"/>
                        </a:rPr>
                        <a:t>Piirkonna teadlik avaliku ruumi arendamine</a:t>
                      </a:r>
                      <a:r>
                        <a:rPr lang="en-US" sz="750" kern="1200" noProof="0">
                          <a:solidFill>
                            <a:schemeClr val="tx1"/>
                          </a:solidFill>
                          <a:effectLst>
                            <a:glow rad="228600">
                              <a:schemeClr val="accent2">
                                <a:satMod val="175000"/>
                                <a:alpha val="40000"/>
                              </a:schemeClr>
                            </a:glow>
                          </a:effectLst>
                          <a:latin typeface="+mn-lt"/>
                          <a:ea typeface="+mn-ea"/>
                          <a:cs typeface="+mn-cs"/>
                        </a:rPr>
                        <a:t>.</a:t>
                      </a:r>
                      <a:r>
                        <a:rPr lang="en-US" sz="700" kern="1200">
                          <a:solidFill>
                            <a:schemeClr val="tx1"/>
                          </a:solidFill>
                          <a:effectLst>
                            <a:glow rad="228600">
                              <a:schemeClr val="accent1">
                                <a:satMod val="175000"/>
                                <a:alpha val="40000"/>
                              </a:schemeClr>
                            </a:glow>
                          </a:effectLst>
                          <a:latin typeface="+mn-lt"/>
                          <a:ea typeface="+mn-ea"/>
                          <a:cs typeface="+mn-cs"/>
                        </a:rPr>
                        <a:t> +</a:t>
                      </a:r>
                      <a:r>
                        <a:rPr lang="en-US" sz="700" kern="1200" err="1">
                          <a:solidFill>
                            <a:schemeClr val="tx1"/>
                          </a:solidFill>
                          <a:effectLst>
                            <a:glow rad="228600">
                              <a:schemeClr val="accent1">
                                <a:satMod val="175000"/>
                                <a:alpha val="40000"/>
                              </a:schemeClr>
                            </a:glow>
                          </a:effectLst>
                          <a:latin typeface="+mn-lt"/>
                          <a:ea typeface="+mn-ea"/>
                          <a:cs typeface="+mn-cs"/>
                        </a:rPr>
                        <a:t>turism</a:t>
                      </a:r>
                      <a:endParaRPr lang="et-EE" sz="750" kern="1200" noProof="0">
                        <a:solidFill>
                          <a:schemeClr val="tx1"/>
                        </a:solidFill>
                        <a:effectLst>
                          <a:glow rad="228600">
                            <a:schemeClr val="accent2">
                              <a:satMod val="175000"/>
                              <a:alpha val="40000"/>
                            </a:schemeClr>
                          </a:glow>
                        </a:effectLst>
                        <a:latin typeface="+mn-lt"/>
                        <a:ea typeface="+mn-ea"/>
                        <a:cs typeface="+mn-cs"/>
                      </a:endParaRPr>
                    </a:p>
                    <a:p>
                      <a:pPr marL="171450" marR="0" lvl="0" indent="-171450" algn="l" defTabSz="1219170" rtl="0" eaLnBrk="1" fontAlgn="base" latinLnBrk="0" hangingPunct="1">
                        <a:lnSpc>
                          <a:spcPct val="70000"/>
                        </a:lnSpc>
                        <a:spcBef>
                          <a:spcPts val="0"/>
                        </a:spcBef>
                        <a:spcAft>
                          <a:spcPts val="0"/>
                        </a:spcAft>
                        <a:buClrTx/>
                        <a:buSzTx/>
                        <a:buFont typeface="Arial" panose="020B0604020202020204" pitchFamily="34" charset="0"/>
                        <a:buChar char="•"/>
                        <a:tabLst/>
                      </a:pPr>
                      <a:r>
                        <a:rPr lang="et-EE" sz="750" b="1" kern="1200" noProof="0">
                          <a:solidFill>
                            <a:schemeClr val="tx1"/>
                          </a:solidFill>
                          <a:effectLst>
                            <a:glow rad="228600">
                              <a:schemeClr val="accent2">
                                <a:satMod val="175000"/>
                                <a:alpha val="40000"/>
                              </a:schemeClr>
                            </a:glow>
                          </a:effectLst>
                          <a:latin typeface="+mn-lt"/>
                          <a:ea typeface="+mn-ea"/>
                          <a:cs typeface="+mn-cs"/>
                        </a:rPr>
                        <a:t>S</a:t>
                      </a:r>
                      <a:r>
                        <a:rPr lang="en-US" sz="750" b="1" kern="1200" noProof="0">
                          <a:solidFill>
                            <a:schemeClr val="tx1"/>
                          </a:solidFill>
                          <a:effectLst>
                            <a:glow rad="228600">
                              <a:schemeClr val="accent2">
                                <a:satMod val="175000"/>
                                <a:alpha val="40000"/>
                              </a:schemeClr>
                            </a:glow>
                          </a:effectLst>
                          <a:latin typeface="+mn-lt"/>
                          <a:ea typeface="+mn-ea"/>
                          <a:cs typeface="+mn-cs"/>
                        </a:rPr>
                        <a:t>17/T2,5</a:t>
                      </a:r>
                      <a:r>
                        <a:rPr lang="et-EE" sz="750" b="1" kern="1200" noProof="0">
                          <a:solidFill>
                            <a:schemeClr val="tx1"/>
                          </a:solidFill>
                          <a:effectLst>
                            <a:glow rad="228600">
                              <a:schemeClr val="accent2">
                                <a:satMod val="175000"/>
                                <a:alpha val="40000"/>
                              </a:schemeClr>
                            </a:glow>
                          </a:effectLst>
                          <a:latin typeface="+mn-lt"/>
                          <a:ea typeface="+mn-ea"/>
                          <a:cs typeface="+mn-cs"/>
                        </a:rPr>
                        <a:t> </a:t>
                      </a:r>
                      <a:r>
                        <a:rPr lang="et-EE" sz="750" kern="1200" noProof="0">
                          <a:solidFill>
                            <a:schemeClr val="tx1"/>
                          </a:solidFill>
                          <a:effectLst>
                            <a:glow rad="228600">
                              <a:schemeClr val="accent2">
                                <a:satMod val="175000"/>
                                <a:alpha val="40000"/>
                              </a:schemeClr>
                            </a:glow>
                          </a:effectLst>
                          <a:latin typeface="+mn-lt"/>
                          <a:ea typeface="+mn-ea"/>
                          <a:cs typeface="+mn-cs"/>
                        </a:rPr>
                        <a:t>Eri rahvuste ja kultuuride keeleküsimused ja kultuuride püsimine tulevikus, eri rahvusgruppide kaasamine</a:t>
                      </a:r>
                      <a:r>
                        <a:rPr lang="en-US" sz="750" kern="1200" noProof="0">
                          <a:solidFill>
                            <a:schemeClr val="tx1"/>
                          </a:solidFill>
                          <a:effectLst>
                            <a:glow rad="228600">
                              <a:schemeClr val="accent2">
                                <a:satMod val="175000"/>
                                <a:alpha val="40000"/>
                              </a:schemeClr>
                            </a:glow>
                          </a:effectLst>
                          <a:latin typeface="+mn-lt"/>
                          <a:ea typeface="+mn-ea"/>
                          <a:cs typeface="+mn-cs"/>
                        </a:rPr>
                        <a:t>.</a:t>
                      </a: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Atraktiivsed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 </a:t>
                      </a: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töökohad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lang="et-EE" sz="750" kern="1200" noProof="0">
                        <a:solidFill>
                          <a:schemeClr val="tx1"/>
                        </a:solidFill>
                        <a:effectLst>
                          <a:glow rad="228600">
                            <a:schemeClr val="accent2">
                              <a:satMod val="175000"/>
                              <a:alpha val="40000"/>
                            </a:schemeClr>
                          </a:glow>
                        </a:effectLst>
                        <a:latin typeface="+mn-lt"/>
                        <a:ea typeface="+mn-ea"/>
                        <a:cs typeface="+mn-cs"/>
                      </a:endParaRPr>
                    </a:p>
                    <a:p>
                      <a:pPr marL="171450" marR="0" lvl="0" indent="-171450" algn="l" defTabSz="1219170" rtl="0" eaLnBrk="1" fontAlgn="base" latinLnBrk="0" hangingPunct="1">
                        <a:lnSpc>
                          <a:spcPct val="70000"/>
                        </a:lnSpc>
                        <a:spcBef>
                          <a:spcPts val="0"/>
                        </a:spcBef>
                        <a:spcAft>
                          <a:spcPts val="0"/>
                        </a:spcAft>
                        <a:buClrTx/>
                        <a:buSzTx/>
                        <a:buFont typeface="Arial" panose="020B0604020202020204" pitchFamily="34" charset="0"/>
                        <a:buChar char="•"/>
                        <a:tabLst/>
                      </a:pPr>
                      <a:r>
                        <a:rPr lang="et-EE" sz="750" b="1" kern="1200" noProof="0">
                          <a:solidFill>
                            <a:schemeClr val="tx1"/>
                          </a:solidFill>
                          <a:effectLst>
                            <a:glow rad="228600">
                              <a:srgbClr val="FFC000">
                                <a:alpha val="40000"/>
                              </a:srgbClr>
                            </a:glow>
                          </a:effectLst>
                          <a:latin typeface="+mn-lt"/>
                          <a:ea typeface="+mn-ea"/>
                          <a:cs typeface="+mn-cs"/>
                        </a:rPr>
                        <a:t>S</a:t>
                      </a:r>
                      <a:r>
                        <a:rPr lang="en-US" sz="750" b="1" kern="1200" noProof="0">
                          <a:solidFill>
                            <a:schemeClr val="tx1"/>
                          </a:solidFill>
                          <a:effectLst>
                            <a:glow rad="228600">
                              <a:srgbClr val="FFC000">
                                <a:alpha val="40000"/>
                              </a:srgbClr>
                            </a:glow>
                          </a:effectLst>
                          <a:latin typeface="+mn-lt"/>
                          <a:ea typeface="+mn-ea"/>
                          <a:cs typeface="+mn-cs"/>
                        </a:rPr>
                        <a:t>17/T2,4,5</a:t>
                      </a:r>
                      <a:r>
                        <a:rPr lang="et-EE" sz="750" b="1" kern="1200" noProof="0">
                          <a:solidFill>
                            <a:schemeClr val="tx1"/>
                          </a:solidFill>
                          <a:effectLst>
                            <a:glow rad="228600">
                              <a:srgbClr val="FFC000">
                                <a:alpha val="40000"/>
                              </a:srgbClr>
                            </a:glow>
                          </a:effectLst>
                          <a:latin typeface="+mn-lt"/>
                          <a:ea typeface="+mn-ea"/>
                          <a:cs typeface="+mn-cs"/>
                        </a:rPr>
                        <a:t>  </a:t>
                      </a:r>
                      <a:r>
                        <a:rPr lang="et-EE" sz="750" kern="1200" noProof="0">
                          <a:solidFill>
                            <a:schemeClr val="tx1"/>
                          </a:solidFill>
                          <a:effectLst>
                            <a:glow rad="228600">
                              <a:srgbClr val="FFC000">
                                <a:alpha val="40000"/>
                              </a:srgbClr>
                            </a:glow>
                          </a:effectLst>
                          <a:latin typeface="+mn-lt"/>
                          <a:ea typeface="+mn-ea"/>
                          <a:cs typeface="+mn-cs"/>
                        </a:rPr>
                        <a:t>Peipsiäärsete põllutraditsioonide elushoidmine (kurk, muu köögivili). Ühistegevuse soodustamine konkreetses tootjate nišis (sibulakasvatajad) </a:t>
                      </a:r>
                      <a:r>
                        <a:rPr lang="en-US" sz="750" kern="1200" noProof="0">
                          <a:solidFill>
                            <a:schemeClr val="tx1"/>
                          </a:solidFill>
                          <a:effectLst>
                            <a:glow rad="228600">
                              <a:srgbClr val="FFC000">
                                <a:alpha val="40000"/>
                              </a:srgbClr>
                            </a:glow>
                          </a:effectLst>
                          <a:latin typeface="+mn-lt"/>
                          <a:ea typeface="+mn-ea"/>
                          <a:cs typeface="+mn-cs"/>
                        </a:rPr>
                        <a:t>-</a:t>
                      </a:r>
                      <a:r>
                        <a:rPr lang="et-EE" sz="750" kern="1200" noProof="0">
                          <a:solidFill>
                            <a:schemeClr val="tx1"/>
                          </a:solidFill>
                          <a:effectLst>
                            <a:glow rad="228600">
                              <a:srgbClr val="FFC000">
                                <a:alpha val="40000"/>
                              </a:srgbClr>
                            </a:glow>
                          </a:effectLst>
                          <a:latin typeface="+mn-lt"/>
                          <a:ea typeface="+mn-ea"/>
                          <a:cs typeface="+mn-cs"/>
                        </a:rPr>
                        <a:t> jätkusuutlikkuse ja konkurentsivõime </a:t>
                      </a:r>
                      <a:r>
                        <a:rPr lang="et-EE" sz="750" kern="1200" noProof="0" err="1">
                          <a:solidFill>
                            <a:schemeClr val="tx1"/>
                          </a:solidFill>
                          <a:effectLst>
                            <a:glow rad="228600">
                              <a:srgbClr val="FFC000">
                                <a:alpha val="40000"/>
                              </a:srgbClr>
                            </a:glow>
                          </a:effectLst>
                          <a:latin typeface="+mn-lt"/>
                          <a:ea typeface="+mn-ea"/>
                          <a:cs typeface="+mn-cs"/>
                        </a:rPr>
                        <a:t>tagamin</a:t>
                      </a:r>
                      <a:r>
                        <a:rPr lang="en-US" sz="750" kern="1200" noProof="0">
                          <a:solidFill>
                            <a:schemeClr val="tx1"/>
                          </a:solidFill>
                          <a:effectLst>
                            <a:glow rad="228600">
                              <a:srgbClr val="FFC000">
                                <a:alpha val="40000"/>
                              </a:srgbClr>
                            </a:glow>
                          </a:effectLst>
                          <a:latin typeface="+mn-lt"/>
                          <a:ea typeface="+mn-ea"/>
                          <a:cs typeface="+mn-cs"/>
                        </a:rPr>
                        <a:t>e.</a:t>
                      </a: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Turism</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lang="et-EE" sz="750" kern="1200" noProof="0">
                        <a:solidFill>
                          <a:schemeClr val="tx1"/>
                        </a:solidFill>
                        <a:effectLst>
                          <a:glow rad="228600">
                            <a:srgbClr val="FFC000">
                              <a:alpha val="40000"/>
                            </a:srgbClr>
                          </a:glow>
                        </a:effectLst>
                        <a:latin typeface="+mn-lt"/>
                        <a:ea typeface="+mn-ea"/>
                        <a:cs typeface="+mn-cs"/>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lang="en-US" sz="750" b="1" kern="1200" noProof="0">
                          <a:solidFill>
                            <a:schemeClr val="tx1"/>
                          </a:solidFill>
                          <a:effectLst>
                            <a:glow rad="228600">
                              <a:schemeClr val="accent1">
                                <a:satMod val="175000"/>
                                <a:alpha val="40000"/>
                              </a:schemeClr>
                            </a:glow>
                          </a:effectLst>
                          <a:latin typeface="+mn-lt"/>
                          <a:ea typeface="+mn-ea"/>
                          <a:cs typeface="+mn-cs"/>
                        </a:rPr>
                        <a:t>S1/T</a:t>
                      </a:r>
                      <a:r>
                        <a:rPr lang="et-EE" sz="750" b="1" kern="1200" noProof="0">
                          <a:solidFill>
                            <a:schemeClr val="tx1"/>
                          </a:solidFill>
                          <a:effectLst>
                            <a:glow rad="228600">
                              <a:schemeClr val="accent1">
                                <a:satMod val="175000"/>
                                <a:alpha val="40000"/>
                              </a:schemeClr>
                            </a:glow>
                          </a:effectLst>
                          <a:latin typeface="+mn-lt"/>
                          <a:ea typeface="+mn-ea"/>
                          <a:cs typeface="+mn-cs"/>
                        </a:rPr>
                        <a:t>8 </a:t>
                      </a:r>
                      <a:r>
                        <a:rPr lang="en-US" sz="750" kern="1200" noProof="0">
                          <a:solidFill>
                            <a:schemeClr val="tx1"/>
                          </a:solidFill>
                          <a:effectLst>
                            <a:glow rad="228600">
                              <a:schemeClr val="accent1">
                                <a:satMod val="175000"/>
                                <a:alpha val="40000"/>
                              </a:schemeClr>
                            </a:glow>
                          </a:effectLst>
                          <a:latin typeface="+mn-lt"/>
                          <a:ea typeface="+mn-ea"/>
                          <a:cs typeface="+mn-cs"/>
                        </a:rPr>
                        <a:t>L</a:t>
                      </a:r>
                      <a:r>
                        <a:rPr lang="et-EE" sz="750" kern="1200" noProof="0" err="1">
                          <a:solidFill>
                            <a:schemeClr val="tx1"/>
                          </a:solidFill>
                          <a:effectLst>
                            <a:glow rad="228600">
                              <a:schemeClr val="accent1">
                                <a:satMod val="175000"/>
                                <a:alpha val="40000"/>
                              </a:schemeClr>
                            </a:glow>
                          </a:effectLst>
                          <a:latin typeface="+mn-lt"/>
                          <a:ea typeface="+mn-ea"/>
                          <a:cs typeface="+mn-cs"/>
                        </a:rPr>
                        <a:t>ooduslike</a:t>
                      </a:r>
                      <a:r>
                        <a:rPr lang="et-EE" sz="750" kern="1200" noProof="0">
                          <a:solidFill>
                            <a:schemeClr val="tx1"/>
                          </a:solidFill>
                          <a:effectLst>
                            <a:glow rad="228600">
                              <a:schemeClr val="accent1">
                                <a:satMod val="175000"/>
                                <a:alpha val="40000"/>
                              </a:schemeClr>
                            </a:glow>
                          </a:effectLst>
                          <a:latin typeface="+mn-lt"/>
                          <a:ea typeface="+mn-ea"/>
                          <a:cs typeface="+mn-cs"/>
                        </a:rPr>
                        <a:t> </a:t>
                      </a:r>
                      <a:r>
                        <a:rPr lang="en-US" sz="750" kern="1200" noProof="0">
                          <a:solidFill>
                            <a:schemeClr val="tx1"/>
                          </a:solidFill>
                          <a:effectLst>
                            <a:glow rad="228600">
                              <a:schemeClr val="accent1">
                                <a:satMod val="175000"/>
                                <a:alpha val="40000"/>
                              </a:schemeClr>
                            </a:glow>
                          </a:effectLst>
                          <a:latin typeface="+mn-lt"/>
                          <a:ea typeface="+mn-ea"/>
                          <a:cs typeface="+mn-cs"/>
                        </a:rPr>
                        <a:t>ja </a:t>
                      </a:r>
                      <a:r>
                        <a:rPr lang="et-EE" sz="750" kern="1200" noProof="0">
                          <a:solidFill>
                            <a:schemeClr val="tx1"/>
                          </a:solidFill>
                          <a:effectLst>
                            <a:glow rad="228600">
                              <a:schemeClr val="accent1">
                                <a:satMod val="175000"/>
                                <a:alpha val="40000"/>
                              </a:schemeClr>
                            </a:glow>
                          </a:effectLst>
                          <a:latin typeface="+mn-lt"/>
                          <a:ea typeface="+mn-ea"/>
                          <a:cs typeface="+mn-cs"/>
                        </a:rPr>
                        <a:t>vabaõhu</a:t>
                      </a:r>
                      <a:r>
                        <a:rPr lang="en-US" sz="750" kern="1200" noProof="0">
                          <a:solidFill>
                            <a:schemeClr val="tx1"/>
                          </a:solidFill>
                          <a:effectLst>
                            <a:glow rad="228600">
                              <a:schemeClr val="accent1">
                                <a:satMod val="175000"/>
                                <a:alpha val="40000"/>
                              </a:schemeClr>
                            </a:glow>
                          </a:effectLst>
                          <a:latin typeface="+mn-lt"/>
                          <a:ea typeface="+mn-ea"/>
                          <a:cs typeface="+mn-cs"/>
                        </a:rPr>
                        <a:t> </a:t>
                      </a:r>
                      <a:r>
                        <a:rPr lang="et-EE" sz="750" kern="1200" noProof="0">
                          <a:solidFill>
                            <a:schemeClr val="tx1"/>
                          </a:solidFill>
                          <a:effectLst>
                            <a:glow rad="228600">
                              <a:schemeClr val="accent1">
                                <a:satMod val="175000"/>
                                <a:alpha val="40000"/>
                              </a:schemeClr>
                            </a:glow>
                          </a:effectLst>
                          <a:latin typeface="+mn-lt"/>
                          <a:ea typeface="+mn-ea"/>
                          <a:cs typeface="+mn-cs"/>
                        </a:rPr>
                        <a:t>külastuskohtade </a:t>
                      </a:r>
                      <a:r>
                        <a:rPr lang="et-EE" sz="750" kern="1200" noProof="0" err="1">
                          <a:solidFill>
                            <a:schemeClr val="tx1"/>
                          </a:solidFill>
                          <a:effectLst>
                            <a:glow rad="228600">
                              <a:schemeClr val="accent1">
                                <a:satMod val="175000"/>
                                <a:alpha val="40000"/>
                              </a:schemeClr>
                            </a:glow>
                          </a:effectLst>
                          <a:latin typeface="+mn-lt"/>
                          <a:ea typeface="+mn-ea"/>
                          <a:cs typeface="+mn-cs"/>
                        </a:rPr>
                        <a:t>kasutami</a:t>
                      </a:r>
                      <a:r>
                        <a:rPr lang="en-US" sz="750" kern="1200" noProof="0">
                          <a:solidFill>
                            <a:schemeClr val="tx1"/>
                          </a:solidFill>
                          <a:effectLst>
                            <a:glow rad="228600">
                              <a:schemeClr val="accent1">
                                <a:satMod val="175000"/>
                                <a:alpha val="40000"/>
                              </a:schemeClr>
                            </a:glow>
                          </a:effectLst>
                          <a:latin typeface="+mn-lt"/>
                          <a:ea typeface="+mn-ea"/>
                          <a:cs typeface="+mn-cs"/>
                        </a:rPr>
                        <a:t>s</a:t>
                      </a:r>
                      <a:r>
                        <a:rPr lang="et-EE" sz="750" kern="1200" noProof="0">
                          <a:solidFill>
                            <a:schemeClr val="tx1"/>
                          </a:solidFill>
                          <a:effectLst>
                            <a:glow rad="228600">
                              <a:schemeClr val="accent1">
                                <a:satMod val="175000"/>
                                <a:alpha val="40000"/>
                              </a:schemeClr>
                            </a:glow>
                          </a:effectLst>
                          <a:latin typeface="+mn-lt"/>
                          <a:ea typeface="+mn-ea"/>
                          <a:cs typeface="+mn-cs"/>
                        </a:rPr>
                        <a:t>e</a:t>
                      </a:r>
                      <a:r>
                        <a:rPr lang="en-US" sz="750" kern="1200" noProof="0">
                          <a:solidFill>
                            <a:schemeClr val="tx1"/>
                          </a:solidFill>
                          <a:effectLst>
                            <a:glow rad="228600">
                              <a:schemeClr val="accent1">
                                <a:satMod val="175000"/>
                                <a:alpha val="40000"/>
                              </a:schemeClr>
                            </a:glow>
                          </a:effectLst>
                          <a:latin typeface="+mn-lt"/>
                          <a:ea typeface="+mn-ea"/>
                          <a:cs typeface="+mn-cs"/>
                        </a:rPr>
                        <a:t> </a:t>
                      </a:r>
                      <a:r>
                        <a:rPr lang="en-US" sz="750" kern="1200" noProof="0" err="1">
                          <a:solidFill>
                            <a:schemeClr val="tx1"/>
                          </a:solidFill>
                          <a:effectLst>
                            <a:glow rad="228600">
                              <a:schemeClr val="accent1">
                                <a:satMod val="175000"/>
                                <a:alpha val="40000"/>
                              </a:schemeClr>
                            </a:glow>
                          </a:effectLst>
                          <a:latin typeface="+mn-lt"/>
                          <a:ea typeface="+mn-ea"/>
                          <a:cs typeface="+mn-cs"/>
                        </a:rPr>
                        <a:t>edendamine</a:t>
                      </a:r>
                      <a:r>
                        <a:rPr lang="et-EE" sz="750" kern="1200" noProof="0">
                          <a:solidFill>
                            <a:schemeClr val="tx1"/>
                          </a:solidFill>
                          <a:effectLst>
                            <a:glow rad="228600">
                              <a:schemeClr val="accent1">
                                <a:satMod val="175000"/>
                                <a:alpha val="40000"/>
                              </a:schemeClr>
                            </a:glow>
                          </a:effectLst>
                          <a:latin typeface="+mn-lt"/>
                          <a:ea typeface="+mn-ea"/>
                          <a:cs typeface="+mn-cs"/>
                        </a:rPr>
                        <a:t> – võimalus kaasa aidata elanikkonna vaimse tervise säilitamisele/parandamisele</a:t>
                      </a:r>
                      <a:r>
                        <a:rPr lang="en-US" sz="750" kern="1200" noProof="0">
                          <a:solidFill>
                            <a:schemeClr val="tx1"/>
                          </a:solidFill>
                          <a:effectLst>
                            <a:glow rad="228600">
                              <a:schemeClr val="accent1">
                                <a:satMod val="175000"/>
                                <a:alpha val="40000"/>
                              </a:schemeClr>
                            </a:glow>
                          </a:effectLst>
                          <a:latin typeface="+mn-lt"/>
                          <a:ea typeface="+mn-ea"/>
                          <a:cs typeface="+mn-cs"/>
                        </a:rPr>
                        <a:t>.</a:t>
                      </a:r>
                      <a:r>
                        <a:rPr lang="en-US" sz="700">
                          <a:effectLst>
                            <a:glow rad="228600">
                              <a:schemeClr val="accent2">
                                <a:satMod val="175000"/>
                                <a:alpha val="40000"/>
                              </a:schemeClr>
                            </a:glow>
                          </a:effectLst>
                          <a:latin typeface="+mn-lt"/>
                          <a:ea typeface="Calibri"/>
                          <a:cs typeface="Times New Roman"/>
                        </a:rPr>
                        <a:t> +</a:t>
                      </a:r>
                      <a:r>
                        <a:rPr lang="en-US" sz="700" err="1">
                          <a:effectLst>
                            <a:glow rad="228600">
                              <a:schemeClr val="accent2">
                                <a:satMod val="175000"/>
                                <a:alpha val="40000"/>
                              </a:schemeClr>
                            </a:glow>
                          </a:effectLst>
                          <a:latin typeface="+mn-lt"/>
                          <a:ea typeface="Calibri"/>
                          <a:cs typeface="Times New Roman"/>
                        </a:rPr>
                        <a:t>kogukond</a:t>
                      </a:r>
                      <a:endParaRPr lang="et-EE" sz="750" kern="1200" noProof="0">
                        <a:solidFill>
                          <a:schemeClr val="tx1"/>
                        </a:solidFill>
                        <a:effectLst>
                          <a:glow rad="228600">
                            <a:schemeClr val="accent1">
                              <a:satMod val="175000"/>
                              <a:alpha val="40000"/>
                            </a:schemeClr>
                          </a:glow>
                        </a:effectLst>
                        <a:latin typeface="+mn-lt"/>
                        <a:ea typeface="+mn-ea"/>
                        <a:cs typeface="+mn-cs"/>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0000"/>
                        </a:lnSpc>
                        <a:spcBef>
                          <a:spcPts val="0"/>
                        </a:spcBef>
                        <a:spcAft>
                          <a:spcPts val="0"/>
                        </a:spcAft>
                        <a:buClrTx/>
                        <a:buSzTx/>
                        <a:buFontTx/>
                        <a:buNone/>
                        <a:tabLst/>
                      </a:pPr>
                      <a:r>
                        <a:rPr kumimoji="0" lang="et-EE" sz="750" b="1" i="0" u="none" strike="noStrike" cap="none" normalizeH="0" baseline="0" noProof="0">
                          <a:ln>
                            <a:noFill/>
                          </a:ln>
                          <a:solidFill>
                            <a:schemeClr val="tx1"/>
                          </a:solidFill>
                          <a:effectLst/>
                          <a:latin typeface="+mn-lt"/>
                          <a:ea typeface="Times New Roman" pitchFamily="18" charset="0"/>
                          <a:cs typeface="Arial" pitchFamily="34" charset="0"/>
                        </a:rPr>
                        <a:t>WT strateegia (Kuidas vähendada sisemisi nõrkusi ja samas vältida väliseid ohtusid?)</a:t>
                      </a:r>
                      <a:endParaRPr kumimoji="0" lang="en-US" sz="750" b="1" i="0" u="none" strike="noStrike" cap="none" normalizeH="0" baseline="0" noProof="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Kogukonnad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kumimoji="0" lang="et-EE" sz="750" b="1" i="0" u="none" strike="noStrike" cap="none" normalizeH="0" baseline="0" noProof="0">
                        <a:ln>
                          <a:noFill/>
                        </a:ln>
                        <a:solidFill>
                          <a:schemeClr val="tx1"/>
                        </a:solidFill>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kumimoji="0" lang="et-EE" sz="750" b="1"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W</a:t>
                      </a:r>
                      <a:r>
                        <a:rPr kumimoji="0" lang="en-US" sz="750" b="1"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1/T5</a:t>
                      </a:r>
                      <a:r>
                        <a:rPr kumimoji="0" lang="et-EE"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K</a:t>
                      </a:r>
                      <a:r>
                        <a:rPr kumimoji="0" lang="et-EE"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ogukondlike vajaduste esiletõstmine</a:t>
                      </a:r>
                      <a:r>
                        <a:rPr kumimoji="0" lang="en-US"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e</a:t>
                      </a:r>
                      <a:r>
                        <a:rPr kumimoji="0" lang="et-EE"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lanike arvu suurendami</a:t>
                      </a:r>
                      <a:r>
                        <a:rPr kumimoji="0" lang="en-US" sz="750" b="0" i="0" u="none" strike="noStrike"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seks</a:t>
                      </a:r>
                      <a:r>
                        <a:rPr kumimoji="0" lang="et-EE"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 ettepaneku</a:t>
                      </a:r>
                      <a:r>
                        <a:rPr kumimoji="0" lang="en-US" sz="750" b="0" i="0" u="none" strike="noStrike"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te</a:t>
                      </a:r>
                      <a:r>
                        <a:rPr kumimoji="0" lang="en-US"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esitamine</a:t>
                      </a:r>
                      <a:r>
                        <a:rPr kumimoji="0" lang="en-US"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olukorra</a:t>
                      </a:r>
                      <a:r>
                        <a:rPr kumimoji="0" lang="en-US"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parandamiseks</a:t>
                      </a:r>
                      <a:r>
                        <a:rPr kumimoji="0" lang="en-US"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a:t>
                      </a:r>
                      <a:endParaRPr kumimoji="0" lang="et-EE" sz="750" b="0" i="0" u="none" strike="noStrike"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kumimoji="0" lang="et-EE" sz="750" b="1"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W</a:t>
                      </a:r>
                      <a:r>
                        <a:rPr kumimoji="0" lang="en-US" sz="750" b="1"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8/T5</a:t>
                      </a:r>
                      <a:r>
                        <a:rPr kumimoji="0" lang="et-EE" sz="750" b="1"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Noortele suunatud turundus, et </a:t>
                      </a:r>
                      <a:r>
                        <a:rPr kumimoji="0" lang="en-US" sz="750" b="0" i="0" u="none" strike="noStrike" kern="1200"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neil</a:t>
                      </a:r>
                      <a:r>
                        <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tekiks huvi ja vajadus jääda piirkonda elama ja tegutsema. </a:t>
                      </a:r>
                      <a:r>
                        <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mn-ea"/>
                          <a:cs typeface="Arial" pitchFamily="34" charset="0"/>
                        </a:rPr>
                        <a:t>Noorte initsiatiivi toetamine, stipendium</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mn-ea"/>
                          <a:cs typeface="Arial" pitchFamily="34" charset="0"/>
                        </a:rPr>
                        <a:t>ide, </a:t>
                      </a:r>
                      <a:r>
                        <a:rPr kumimoji="0" lang="en-US" sz="750" b="0" i="0" u="none" strike="noStrike" kern="1200" cap="none" normalizeH="0" baseline="0" noProof="0" err="1">
                          <a:ln>
                            <a:noFill/>
                          </a:ln>
                          <a:solidFill>
                            <a:schemeClr val="tx1"/>
                          </a:solidFill>
                          <a:effectLst>
                            <a:glow rad="228600">
                              <a:schemeClr val="accent2">
                                <a:satMod val="175000"/>
                                <a:alpha val="40000"/>
                              </a:schemeClr>
                            </a:glow>
                          </a:effectLst>
                          <a:latin typeface="+mn-lt"/>
                          <a:ea typeface="+mn-ea"/>
                          <a:cs typeface="Arial" pitchFamily="34" charset="0"/>
                        </a:rPr>
                        <a:t>töö</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mn-ea"/>
                          <a:cs typeface="Arial" pitchFamily="34" charset="0"/>
                        </a:rPr>
                        <a:t>- ja </a:t>
                      </a:r>
                      <a:r>
                        <a:rPr kumimoji="0" lang="en-US" sz="750" b="0" i="0" u="none" strike="noStrike" kern="1200" cap="none" normalizeH="0" baseline="0" noProof="0" err="1">
                          <a:ln>
                            <a:noFill/>
                          </a:ln>
                          <a:solidFill>
                            <a:schemeClr val="tx1"/>
                          </a:solidFill>
                          <a:effectLst>
                            <a:glow rad="228600">
                              <a:schemeClr val="accent2">
                                <a:satMod val="175000"/>
                                <a:alpha val="40000"/>
                              </a:schemeClr>
                            </a:glow>
                          </a:effectLst>
                          <a:latin typeface="+mn-lt"/>
                          <a:ea typeface="+mn-ea"/>
                          <a:cs typeface="Arial" pitchFamily="34" charset="0"/>
                        </a:rPr>
                        <a:t>praktikakohtade</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mn-ea"/>
                          <a:cs typeface="Arial" pitchFamily="34" charset="0"/>
                        </a:rPr>
                        <a:t> </a:t>
                      </a:r>
                      <a:r>
                        <a:rPr kumimoji="0" lang="en-US" sz="750" b="0" i="0" u="none" strike="noStrike" kern="1200" cap="none" normalizeH="0" baseline="0" noProof="0" err="1">
                          <a:ln>
                            <a:noFill/>
                          </a:ln>
                          <a:solidFill>
                            <a:schemeClr val="tx1"/>
                          </a:solidFill>
                          <a:effectLst>
                            <a:glow rad="228600">
                              <a:schemeClr val="accent2">
                                <a:satMod val="175000"/>
                                <a:alpha val="40000"/>
                              </a:schemeClr>
                            </a:glow>
                          </a:effectLst>
                          <a:latin typeface="+mn-lt"/>
                          <a:ea typeface="+mn-ea"/>
                          <a:cs typeface="Arial" pitchFamily="34" charset="0"/>
                        </a:rPr>
                        <a:t>organiseerimine</a:t>
                      </a:r>
                      <a:r>
                        <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mn-ea"/>
                          <a:cs typeface="Arial" pitchFamily="34" charset="0"/>
                        </a:rPr>
                        <a:t>.</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mn-ea"/>
                          <a:cs typeface="Arial" pitchFamily="34" charset="0"/>
                        </a:rPr>
                        <a:t> K</a:t>
                      </a:r>
                      <a:r>
                        <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odukoha tunde suurendamine</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a:t>
                      </a:r>
                      <a:r>
                        <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et noorele jääks positiivne mälestus ja nad tuleksid tagasi</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n-US" sz="750" b="0" i="0" u="none" strike="noStrike" kern="1200"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tegevuspiirkonda</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 </a:t>
                      </a:r>
                      <a:r>
                        <a:rPr kumimoji="0" lang="en-US" sz="750" b="0" i="0" u="none" strike="noStrike" kern="1200" cap="none" normalizeH="0" baseline="0" noProof="0" err="1">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elama</a:t>
                      </a:r>
                      <a:r>
                        <a:rPr kumimoji="0" lang="en-US"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rPr>
                        <a:t>.</a:t>
                      </a: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Sotsiaalvaldkond</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 (ESF+):</a:t>
                      </a:r>
                      <a:endParaRPr kumimoji="0" lang="et-EE" sz="750" b="0" i="0" u="none" strike="noStrike" kern="1200" cap="none" normalizeH="0" baseline="0" noProof="0">
                        <a:ln>
                          <a:noFill/>
                        </a:ln>
                        <a:solidFill>
                          <a:schemeClr val="tx1"/>
                        </a:solidFill>
                        <a:effectLst>
                          <a:glow rad="228600">
                            <a:schemeClr val="accent2">
                              <a:satMod val="175000"/>
                              <a:alpha val="40000"/>
                            </a:schemeClr>
                          </a:glow>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defRPr/>
                      </a:pPr>
                      <a:r>
                        <a:rPr lang="et-EE" sz="750" b="1" kern="1200" noProof="0">
                          <a:solidFill>
                            <a:schemeClr val="tx1"/>
                          </a:solidFill>
                          <a:effectLst>
                            <a:glow rad="228600">
                              <a:srgbClr val="58A667">
                                <a:alpha val="40000"/>
                              </a:srgbClr>
                            </a:glow>
                          </a:effectLst>
                          <a:latin typeface="+mn-lt"/>
                          <a:ea typeface="+mn-ea"/>
                          <a:cs typeface="+mn-cs"/>
                        </a:rPr>
                        <a:t>W</a:t>
                      </a:r>
                      <a:r>
                        <a:rPr lang="en-US" sz="750" b="1" kern="1200" noProof="0">
                          <a:solidFill>
                            <a:schemeClr val="tx1"/>
                          </a:solidFill>
                          <a:effectLst>
                            <a:glow rad="228600">
                              <a:srgbClr val="58A667">
                                <a:alpha val="40000"/>
                              </a:srgbClr>
                            </a:glow>
                          </a:effectLst>
                          <a:latin typeface="+mn-lt"/>
                          <a:ea typeface="+mn-ea"/>
                          <a:cs typeface="+mn-cs"/>
                        </a:rPr>
                        <a:t>7,23,24/T3</a:t>
                      </a:r>
                      <a:r>
                        <a:rPr lang="et-EE" sz="750" kern="1200" noProof="0">
                          <a:solidFill>
                            <a:schemeClr val="tx1"/>
                          </a:solidFill>
                          <a:effectLst>
                            <a:glow rad="228600">
                              <a:srgbClr val="58A667">
                                <a:alpha val="40000"/>
                              </a:srgbClr>
                            </a:glow>
                          </a:effectLst>
                          <a:latin typeface="+mn-lt"/>
                          <a:ea typeface="+mn-ea"/>
                          <a:cs typeface="+mn-cs"/>
                        </a:rPr>
                        <a:t> </a:t>
                      </a:r>
                      <a:r>
                        <a:rPr lang="en-US" sz="750" kern="1200" noProof="0">
                          <a:solidFill>
                            <a:schemeClr val="tx1"/>
                          </a:solidFill>
                          <a:effectLst>
                            <a:glow rad="228600">
                              <a:srgbClr val="58A667">
                                <a:alpha val="40000"/>
                              </a:srgbClr>
                            </a:glow>
                          </a:effectLst>
                          <a:latin typeface="+mn-lt"/>
                          <a:ea typeface="+mn-ea"/>
                          <a:cs typeface="+mn-cs"/>
                        </a:rPr>
                        <a:t>ESF+ </a:t>
                      </a:r>
                      <a:r>
                        <a:rPr lang="en-US" sz="750" kern="1200" noProof="0" err="1">
                          <a:solidFill>
                            <a:schemeClr val="tx1"/>
                          </a:solidFill>
                          <a:effectLst>
                            <a:glow rad="228600">
                              <a:srgbClr val="58A667">
                                <a:alpha val="40000"/>
                              </a:srgbClr>
                            </a:glow>
                          </a:effectLst>
                          <a:latin typeface="+mn-lt"/>
                          <a:ea typeface="+mn-ea"/>
                          <a:cs typeface="+mn-cs"/>
                        </a:rPr>
                        <a:t>valdkond</a:t>
                      </a:r>
                      <a:r>
                        <a:rPr lang="en-US" sz="750" kern="1200" noProof="0">
                          <a:solidFill>
                            <a:schemeClr val="tx1"/>
                          </a:solidFill>
                          <a:effectLst>
                            <a:glow rad="228600">
                              <a:srgbClr val="58A667">
                                <a:alpha val="40000"/>
                              </a:srgbClr>
                            </a:glow>
                          </a:effectLst>
                          <a:latin typeface="+mn-lt"/>
                          <a:ea typeface="+mn-ea"/>
                          <a:cs typeface="+mn-cs"/>
                        </a:rPr>
                        <a:t>:</a:t>
                      </a:r>
                      <a:r>
                        <a:rPr lang="et-EE" sz="750" kern="1200" noProof="0">
                          <a:solidFill>
                            <a:schemeClr val="tx1"/>
                          </a:solidFill>
                          <a:effectLst>
                            <a:glow rad="228600">
                              <a:srgbClr val="58A667">
                                <a:alpha val="40000"/>
                              </a:srgbClr>
                            </a:glow>
                          </a:effectLst>
                          <a:latin typeface="+mn-lt"/>
                          <a:ea typeface="+mn-ea"/>
                          <a:cs typeface="+mn-cs"/>
                        </a:rPr>
                        <a:t>Kogukonnapõhi</a:t>
                      </a:r>
                      <a:r>
                        <a:rPr lang="en-US" sz="750" kern="1200" noProof="0" err="1">
                          <a:solidFill>
                            <a:schemeClr val="tx1"/>
                          </a:solidFill>
                          <a:effectLst>
                            <a:glow rad="228600">
                              <a:srgbClr val="58A667">
                                <a:alpha val="40000"/>
                              </a:srgbClr>
                            </a:glow>
                          </a:effectLst>
                          <a:latin typeface="+mn-lt"/>
                          <a:ea typeface="+mn-ea"/>
                          <a:cs typeface="+mn-cs"/>
                        </a:rPr>
                        <a:t>st</a:t>
                      </a:r>
                      <a:r>
                        <a:rPr lang="et-EE" sz="750" kern="1200" noProof="0">
                          <a:solidFill>
                            <a:schemeClr val="tx1"/>
                          </a:solidFill>
                          <a:effectLst>
                            <a:glow rad="228600">
                              <a:srgbClr val="58A667">
                                <a:alpha val="40000"/>
                              </a:srgbClr>
                            </a:glow>
                          </a:effectLst>
                          <a:latin typeface="+mn-lt"/>
                          <a:ea typeface="+mn-ea"/>
                          <a:cs typeface="+mn-cs"/>
                        </a:rPr>
                        <a:t>e sotsiaalhoolekan</a:t>
                      </a:r>
                      <a:r>
                        <a:rPr lang="en-US" sz="750" kern="1200" noProof="0">
                          <a:solidFill>
                            <a:schemeClr val="tx1"/>
                          </a:solidFill>
                          <a:effectLst>
                            <a:glow rad="228600">
                              <a:srgbClr val="58A667">
                                <a:alpha val="40000"/>
                              </a:srgbClr>
                            </a:glow>
                          </a:effectLst>
                          <a:latin typeface="+mn-lt"/>
                          <a:ea typeface="+mn-ea"/>
                          <a:cs typeface="+mn-cs"/>
                        </a:rPr>
                        <a:t>d</a:t>
                      </a:r>
                      <a:r>
                        <a:rPr lang="et-EE" sz="750" kern="1200" noProof="0">
                          <a:solidFill>
                            <a:schemeClr val="tx1"/>
                          </a:solidFill>
                          <a:effectLst>
                            <a:glow rad="228600">
                              <a:srgbClr val="58A667">
                                <a:alpha val="40000"/>
                              </a:srgbClr>
                            </a:glow>
                          </a:effectLst>
                          <a:latin typeface="+mn-lt"/>
                          <a:ea typeface="+mn-ea"/>
                          <a:cs typeface="+mn-cs"/>
                        </a:rPr>
                        <a:t>e</a:t>
                      </a:r>
                      <a:r>
                        <a:rPr lang="en-US" sz="750" kern="1200" noProof="0" err="1">
                          <a:solidFill>
                            <a:schemeClr val="tx1"/>
                          </a:solidFill>
                          <a:effectLst>
                            <a:glow rad="228600">
                              <a:srgbClr val="58A667">
                                <a:alpha val="40000"/>
                              </a:srgbClr>
                            </a:glow>
                          </a:effectLst>
                          <a:latin typeface="+mn-lt"/>
                          <a:ea typeface="+mn-ea"/>
                          <a:cs typeface="+mn-cs"/>
                        </a:rPr>
                        <a:t>teenuste</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edendamine</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nii</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eakatele</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kui</a:t>
                      </a:r>
                      <a:r>
                        <a:rPr lang="en-US" sz="750" kern="1200" noProof="0">
                          <a:solidFill>
                            <a:schemeClr val="tx1"/>
                          </a:solidFill>
                          <a:effectLst>
                            <a:glow rad="228600">
                              <a:srgbClr val="58A667">
                                <a:alpha val="40000"/>
                              </a:srgbClr>
                            </a:glow>
                          </a:effectLst>
                          <a:latin typeface="+mn-lt"/>
                          <a:ea typeface="+mn-ea"/>
                          <a:cs typeface="+mn-cs"/>
                        </a:rPr>
                        <a:t> ka </a:t>
                      </a:r>
                      <a:r>
                        <a:rPr lang="en-US" sz="750" kern="1200" noProof="0" err="1">
                          <a:solidFill>
                            <a:schemeClr val="tx1"/>
                          </a:solidFill>
                          <a:effectLst>
                            <a:glow rad="228600">
                              <a:srgbClr val="58A667">
                                <a:alpha val="40000"/>
                              </a:srgbClr>
                            </a:glow>
                          </a:effectLst>
                          <a:latin typeface="+mn-lt"/>
                          <a:ea typeface="+mn-ea"/>
                          <a:cs typeface="+mn-cs"/>
                        </a:rPr>
                        <a:t>väikelaste</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vanematele</a:t>
                      </a:r>
                      <a:r>
                        <a:rPr lang="en-US" sz="750" kern="1200" noProof="0">
                          <a:solidFill>
                            <a:schemeClr val="tx1"/>
                          </a:solidFill>
                          <a:effectLst>
                            <a:glow rad="228600">
                              <a:srgbClr val="58A667">
                                <a:alpha val="40000"/>
                              </a:srgbClr>
                            </a:glow>
                          </a:effectLst>
                          <a:latin typeface="+mn-lt"/>
                          <a:ea typeface="+mn-ea"/>
                          <a:cs typeface="+mn-cs"/>
                        </a:rPr>
                        <a:t> (n </a:t>
                      </a:r>
                      <a:r>
                        <a:rPr lang="et-EE" sz="750" kern="1200" noProof="0">
                          <a:solidFill>
                            <a:schemeClr val="tx1"/>
                          </a:solidFill>
                          <a:effectLst>
                            <a:glow rad="228600">
                              <a:srgbClr val="58A667">
                                <a:alpha val="40000"/>
                              </a:srgbClr>
                            </a:glow>
                          </a:effectLst>
                          <a:latin typeface="+mn-lt"/>
                          <a:ea typeface="+mn-ea"/>
                          <a:cs typeface="+mn-cs"/>
                        </a:rPr>
                        <a:t>lastehoid, tegevused beebidele</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Pakkuda</a:t>
                      </a:r>
                      <a:r>
                        <a:rPr lang="en-US" sz="750" kern="1200" noProof="0">
                          <a:solidFill>
                            <a:schemeClr val="tx1"/>
                          </a:solidFill>
                          <a:effectLst>
                            <a:glow rad="228600">
                              <a:srgbClr val="58A667">
                                <a:alpha val="40000"/>
                              </a:srgbClr>
                            </a:glow>
                          </a:effectLst>
                          <a:latin typeface="+mn-lt"/>
                          <a:ea typeface="+mn-ea"/>
                          <a:cs typeface="+mn-cs"/>
                        </a:rPr>
                        <a:t> e</a:t>
                      </a:r>
                      <a:r>
                        <a:rPr lang="et-EE" sz="750" kern="1200" noProof="0">
                          <a:solidFill>
                            <a:schemeClr val="tx1"/>
                          </a:solidFill>
                          <a:effectLst>
                            <a:glow rad="228600">
                              <a:srgbClr val="58A667">
                                <a:alpha val="40000"/>
                              </a:srgbClr>
                            </a:glow>
                          </a:effectLst>
                          <a:latin typeface="+mn-lt"/>
                          <a:ea typeface="+mn-ea"/>
                          <a:cs typeface="+mn-cs"/>
                        </a:rPr>
                        <a:t>akate päevahoid</a:t>
                      </a:r>
                      <a:r>
                        <a:rPr lang="en-US" sz="750" kern="1200" noProof="0">
                          <a:solidFill>
                            <a:schemeClr val="tx1"/>
                          </a:solidFill>
                          <a:effectLst>
                            <a:glow rad="228600">
                              <a:srgbClr val="58A667">
                                <a:alpha val="40000"/>
                              </a:srgbClr>
                            </a:glow>
                          </a:effectLst>
                          <a:latin typeface="+mn-lt"/>
                          <a:ea typeface="+mn-ea"/>
                          <a:cs typeface="+mn-cs"/>
                        </a:rPr>
                        <a:t>u ja </a:t>
                      </a:r>
                      <a:r>
                        <a:rPr lang="en-US" sz="750" kern="1200" noProof="0" err="1">
                          <a:solidFill>
                            <a:schemeClr val="tx1"/>
                          </a:solidFill>
                          <a:effectLst>
                            <a:glow rad="228600">
                              <a:srgbClr val="58A667">
                                <a:alpha val="40000"/>
                              </a:srgbClr>
                            </a:glow>
                          </a:effectLst>
                          <a:latin typeface="+mn-lt"/>
                          <a:ea typeface="+mn-ea"/>
                          <a:cs typeface="+mn-cs"/>
                        </a:rPr>
                        <a:t>muid</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teenuseid</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täna</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olemasolevates</a:t>
                      </a:r>
                      <a:r>
                        <a:rPr lang="et-EE"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ruumides</a:t>
                      </a:r>
                      <a:r>
                        <a:rPr lang="en-US" sz="750" kern="1200" noProof="0">
                          <a:solidFill>
                            <a:schemeClr val="tx1"/>
                          </a:solidFill>
                          <a:effectLst>
                            <a:glow rad="228600">
                              <a:srgbClr val="58A667">
                                <a:alpha val="40000"/>
                              </a:srgbClr>
                            </a:glow>
                          </a:effectLst>
                          <a:latin typeface="+mn-lt"/>
                          <a:ea typeface="+mn-ea"/>
                          <a:cs typeface="+mn-cs"/>
                        </a:rPr>
                        <a:t> (</a:t>
                      </a:r>
                      <a:r>
                        <a:rPr lang="et-EE" sz="750" kern="1200" noProof="0">
                          <a:solidFill>
                            <a:schemeClr val="tx1"/>
                          </a:solidFill>
                          <a:effectLst>
                            <a:glow rad="228600">
                              <a:srgbClr val="58A667">
                                <a:alpha val="40000"/>
                              </a:srgbClr>
                            </a:glow>
                          </a:effectLst>
                          <a:latin typeface="+mn-lt"/>
                          <a:ea typeface="+mn-ea"/>
                          <a:cs typeface="+mn-cs"/>
                        </a:rPr>
                        <a:t>külaseltsi</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kultuurimaja</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lasteaia</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noortek</a:t>
                      </a:r>
                      <a:r>
                        <a:rPr lang="et-EE" sz="750" kern="1200" noProof="0">
                          <a:solidFill>
                            <a:schemeClr val="tx1"/>
                          </a:solidFill>
                          <a:effectLst>
                            <a:glow rad="228600">
                              <a:srgbClr val="58A667">
                                <a:alpha val="40000"/>
                              </a:srgbClr>
                            </a:glow>
                          </a:effectLst>
                          <a:latin typeface="+mn-lt"/>
                          <a:ea typeface="+mn-ea"/>
                          <a:cs typeface="+mn-cs"/>
                        </a:rPr>
                        <a:t>eskuste</a:t>
                      </a:r>
                      <a:r>
                        <a:rPr lang="en-US" sz="750" kern="1200" noProof="0">
                          <a:solidFill>
                            <a:schemeClr val="tx1"/>
                          </a:solidFill>
                          <a:effectLst>
                            <a:glow rad="228600">
                              <a:srgbClr val="58A667">
                                <a:alpha val="40000"/>
                              </a:srgbClr>
                            </a:glow>
                          </a:effectLst>
                          <a:latin typeface="+mn-lt"/>
                          <a:ea typeface="+mn-ea"/>
                          <a:cs typeface="+mn-cs"/>
                        </a:rPr>
                        <a:t> ja </a:t>
                      </a:r>
                      <a:r>
                        <a:rPr lang="en-US" sz="750" kern="1200" noProof="0" err="1">
                          <a:solidFill>
                            <a:schemeClr val="tx1"/>
                          </a:solidFill>
                          <a:effectLst>
                            <a:glow rad="228600">
                              <a:srgbClr val="58A667">
                                <a:alpha val="40000"/>
                              </a:srgbClr>
                            </a:glow>
                          </a:effectLst>
                          <a:latin typeface="+mn-lt"/>
                          <a:ea typeface="+mn-ea"/>
                          <a:cs typeface="+mn-cs"/>
                        </a:rPr>
                        <a:t>muud</a:t>
                      </a:r>
                      <a:r>
                        <a:rPr lang="en-US" sz="750" kern="1200" noProof="0">
                          <a:solidFill>
                            <a:schemeClr val="tx1"/>
                          </a:solidFill>
                          <a:effectLst>
                            <a:glow rad="228600">
                              <a:srgbClr val="58A667">
                                <a:alpha val="40000"/>
                              </a:srgbClr>
                            </a:glow>
                          </a:effectLst>
                          <a:latin typeface="+mn-lt"/>
                          <a:ea typeface="+mn-ea"/>
                          <a:cs typeface="+mn-cs"/>
                        </a:rPr>
                        <a:t> </a:t>
                      </a:r>
                      <a:r>
                        <a:rPr lang="en-US" sz="750" kern="1200" noProof="0" err="1">
                          <a:solidFill>
                            <a:schemeClr val="tx1"/>
                          </a:solidFill>
                          <a:effectLst>
                            <a:glow rad="228600">
                              <a:srgbClr val="58A667">
                                <a:alpha val="40000"/>
                              </a:srgbClr>
                            </a:glow>
                          </a:effectLst>
                          <a:latin typeface="+mn-lt"/>
                          <a:ea typeface="+mn-ea"/>
                          <a:cs typeface="+mn-cs"/>
                        </a:rPr>
                        <a:t>ruumid</a:t>
                      </a:r>
                      <a:r>
                        <a:rPr lang="en-US" sz="750" kern="1200" noProof="0">
                          <a:solidFill>
                            <a:schemeClr val="tx1"/>
                          </a:solidFill>
                          <a:effectLst>
                            <a:glow rad="228600">
                              <a:srgbClr val="58A667">
                                <a:alpha val="40000"/>
                              </a:srgbClr>
                            </a:glow>
                          </a:effectLst>
                          <a:latin typeface="+mn-lt"/>
                          <a:ea typeface="+mn-ea"/>
                          <a:cs typeface="+mn-cs"/>
                        </a:rPr>
                        <a:t>). </a:t>
                      </a:r>
                      <a:r>
                        <a:rPr lang="en-US" sz="700">
                          <a:effectLst>
                            <a:glow rad="228600">
                              <a:schemeClr val="accent2">
                                <a:satMod val="175000"/>
                                <a:alpha val="40000"/>
                              </a:schemeClr>
                            </a:glow>
                          </a:effectLst>
                          <a:latin typeface="+mn-lt"/>
                          <a:ea typeface="Calibri"/>
                          <a:cs typeface="Times New Roman"/>
                        </a:rPr>
                        <a:t>+</a:t>
                      </a:r>
                      <a:r>
                        <a:rPr lang="en-US" sz="700" err="1">
                          <a:effectLst>
                            <a:glow rad="228600">
                              <a:schemeClr val="accent2">
                                <a:satMod val="175000"/>
                                <a:alpha val="40000"/>
                              </a:schemeClr>
                            </a:glow>
                          </a:effectLst>
                          <a:latin typeface="+mn-lt"/>
                          <a:ea typeface="Calibri"/>
                          <a:cs typeface="Times New Roman"/>
                        </a:rPr>
                        <a:t>kogukond</a:t>
                      </a:r>
                      <a:endParaRPr lang="en-US" sz="700">
                        <a:effectLst>
                          <a:glow rad="228600">
                            <a:schemeClr val="accent2">
                              <a:satMod val="175000"/>
                              <a:alpha val="40000"/>
                            </a:schemeClr>
                          </a:glow>
                        </a:effectLst>
                        <a:latin typeface="+mn-lt"/>
                        <a:ea typeface="Calibri"/>
                        <a:cs typeface="Times New Roman"/>
                      </a:endParaRPr>
                    </a:p>
                    <a:p>
                      <a:pPr marL="0" marR="0" lvl="0" indent="0" algn="l" defTabSz="914400" rtl="0" eaLnBrk="0" fontAlgn="base" latinLnBrk="0" hangingPunct="0">
                        <a:lnSpc>
                          <a:spcPct val="70000"/>
                        </a:lnSpc>
                        <a:spcBef>
                          <a:spcPts val="0"/>
                        </a:spcBef>
                        <a:spcAft>
                          <a:spcPts val="0"/>
                        </a:spcAft>
                        <a:buClrTx/>
                        <a:buSzTx/>
                        <a:buFontTx/>
                        <a:buNone/>
                        <a:tabLst/>
                        <a:defRPr/>
                      </a:pP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Energia </a:t>
                      </a:r>
                      <a:r>
                        <a:rPr kumimoji="0" lang="en-US" sz="750" b="1" i="0" u="sng" strike="noStrike" kern="1200" cap="none" spc="0" normalizeH="0" baseline="0" noProof="0" err="1">
                          <a:ln>
                            <a:noFill/>
                          </a:ln>
                          <a:solidFill>
                            <a:prstClr val="black"/>
                          </a:solidFill>
                          <a:effectLst/>
                          <a:uLnTx/>
                          <a:uFillTx/>
                          <a:latin typeface="+mn-lt"/>
                          <a:ea typeface="Times New Roman" pitchFamily="18" charset="0"/>
                          <a:cs typeface="Arial" pitchFamily="34" charset="0"/>
                        </a:rPr>
                        <a:t>säästmine</a:t>
                      </a:r>
                      <a:r>
                        <a:rPr kumimoji="0" lang="en-US" sz="750" b="1" i="0" u="sng" strike="noStrike" kern="1200" cap="none" spc="0" normalizeH="0" baseline="0" noProof="0">
                          <a:ln>
                            <a:noFill/>
                          </a:ln>
                          <a:solidFill>
                            <a:prstClr val="black"/>
                          </a:solidFill>
                          <a:effectLst/>
                          <a:uLnTx/>
                          <a:uFillTx/>
                          <a:latin typeface="+mn-lt"/>
                          <a:ea typeface="Times New Roman" pitchFamily="18" charset="0"/>
                          <a:cs typeface="Arial" pitchFamily="34" charset="0"/>
                        </a:rPr>
                        <a:t>:</a:t>
                      </a:r>
                      <a:endParaRPr lang="et-EE" sz="750" kern="1200" noProof="0">
                        <a:solidFill>
                          <a:schemeClr val="tx1"/>
                        </a:solidFill>
                        <a:effectLst>
                          <a:glow rad="228600">
                            <a:srgbClr val="58A667">
                              <a:alpha val="40000"/>
                            </a:srgbClr>
                          </a:glow>
                        </a:effectLst>
                        <a:latin typeface="+mn-lt"/>
                        <a:ea typeface="+mn-ea"/>
                        <a:cs typeface="+mn-cs"/>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r>
                        <a:rPr kumimoji="0" lang="et-EE" sz="750" b="1"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W</a:t>
                      </a:r>
                      <a:r>
                        <a:rPr kumimoji="0" lang="en-US" sz="750" b="1"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10,17</a:t>
                      </a:r>
                      <a:r>
                        <a:rPr kumimoji="0" lang="et-EE" sz="750" b="1"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/T1</a:t>
                      </a:r>
                      <a:r>
                        <a:rPr kumimoji="0" lang="en-US" sz="750" b="1"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,3</a:t>
                      </a:r>
                      <a:r>
                        <a:rPr kumimoji="0" lang="et-EE" sz="750" b="1"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Olemasoleva</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te</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hoone</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te</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remondi toetamine, materjali taaskasutami</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s</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e</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ja</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renoveerimis</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e </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soodusta</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mine</a:t>
                      </a:r>
                      <a:r>
                        <a:rPr kumimoji="0" lang="et-EE" sz="750" b="1"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Abi pakkumine  elamispinna elamisväärseks korda tegemi</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seks</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Võimalikud</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meetmed</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investeerimistoetus</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laen</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nõustamin</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e.</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Kolemajade renoveerimi</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se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või</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lammutamise</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edendamine</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Võimalusel</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olla </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toeks</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elamufondi</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 </a:t>
                      </a:r>
                      <a:r>
                        <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suurenda</a:t>
                      </a:r>
                      <a:r>
                        <a:rPr kumimoji="0" lang="en-US" sz="750" b="0" i="0" u="none" strike="noStrike" cap="none" normalizeH="0" baseline="0" noProof="0" err="1">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misel</a:t>
                      </a:r>
                      <a:r>
                        <a:rPr kumimoji="0" lang="en-US"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rPr>
                        <a:t>.</a:t>
                      </a:r>
                      <a:endParaRPr kumimoji="0" lang="et-EE" sz="750" b="0" i="0" u="none" strike="noStrike" cap="none" normalizeH="0" baseline="0" noProof="0">
                        <a:ln>
                          <a:noFill/>
                        </a:ln>
                        <a:solidFill>
                          <a:schemeClr val="tx1"/>
                        </a:solidFill>
                        <a:effectLst>
                          <a:glow rad="228600">
                            <a:schemeClr val="accent4">
                              <a:satMod val="175000"/>
                              <a:alpha val="40000"/>
                            </a:schemeClr>
                          </a:glow>
                        </a:effectLst>
                        <a:latin typeface="+mn-lt"/>
                        <a:ea typeface="Times New Roman" pitchFamily="18" charset="0"/>
                        <a:cs typeface="Arial" pitchFamily="34" charset="0"/>
                      </a:endParaRPr>
                    </a:p>
                    <a:p>
                      <a:pPr marL="171450" marR="0" lvl="0" indent="-171450" algn="l" defTabSz="914400" rtl="0" eaLnBrk="0" fontAlgn="base" latinLnBrk="0" hangingPunct="0">
                        <a:lnSpc>
                          <a:spcPct val="70000"/>
                        </a:lnSpc>
                        <a:spcBef>
                          <a:spcPts val="0"/>
                        </a:spcBef>
                        <a:spcAft>
                          <a:spcPts val="0"/>
                        </a:spcAft>
                        <a:buClrTx/>
                        <a:buSzTx/>
                        <a:buFont typeface="Arial" panose="020B0604020202020204" pitchFamily="34" charset="0"/>
                        <a:buChar char="•"/>
                        <a:tabLst/>
                      </a:pPr>
                      <a:endParaRPr lang="et-EE" sz="750" kern="1200" noProof="0">
                        <a:solidFill>
                          <a:schemeClr val="tx1"/>
                        </a:solidFill>
                        <a:latin typeface="+mn-lt"/>
                        <a:ea typeface="+mn-ea"/>
                        <a:cs typeface="+mn-cs"/>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bl>
          </a:graphicData>
        </a:graphic>
      </p:graphicFrame>
      <p:sp>
        <p:nvSpPr>
          <p:cNvPr id="6165" name="Rectangle 23"/>
          <p:cNvSpPr>
            <a:spLocks noChangeArrowheads="1"/>
          </p:cNvSpPr>
          <p:nvPr/>
        </p:nvSpPr>
        <p:spPr bwMode="auto">
          <a:xfrm>
            <a:off x="-1" y="273882"/>
            <a:ext cx="2898711" cy="2229906"/>
          </a:xfrm>
          <a:prstGeom prst="rect">
            <a:avLst/>
          </a:prstGeom>
          <a:noFill/>
          <a:ln w="9525" algn="ctr">
            <a:noFill/>
            <a:miter lim="800000"/>
            <a:headEnd/>
            <a:tailEnd/>
          </a:ln>
        </p:spPr>
        <p:txBody>
          <a:bodyPr wrap="square">
            <a:spAutoFit/>
          </a:bodyPr>
          <a:lstStyle/>
          <a:p>
            <a:pPr algn="ctr" defTabSz="1219170"/>
            <a:r>
              <a:rPr lang="et-EE" sz="3000" b="1">
                <a:solidFill>
                  <a:srgbClr val="010163"/>
                </a:solidFill>
                <a:latin typeface="Calibri"/>
              </a:rPr>
              <a:t>SWOT ANALÜÜS</a:t>
            </a:r>
          </a:p>
          <a:p>
            <a:pPr defTabSz="1219170">
              <a:lnSpc>
                <a:spcPct val="85000"/>
              </a:lnSpc>
            </a:pPr>
            <a:endParaRPr lang="en-US" sz="1600" b="1">
              <a:solidFill>
                <a:srgbClr val="010163"/>
              </a:solidFill>
              <a:latin typeface="Calibri"/>
            </a:endParaRPr>
          </a:p>
          <a:p>
            <a:pPr defTabSz="1219170">
              <a:lnSpc>
                <a:spcPct val="85000"/>
              </a:lnSpc>
            </a:pPr>
            <a:r>
              <a:rPr lang="en-US" sz="1400" err="1">
                <a:solidFill>
                  <a:srgbClr val="010163"/>
                </a:solidFill>
                <a:latin typeface="Calibri"/>
              </a:rPr>
              <a:t>Peamised</a:t>
            </a:r>
            <a:r>
              <a:rPr lang="en-US" sz="1400">
                <a:solidFill>
                  <a:srgbClr val="010163"/>
                </a:solidFill>
                <a:latin typeface="Calibri"/>
              </a:rPr>
              <a:t> </a:t>
            </a:r>
            <a:r>
              <a:rPr lang="en-US" sz="1400" err="1">
                <a:solidFill>
                  <a:srgbClr val="010163"/>
                </a:solidFill>
                <a:latin typeface="Calibri"/>
              </a:rPr>
              <a:t>strateegilised</a:t>
            </a:r>
            <a:r>
              <a:rPr lang="en-US" sz="1400">
                <a:solidFill>
                  <a:srgbClr val="010163"/>
                </a:solidFill>
                <a:latin typeface="Calibri"/>
              </a:rPr>
              <a:t> </a:t>
            </a:r>
            <a:r>
              <a:rPr lang="en-US" sz="1400" err="1">
                <a:solidFill>
                  <a:srgbClr val="010163"/>
                </a:solidFill>
                <a:latin typeface="Calibri"/>
              </a:rPr>
              <a:t>tegevussuunad</a:t>
            </a:r>
            <a:r>
              <a:rPr lang="en-US" sz="1400">
                <a:solidFill>
                  <a:srgbClr val="010163"/>
                </a:solidFill>
                <a:latin typeface="Calibri"/>
              </a:rPr>
              <a:t>:</a:t>
            </a:r>
          </a:p>
          <a:p>
            <a:pPr marL="285750" indent="-285750" defTabSz="1219170">
              <a:lnSpc>
                <a:spcPct val="85000"/>
              </a:lnSpc>
              <a:buFont typeface="Arial" panose="020B0604020202020204" pitchFamily="34" charset="0"/>
              <a:buChar char="•"/>
            </a:pPr>
            <a:r>
              <a:rPr lang="en-US" sz="1400">
                <a:solidFill>
                  <a:srgbClr val="010163"/>
                </a:solidFill>
              </a:rPr>
              <a:t>k</a:t>
            </a:r>
            <a:r>
              <a:rPr lang="et-EE" sz="1400" err="1">
                <a:solidFill>
                  <a:srgbClr val="010163"/>
                </a:solidFill>
              </a:rPr>
              <a:t>ollane</a:t>
            </a:r>
            <a:r>
              <a:rPr lang="et-EE" sz="1400">
                <a:solidFill>
                  <a:srgbClr val="010163"/>
                </a:solidFill>
              </a:rPr>
              <a:t> - </a:t>
            </a:r>
            <a:r>
              <a:rPr lang="et-EE" sz="1400" b="1">
                <a:solidFill>
                  <a:srgbClr val="010163"/>
                </a:solidFill>
              </a:rPr>
              <a:t>atraktiivsed töökohad</a:t>
            </a:r>
          </a:p>
          <a:p>
            <a:pPr marL="285750" indent="-285750" defTabSz="1219170">
              <a:lnSpc>
                <a:spcPct val="85000"/>
              </a:lnSpc>
              <a:buFont typeface="Arial" panose="020B0604020202020204" pitchFamily="34" charset="0"/>
              <a:buChar char="•"/>
            </a:pPr>
            <a:r>
              <a:rPr lang="en-US" sz="1400">
                <a:solidFill>
                  <a:srgbClr val="010163"/>
                </a:solidFill>
              </a:rPr>
              <a:t>s</a:t>
            </a:r>
            <a:r>
              <a:rPr lang="et-EE" sz="1400" err="1">
                <a:solidFill>
                  <a:srgbClr val="010163"/>
                </a:solidFill>
              </a:rPr>
              <a:t>inine</a:t>
            </a:r>
            <a:r>
              <a:rPr lang="et-EE" sz="1400">
                <a:solidFill>
                  <a:srgbClr val="010163"/>
                </a:solidFill>
              </a:rPr>
              <a:t> </a:t>
            </a:r>
            <a:r>
              <a:rPr lang="en-US" sz="1400">
                <a:solidFill>
                  <a:srgbClr val="010163"/>
                </a:solidFill>
              </a:rPr>
              <a:t>-</a:t>
            </a:r>
            <a:r>
              <a:rPr lang="et-EE" sz="1400">
                <a:solidFill>
                  <a:srgbClr val="010163"/>
                </a:solidFill>
              </a:rPr>
              <a:t> </a:t>
            </a:r>
            <a:r>
              <a:rPr lang="et-EE" sz="1400" b="1">
                <a:solidFill>
                  <a:srgbClr val="010163"/>
                </a:solidFill>
              </a:rPr>
              <a:t>turism</a:t>
            </a:r>
            <a:endParaRPr lang="en-US" sz="1400" b="1">
              <a:solidFill>
                <a:srgbClr val="010163"/>
              </a:solidFill>
            </a:endParaRPr>
          </a:p>
          <a:p>
            <a:pPr marL="285750" indent="-285750" defTabSz="1219170">
              <a:lnSpc>
                <a:spcPct val="85000"/>
              </a:lnSpc>
              <a:buFont typeface="Arial" panose="020B0604020202020204" pitchFamily="34" charset="0"/>
              <a:buChar char="•"/>
            </a:pPr>
            <a:r>
              <a:rPr lang="en-US" sz="1400">
                <a:solidFill>
                  <a:srgbClr val="010163"/>
                </a:solidFill>
              </a:rPr>
              <a:t>p</a:t>
            </a:r>
            <a:r>
              <a:rPr lang="et-EE" sz="1400" err="1">
                <a:solidFill>
                  <a:srgbClr val="010163"/>
                </a:solidFill>
              </a:rPr>
              <a:t>unane</a:t>
            </a:r>
            <a:r>
              <a:rPr lang="et-EE" sz="1400">
                <a:solidFill>
                  <a:srgbClr val="010163"/>
                </a:solidFill>
              </a:rPr>
              <a:t> - </a:t>
            </a:r>
            <a:r>
              <a:rPr lang="et-EE" sz="1400" b="1">
                <a:solidFill>
                  <a:srgbClr val="010163"/>
                </a:solidFill>
              </a:rPr>
              <a:t>kogukonnad</a:t>
            </a:r>
          </a:p>
          <a:p>
            <a:pPr marL="285750" indent="-285750" defTabSz="1219170">
              <a:lnSpc>
                <a:spcPct val="85000"/>
              </a:lnSpc>
              <a:buFont typeface="Arial" panose="020B0604020202020204" pitchFamily="34" charset="0"/>
              <a:buChar char="•"/>
            </a:pPr>
            <a:r>
              <a:rPr lang="en-US" sz="1400">
                <a:solidFill>
                  <a:srgbClr val="010163"/>
                </a:solidFill>
              </a:rPr>
              <a:t>l</a:t>
            </a:r>
            <a:r>
              <a:rPr lang="et-EE" sz="1400" err="1">
                <a:solidFill>
                  <a:srgbClr val="010163"/>
                </a:solidFill>
              </a:rPr>
              <a:t>illa</a:t>
            </a:r>
            <a:r>
              <a:rPr lang="et-EE" sz="1400">
                <a:solidFill>
                  <a:srgbClr val="010163"/>
                </a:solidFill>
              </a:rPr>
              <a:t> </a:t>
            </a:r>
            <a:r>
              <a:rPr lang="en-US" sz="1400">
                <a:solidFill>
                  <a:srgbClr val="010163"/>
                </a:solidFill>
              </a:rPr>
              <a:t>-</a:t>
            </a:r>
            <a:r>
              <a:rPr lang="et-EE" sz="1400">
                <a:solidFill>
                  <a:srgbClr val="010163"/>
                </a:solidFill>
              </a:rPr>
              <a:t> </a:t>
            </a:r>
            <a:r>
              <a:rPr lang="et-EE" sz="1400" b="1">
                <a:solidFill>
                  <a:srgbClr val="010163"/>
                </a:solidFill>
              </a:rPr>
              <a:t>energia</a:t>
            </a:r>
            <a:r>
              <a:rPr lang="en-US" sz="1400" b="1">
                <a:solidFill>
                  <a:srgbClr val="010163"/>
                </a:solidFill>
              </a:rPr>
              <a:t> </a:t>
            </a:r>
            <a:r>
              <a:rPr lang="en-US" sz="1400" b="1" err="1">
                <a:solidFill>
                  <a:srgbClr val="010163"/>
                </a:solidFill>
              </a:rPr>
              <a:t>säästmine</a:t>
            </a:r>
            <a:endParaRPr lang="et-EE" sz="1400" b="1">
              <a:solidFill>
                <a:srgbClr val="010163"/>
              </a:solidFill>
            </a:endParaRPr>
          </a:p>
          <a:p>
            <a:pPr marL="285750" indent="-285750" defTabSz="1219170">
              <a:lnSpc>
                <a:spcPct val="85000"/>
              </a:lnSpc>
              <a:buFont typeface="Arial" panose="020B0604020202020204" pitchFamily="34" charset="0"/>
              <a:buChar char="•"/>
            </a:pPr>
            <a:r>
              <a:rPr lang="en-US" sz="1400">
                <a:solidFill>
                  <a:srgbClr val="010163"/>
                </a:solidFill>
                <a:latin typeface="Calibri"/>
              </a:rPr>
              <a:t>r</a:t>
            </a:r>
            <a:r>
              <a:rPr lang="et-EE" sz="1400" err="1">
                <a:solidFill>
                  <a:srgbClr val="010163"/>
                </a:solidFill>
                <a:latin typeface="Calibri"/>
              </a:rPr>
              <a:t>oheline</a:t>
            </a:r>
            <a:r>
              <a:rPr lang="et-EE" sz="1400">
                <a:solidFill>
                  <a:srgbClr val="010163"/>
                </a:solidFill>
                <a:latin typeface="Calibri"/>
              </a:rPr>
              <a:t> - </a:t>
            </a:r>
            <a:r>
              <a:rPr lang="et-EE" sz="1400" b="1">
                <a:solidFill>
                  <a:srgbClr val="010163"/>
                </a:solidFill>
                <a:latin typeface="Calibri"/>
              </a:rPr>
              <a:t>sotsiaalvaldkond (ESF+)</a:t>
            </a:r>
          </a:p>
        </p:txBody>
      </p:sp>
      <p:sp>
        <p:nvSpPr>
          <p:cNvPr id="3" name="Slaidinumbri kohatäide 3">
            <a:extLst>
              <a:ext uri="{FF2B5EF4-FFF2-40B4-BE49-F238E27FC236}">
                <a16:creationId xmlns:a16="http://schemas.microsoft.com/office/drawing/2014/main" id="{3AB6AD3A-93D0-1CE0-2AAE-BBC3B4E478C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21</a:t>
            </a:fld>
            <a:endParaRPr lang="et-EE">
              <a:solidFill>
                <a:prstClr val="black"/>
              </a:solidFill>
              <a:latin typeface="Calibri"/>
            </a:endParaRPr>
          </a:p>
        </p:txBody>
      </p:sp>
    </p:spTree>
    <p:extLst>
      <p:ext uri="{BB962C8B-B14F-4D97-AF65-F5344CB8AC3E}">
        <p14:creationId xmlns:p14="http://schemas.microsoft.com/office/powerpoint/2010/main" val="126911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390901" y="1363876"/>
            <a:ext cx="184731" cy="369332"/>
          </a:xfrm>
          <a:prstGeom prst="rect">
            <a:avLst/>
          </a:prstGeom>
          <a:noFill/>
          <a:ln w="3175" algn="ctr">
            <a:noFill/>
            <a:miter lim="800000"/>
            <a:headEnd/>
            <a:tailEnd/>
          </a:ln>
        </p:spPr>
        <p:txBody>
          <a:bodyPr wrap="none">
            <a:spAutoFit/>
          </a:bodyPr>
          <a:lstStyle/>
          <a:p>
            <a:endParaRPr lang="en-US">
              <a:latin typeface="Times New Roman" pitchFamily="18" charset="0"/>
            </a:endParaRPr>
          </a:p>
        </p:txBody>
      </p:sp>
      <p:sp>
        <p:nvSpPr>
          <p:cNvPr id="7171" name="Rectangle 3"/>
          <p:cNvSpPr>
            <a:spLocks noChangeArrowheads="1"/>
          </p:cNvSpPr>
          <p:nvPr/>
        </p:nvSpPr>
        <p:spPr bwMode="auto">
          <a:xfrm>
            <a:off x="150813" y="5851754"/>
            <a:ext cx="4358842" cy="1015663"/>
          </a:xfrm>
          <a:prstGeom prst="rect">
            <a:avLst/>
          </a:prstGeom>
          <a:noFill/>
          <a:ln w="3175" algn="ctr">
            <a:noFill/>
            <a:miter lim="800000"/>
            <a:headEnd/>
            <a:tailEnd/>
          </a:ln>
        </p:spPr>
        <p:txBody>
          <a:bodyPr wrap="square" anchor="ctr">
            <a:spAutoFit/>
          </a:bodyPr>
          <a:lstStyle/>
          <a:p>
            <a:r>
              <a:rPr lang="et-EE" sz="1600" u="sng">
                <a:solidFill>
                  <a:srgbClr val="010163"/>
                </a:solidFill>
                <a:cs typeface="Times New Roman" pitchFamily="18" charset="0"/>
              </a:rPr>
              <a:t>Kuidas konkurentsieeliseid säilitada? </a:t>
            </a:r>
          </a:p>
          <a:p>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Aidata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kaasa</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teadus</a:t>
            </a:r>
            <a:r>
              <a:rPr lang="et-EE"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ja kompetentsikeskuste,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Maaelu</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Teadmuskeskuse</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ja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Luua</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Metsanduskooli</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avalikkusele</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nähtavuse</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et-EE"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suurenda</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misele</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r>
              <a:rPr lang="fi-FI" sz="1400" err="1">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tegevuspiirkonnas</a:t>
            </a:r>
            <a:r>
              <a:rPr lang="fi-FI"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rPr>
              <a:t>. </a:t>
            </a:r>
            <a:endParaRPr lang="et-EE" sz="1400">
              <a:solidFill>
                <a:srgbClr val="010163"/>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76856" name="Group 24"/>
          <p:cNvGraphicFramePr>
            <a:graphicFrameLocks noGrp="1"/>
          </p:cNvGraphicFramePr>
          <p:nvPr>
            <p:ph idx="1"/>
            <p:extLst>
              <p:ext uri="{D42A27DB-BD31-4B8C-83A1-F6EECF244321}">
                <p14:modId xmlns:p14="http://schemas.microsoft.com/office/powerpoint/2010/main" val="1776890284"/>
              </p:ext>
            </p:extLst>
          </p:nvPr>
        </p:nvGraphicFramePr>
        <p:xfrm>
          <a:off x="643943" y="1077009"/>
          <a:ext cx="11324336" cy="4823961"/>
        </p:xfrm>
        <a:graphic>
          <a:graphicData uri="http://schemas.openxmlformats.org/drawingml/2006/table">
            <a:tbl>
              <a:tblPr/>
              <a:tblGrid>
                <a:gridCol w="1836530">
                  <a:extLst>
                    <a:ext uri="{9D8B030D-6E8A-4147-A177-3AD203B41FA5}">
                      <a16:colId xmlns:a16="http://schemas.microsoft.com/office/drawing/2014/main" val="20000"/>
                    </a:ext>
                  </a:extLst>
                </a:gridCol>
                <a:gridCol w="3825638">
                  <a:extLst>
                    <a:ext uri="{9D8B030D-6E8A-4147-A177-3AD203B41FA5}">
                      <a16:colId xmlns:a16="http://schemas.microsoft.com/office/drawing/2014/main" val="20001"/>
                    </a:ext>
                  </a:extLst>
                </a:gridCol>
                <a:gridCol w="3832266">
                  <a:extLst>
                    <a:ext uri="{9D8B030D-6E8A-4147-A177-3AD203B41FA5}">
                      <a16:colId xmlns:a16="http://schemas.microsoft.com/office/drawing/2014/main" val="20002"/>
                    </a:ext>
                  </a:extLst>
                </a:gridCol>
                <a:gridCol w="1829902">
                  <a:extLst>
                    <a:ext uri="{9D8B030D-6E8A-4147-A177-3AD203B41FA5}">
                      <a16:colId xmlns:a16="http://schemas.microsoft.com/office/drawing/2014/main" val="20003"/>
                    </a:ext>
                  </a:extLst>
                </a:gridCol>
              </a:tblGrid>
              <a:tr h="707919">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10163"/>
                          </a:solidFill>
                          <a:effectLst/>
                          <a:latin typeface="+mn-lt"/>
                          <a:ea typeface="ＭＳ Ｐゴシック" pitchFamily="34" charset="-128"/>
                          <a:cs typeface="Times New Roman" pitchFamily="18" charset="0"/>
                        </a:rPr>
                        <a:t>           </a:t>
                      </a:r>
                      <a:r>
                        <a:rPr kumimoji="0" lang="et-EE" sz="1800" b="1" i="0" u="none" strike="noStrike" cap="none" normalizeH="0" baseline="0">
                          <a:ln>
                            <a:noFill/>
                          </a:ln>
                          <a:solidFill>
                            <a:srgbClr val="010163"/>
                          </a:solidFill>
                          <a:effectLst/>
                          <a:latin typeface="+mn-lt"/>
                          <a:ea typeface="ＭＳ Ｐゴシック" pitchFamily="34" charset="-128"/>
                          <a:cs typeface="Times New Roman" pitchFamily="18" charset="0"/>
                        </a:rPr>
                        <a:t>Soodsad keskkonna </a:t>
                      </a:r>
                      <a:r>
                        <a:rPr kumimoji="0" lang="et-EE" sz="1800" b="1" i="0" u="sng" strike="noStrike" cap="none" normalizeH="0" baseline="0">
                          <a:ln>
                            <a:noFill/>
                          </a:ln>
                          <a:solidFill>
                            <a:srgbClr val="010163"/>
                          </a:solidFill>
                          <a:effectLst/>
                          <a:latin typeface="+mn-lt"/>
                          <a:ea typeface="ＭＳ Ｐゴシック" pitchFamily="34" charset="-128"/>
                          <a:cs typeface="Times New Roman" pitchFamily="18" charset="0"/>
                        </a:rPr>
                        <a:t>võimalused</a:t>
                      </a:r>
                      <a:endParaRPr kumimoji="0" lang="en-US" sz="1800" b="1" i="0" u="sng"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t-EE"/>
                    </a:p>
                  </a:txBody>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10000"/>
                  </a:ext>
                </a:extLst>
              </a:tr>
              <a:tr h="1461723">
                <a:tc row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t-EE" sz="1800" b="1" i="0" u="none" strike="noStrike" cap="none" normalizeH="0" baseline="0">
                          <a:ln>
                            <a:noFill/>
                          </a:ln>
                          <a:solidFill>
                            <a:srgbClr val="010163"/>
                          </a:solidFill>
                          <a:effectLst/>
                          <a:latin typeface="+mn-lt"/>
                          <a:ea typeface="ＭＳ Ｐゴシック" pitchFamily="34" charset="-128"/>
                          <a:cs typeface="Times New Roman" pitchFamily="18" charset="0"/>
                        </a:rPr>
                        <a:t>Kriitilised</a:t>
                      </a:r>
                      <a:r>
                        <a:rPr kumimoji="0" lang="en-US" sz="1800" b="1" i="0" u="none" strike="noStrike" cap="none" normalizeH="0" baseline="0">
                          <a:ln>
                            <a:noFill/>
                          </a:ln>
                          <a:solidFill>
                            <a:srgbClr val="010163"/>
                          </a:solidFill>
                          <a:effectLst/>
                          <a:latin typeface="+mn-lt"/>
                          <a:ea typeface="ＭＳ Ｐゴシック" pitchFamily="34" charset="-128"/>
                          <a:cs typeface="Times New Roman" pitchFamily="18" charset="0"/>
                        </a:rPr>
                        <a:t> </a:t>
                      </a:r>
                      <a:r>
                        <a:rPr kumimoji="0" lang="et-EE" sz="1800" b="1" i="0" u="none" strike="noStrike" cap="none" normalizeH="0" baseline="0">
                          <a:ln>
                            <a:noFill/>
                          </a:ln>
                          <a:solidFill>
                            <a:srgbClr val="010163"/>
                          </a:solidFill>
                          <a:effectLst/>
                          <a:latin typeface="+mn-lt"/>
                          <a:ea typeface="ＭＳ Ｐゴシック" pitchFamily="34" charset="-128"/>
                          <a:cs typeface="Times New Roman" pitchFamily="18" charset="0"/>
                        </a:rPr>
                        <a:t>sisemised </a:t>
                      </a:r>
                      <a:r>
                        <a:rPr kumimoji="0" lang="et-EE" sz="1800" b="1" i="0" u="sng" strike="noStrike" cap="none" normalizeH="0" baseline="0">
                          <a:ln>
                            <a:noFill/>
                          </a:ln>
                          <a:solidFill>
                            <a:srgbClr val="010163"/>
                          </a:solidFill>
                          <a:effectLst/>
                          <a:latin typeface="+mn-lt"/>
                          <a:ea typeface="ＭＳ Ｐゴシック" pitchFamily="34" charset="-128"/>
                          <a:cs typeface="Times New Roman" pitchFamily="18" charset="0"/>
                        </a:rPr>
                        <a:t>nõrkused</a:t>
                      </a:r>
                    </a:p>
                  </a:txBody>
                  <a:tcPr horzOverflow="overflow">
                    <a:lnL w="1905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r" defTabSz="914400" rtl="0" eaLnBrk="0" fontAlgn="base" latinLnBrk="0" hangingPunct="0">
                        <a:lnSpc>
                          <a:spcPct val="100000"/>
                        </a:lnSpc>
                        <a:spcBef>
                          <a:spcPct val="20000"/>
                        </a:spcBef>
                        <a:spcAft>
                          <a:spcPct val="0"/>
                        </a:spcAft>
                        <a:buClrTx/>
                        <a:buSzTx/>
                        <a:buFontTx/>
                        <a:buNone/>
                        <a:tabLst/>
                      </a:pP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MUUTUSTELE</a:t>
                      </a:r>
                      <a: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t>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ORIENTEERITUD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STRATEEGIA </a:t>
                      </a:r>
                      <a: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t>=&gt;</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58A667"/>
                          </a:solidFill>
                          <a:effectLst/>
                          <a:latin typeface="+mn-lt"/>
                          <a:ea typeface="ＭＳ Ｐゴシック" pitchFamily="34" charset="-128"/>
                          <a:cs typeface="Times New Roman" pitchFamily="18" charset="0"/>
                        </a:rPr>
                        <a:t>uude </a:t>
                      </a:r>
                      <a:r>
                        <a:rPr kumimoji="0" lang="en-US" sz="1600" b="0" i="0" u="none" strike="noStrike" cap="none" normalizeH="0" baseline="0" err="1">
                          <a:ln>
                            <a:noFill/>
                          </a:ln>
                          <a:solidFill>
                            <a:srgbClr val="58A667"/>
                          </a:solidFill>
                          <a:effectLst/>
                          <a:latin typeface="+mn-lt"/>
                          <a:ea typeface="ＭＳ Ｐゴシック" pitchFamily="34" charset="-128"/>
                          <a:cs typeface="Times New Roman" pitchFamily="18" charset="0"/>
                        </a:rPr>
                        <a:t>tegevusvaldkonda</a:t>
                      </a:r>
                      <a:r>
                        <a:rPr kumimoji="0" lang="et-EE" sz="1600" b="0" i="0" u="none" strike="noStrike" cap="none" normalizeH="0" baseline="0">
                          <a:ln>
                            <a:noFill/>
                          </a:ln>
                          <a:solidFill>
                            <a:srgbClr val="58A667"/>
                          </a:solidFill>
                          <a:effectLst/>
                          <a:latin typeface="+mn-lt"/>
                          <a:ea typeface="ＭＳ Ｐゴシック" pitchFamily="34" charset="-128"/>
                          <a:cs typeface="Times New Roman" pitchFamily="18" charset="0"/>
                        </a:rPr>
                        <a:t> sisenemine</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BD2131"/>
                          </a:solidFill>
                          <a:effectLst/>
                          <a:latin typeface="+mn-lt"/>
                          <a:ea typeface="ＭＳ Ｐゴシック" pitchFamily="34" charset="-128"/>
                          <a:cs typeface="Times New Roman" pitchFamily="18" charset="0"/>
                        </a:rPr>
                        <a:t>senise strateegia muutmine</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strateegilise koostööpartneri leidmine</a:t>
                      </a: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AGRESSIIVNE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STRATEEGIA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t>=&gt;</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 </a:t>
                      </a:r>
                      <a:r>
                        <a:rPr kumimoji="0" lang="en-US" sz="1600" b="0" i="0" u="none" strike="noStrike" kern="1200" cap="none" normalizeH="0" baseline="0" err="1">
                          <a:ln>
                            <a:noFill/>
                          </a:ln>
                          <a:solidFill>
                            <a:srgbClr val="010163"/>
                          </a:solidFill>
                          <a:effectLst/>
                          <a:latin typeface="+mn-lt"/>
                          <a:ea typeface="ＭＳ Ｐゴシック" pitchFamily="34" charset="-128"/>
                          <a:cs typeface="Times New Roman" pitchFamily="18" charset="0"/>
                        </a:rPr>
                        <a:t>organisatsiooni</a:t>
                      </a:r>
                      <a:r>
                        <a:rPr kumimoji="0" lang="et-EE" sz="1600" b="0" i="0" u="none" strike="noStrike" kern="1200" cap="none" normalizeH="0" baseline="0">
                          <a:ln>
                            <a:noFill/>
                          </a:ln>
                          <a:solidFill>
                            <a:srgbClr val="010163"/>
                          </a:solidFill>
                          <a:effectLst/>
                          <a:latin typeface="+mn-lt"/>
                          <a:ea typeface="ＭＳ Ｐゴシック" pitchFamily="34" charset="-128"/>
                          <a:cs typeface="Times New Roman" pitchFamily="18" charset="0"/>
                        </a:rPr>
                        <a:t> kasvu </a:t>
                      </a:r>
                      <a:br>
                        <a:rPr kumimoji="0" lang="en-US" sz="1600" b="0" i="0" u="none" strike="noStrike" kern="1200" cap="none" normalizeH="0" baseline="0">
                          <a:ln>
                            <a:noFill/>
                          </a:ln>
                          <a:solidFill>
                            <a:srgbClr val="010163"/>
                          </a:solidFill>
                          <a:effectLst/>
                          <a:latin typeface="+mn-lt"/>
                          <a:ea typeface="ＭＳ Ｐゴシック" pitchFamily="34" charset="-128"/>
                          <a:cs typeface="Times New Roman" pitchFamily="18" charset="0"/>
                        </a:rPr>
                      </a:br>
                      <a:r>
                        <a:rPr kumimoji="0" lang="en-US" sz="1600" b="0" i="0" u="none" strike="noStrike" kern="1200" cap="none" normalizeH="0" baseline="0">
                          <a:ln>
                            <a:noFill/>
                          </a:ln>
                          <a:solidFill>
                            <a:srgbClr val="010163"/>
                          </a:solidFill>
                          <a:effectLst/>
                          <a:latin typeface="+mn-lt"/>
                          <a:ea typeface="ＭＳ Ｐゴシック" pitchFamily="34" charset="-128"/>
                          <a:cs typeface="Times New Roman" pitchFamily="18" charset="0"/>
                        </a:rPr>
                        <a:t>k</a:t>
                      </a:r>
                      <a:r>
                        <a:rPr kumimoji="0" lang="et-EE" sz="1600" b="0" i="0" u="none" strike="noStrike" kern="1200" cap="none" normalizeH="0" baseline="0" err="1">
                          <a:ln>
                            <a:noFill/>
                          </a:ln>
                          <a:solidFill>
                            <a:srgbClr val="010163"/>
                          </a:solidFill>
                          <a:effectLst/>
                          <a:latin typeface="+mn-lt"/>
                          <a:ea typeface="ＭＳ Ｐゴシック" pitchFamily="34" charset="-128"/>
                          <a:cs typeface="Times New Roman" pitchFamily="18" charset="0"/>
                        </a:rPr>
                        <a:t>iirendamine</a:t>
                      </a:r>
                      <a:endParaRPr kumimoji="0" lang="et-EE" sz="1600" b="0" i="0" u="none" strike="noStrike" kern="1200" cap="none" normalizeH="0" baseline="0">
                        <a:ln>
                          <a:noFill/>
                        </a:ln>
                        <a:solidFill>
                          <a:srgbClr val="010163"/>
                        </a:solidFill>
                        <a:effectLst/>
                        <a:latin typeface="+mn-lt"/>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t-EE" sz="1800" b="1" i="0" u="none" strike="noStrike" cap="none" normalizeH="0" baseline="0">
                          <a:ln>
                            <a:noFill/>
                          </a:ln>
                          <a:solidFill>
                            <a:srgbClr val="010163"/>
                          </a:solidFill>
                          <a:effectLst/>
                          <a:latin typeface="+mn-lt"/>
                          <a:ea typeface="ＭＳ Ｐゴシック" pitchFamily="34" charset="-128"/>
                          <a:cs typeface="Times New Roman" pitchFamily="18" charset="0"/>
                        </a:rPr>
                        <a:t>Olulised sisemised </a:t>
                      </a:r>
                      <a:r>
                        <a:rPr kumimoji="0" lang="et-EE" sz="1800" b="1" i="0" u="sng" strike="noStrike" cap="none" normalizeH="0" baseline="0">
                          <a:ln>
                            <a:noFill/>
                          </a:ln>
                          <a:solidFill>
                            <a:srgbClr val="010163"/>
                          </a:solidFill>
                          <a:effectLst/>
                          <a:latin typeface="+mn-lt"/>
                          <a:ea typeface="ＭＳ Ｐゴシック" pitchFamily="34" charset="-128"/>
                          <a:cs typeface="Times New Roman" pitchFamily="18" charset="0"/>
                        </a:rPr>
                        <a:t>tugevused</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txBody>
                  <a:tcPr horzOverflow="overflow">
                    <a:lnL>
                      <a:noFill/>
                    </a:lnL>
                    <a:lnR w="1905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1255825">
                <a:tc vMerge="1">
                  <a:txBody>
                    <a:bodyPr/>
                    <a:lstStyle/>
                    <a:p>
                      <a:endParaRPr lang="et-EE"/>
                    </a:p>
                  </a:txBody>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KAITSESTRATEEGIA </a:t>
                      </a:r>
                      <a: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t>–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CF96DE"/>
                          </a:solidFill>
                          <a:effectLst/>
                          <a:latin typeface="+mn-lt"/>
                          <a:ea typeface="ＭＳ Ｐゴシック" pitchFamily="34" charset="-128"/>
                          <a:cs typeface="Times New Roman" pitchFamily="18" charset="0"/>
                        </a:rPr>
                        <a:t>vältida </a:t>
                      </a:r>
                      <a:r>
                        <a:rPr kumimoji="0" lang="en-US" sz="1600" b="0" i="0" u="none" strike="noStrike" cap="none" normalizeH="0" baseline="0" err="1">
                          <a:ln>
                            <a:noFill/>
                          </a:ln>
                          <a:solidFill>
                            <a:srgbClr val="CF96DE"/>
                          </a:solidFill>
                          <a:effectLst/>
                          <a:latin typeface="+mn-lt"/>
                          <a:ea typeface="ＭＳ Ｐゴシック" pitchFamily="34" charset="-128"/>
                          <a:cs typeface="Times New Roman" pitchFamily="18" charset="0"/>
                        </a:rPr>
                        <a:t>tegevuspiirkonna</a:t>
                      </a:r>
                      <a:r>
                        <a:rPr kumimoji="0" lang="et-EE" sz="1600" b="0" i="0" u="none" strike="noStrike" cap="none" normalizeH="0" baseline="0">
                          <a:ln>
                            <a:noFill/>
                          </a:ln>
                          <a:solidFill>
                            <a:srgbClr val="CF96DE"/>
                          </a:solidFill>
                          <a:effectLst/>
                          <a:latin typeface="+mn-lt"/>
                          <a:ea typeface="ＭＳ Ｐゴシック" pitchFamily="34" charset="-128"/>
                          <a:cs typeface="Times New Roman" pitchFamily="18" charset="0"/>
                        </a:rPr>
                        <a:t> </a:t>
                      </a:r>
                      <a:br>
                        <a:rPr kumimoji="0" lang="en-US" sz="1600" b="0" i="0" u="none" strike="noStrike" cap="none" normalizeH="0" baseline="0">
                          <a:ln>
                            <a:noFill/>
                          </a:ln>
                          <a:solidFill>
                            <a:srgbClr val="CF96DE"/>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CF96DE"/>
                          </a:solidFill>
                          <a:effectLst/>
                          <a:latin typeface="+mn-lt"/>
                          <a:ea typeface="ＭＳ Ｐゴシック" pitchFamily="34" charset="-128"/>
                          <a:cs typeface="Times New Roman" pitchFamily="18" charset="0"/>
                        </a:rPr>
                        <a:t>väärtuse vähenemist </a:t>
                      </a:r>
                      <a:br>
                        <a:rPr kumimoji="0" lang="en-US" sz="1600" b="0" i="0" u="none" strike="noStrike" cap="none" normalizeH="0" baseline="0">
                          <a:ln>
                            <a:noFill/>
                          </a:ln>
                          <a:solidFill>
                            <a:srgbClr val="CF96DE"/>
                          </a:solidFill>
                          <a:effectLst/>
                          <a:latin typeface="+mn-lt"/>
                          <a:ea typeface="ＭＳ Ｐゴシック" pitchFamily="34" charset="-128"/>
                          <a:cs typeface="Times New Roman" pitchFamily="18" charset="0"/>
                        </a:rPr>
                      </a:br>
                      <a: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t>=&gt;</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 ühinemine, saneerimine</a:t>
                      </a:r>
                    </a:p>
                    <a:p>
                      <a:pPr marL="0" marR="0" lvl="0" indent="0" algn="r" defTabSz="914400" rtl="0" eaLnBrk="0" fontAlgn="base" latinLnBrk="0" hangingPunct="0">
                        <a:lnSpc>
                          <a:spcPct val="100000"/>
                        </a:lnSpc>
                        <a:spcBef>
                          <a:spcPct val="20000"/>
                        </a:spcBef>
                        <a:spcAft>
                          <a:spcPct val="0"/>
                        </a:spcAft>
                        <a:buClrTx/>
                        <a:buSzTx/>
                        <a:buFontTx/>
                        <a:buNone/>
                        <a:tabLst/>
                      </a:pPr>
                      <a:endPar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MITMEKESISTAMISE</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STRATEEGIA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t>=&gt;</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 </a:t>
                      </a:r>
                      <a:r>
                        <a:rPr kumimoji="0" lang="et-EE" sz="1600" b="0" i="0" u="none" strike="noStrike" cap="none" normalizeH="0" baseline="0">
                          <a:ln>
                            <a:noFill/>
                          </a:ln>
                          <a:solidFill>
                            <a:srgbClr val="FFC000"/>
                          </a:solidFill>
                          <a:effectLst/>
                          <a:latin typeface="+mn-lt"/>
                          <a:ea typeface="ＭＳ Ｐゴシック" pitchFamily="34" charset="-128"/>
                          <a:cs typeface="Times New Roman" pitchFamily="18" charset="0"/>
                        </a:rPr>
                        <a:t>uute või kaasnevate </a:t>
                      </a:r>
                      <a:br>
                        <a:rPr kumimoji="0" lang="en-US" sz="1600" b="0" i="0" u="none" strike="noStrike" cap="none" normalizeH="0" baseline="0">
                          <a:ln>
                            <a:noFill/>
                          </a:ln>
                          <a:solidFill>
                            <a:srgbClr val="FFC000"/>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FFC000"/>
                          </a:solidFill>
                          <a:effectLst/>
                          <a:latin typeface="+mn-lt"/>
                          <a:ea typeface="ＭＳ Ｐゴシック" pitchFamily="34" charset="-128"/>
                          <a:cs typeface="Times New Roman" pitchFamily="18" charset="0"/>
                        </a:rPr>
                        <a:t>teenuste pakkumine </a:t>
                      </a:r>
                      <a:br>
                        <a:rPr kumimoji="0" lang="en-US" sz="1600" b="0" i="0" u="none" strike="noStrike" cap="none" normalizeH="0" baseline="0">
                          <a:ln>
                            <a:noFill/>
                          </a:ln>
                          <a:solidFill>
                            <a:srgbClr val="FFC000"/>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FFC000"/>
                          </a:solidFill>
                          <a:effectLst/>
                          <a:latin typeface="+mn-lt"/>
                          <a:ea typeface="ＭＳ Ｐゴシック" pitchFamily="34" charset="-128"/>
                          <a:cs typeface="Times New Roman" pitchFamily="18" charset="0"/>
                        </a:rPr>
                        <a:t>paremate võimalustega turule</a:t>
                      </a: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 </a:t>
                      </a:r>
                      <a:br>
                        <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rPr>
                      </a:br>
                      <a:r>
                        <a:rPr kumimoji="0" lang="et-EE" sz="1600" b="0" i="0" u="none" strike="noStrike" cap="none" normalizeH="0" baseline="0">
                          <a:ln>
                            <a:noFill/>
                          </a:ln>
                          <a:solidFill>
                            <a:srgbClr val="010163"/>
                          </a:solidFill>
                          <a:effectLst/>
                          <a:latin typeface="+mn-lt"/>
                          <a:ea typeface="ＭＳ Ｐゴシック" pitchFamily="34" charset="-128"/>
                          <a:cs typeface="Times New Roman" pitchFamily="18" charset="0"/>
                        </a:rPr>
                        <a:t>äririskide hajutamine</a:t>
                      </a:r>
                      <a:endParaRPr kumimoji="0" lang="en-US" sz="1600" b="0" i="0" u="none" strike="noStrike" cap="none" normalizeH="0" baseline="0">
                        <a:ln>
                          <a:noFill/>
                        </a:ln>
                        <a:solidFill>
                          <a:srgbClr val="010163"/>
                        </a:solidFill>
                        <a:effectLst/>
                        <a:latin typeface="+mn-lt"/>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vMerge="1">
                  <a:txBody>
                    <a:bodyPr/>
                    <a:lstStyle/>
                    <a:p>
                      <a:endParaRPr lang="et-EE"/>
                    </a:p>
                  </a:txBody>
                  <a:tcPr/>
                </a:tc>
                <a:extLst>
                  <a:ext uri="{0D108BD9-81ED-4DB2-BD59-A6C34878D82A}">
                    <a16:rowId xmlns:a16="http://schemas.microsoft.com/office/drawing/2014/main" val="10002"/>
                  </a:ext>
                </a:extLst>
              </a:tr>
              <a:tr h="714474">
                <a:tc gridSpan="4">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t-EE" sz="1600" b="1" i="0" u="none" strike="noStrike" cap="none" normalizeH="0" baseline="0">
                        <a:ln>
                          <a:noFill/>
                        </a:ln>
                        <a:solidFill>
                          <a:srgbClr val="010163"/>
                        </a:solidFill>
                        <a:effectLst/>
                        <a:latin typeface="+mn-lt"/>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t-EE" sz="1800" b="1" i="0" u="none" strike="noStrike" cap="none" normalizeH="0" baseline="0">
                          <a:ln>
                            <a:noFill/>
                          </a:ln>
                          <a:solidFill>
                            <a:srgbClr val="010163"/>
                          </a:solidFill>
                          <a:effectLst/>
                          <a:latin typeface="+mn-lt"/>
                          <a:ea typeface="ＭＳ Ｐゴシック" pitchFamily="34" charset="-128"/>
                          <a:cs typeface="Times New Roman" pitchFamily="18" charset="0"/>
                        </a:rPr>
                        <a:t>Suured keskkonna </a:t>
                      </a:r>
                      <a:r>
                        <a:rPr kumimoji="0" lang="et-EE" sz="1800" b="1" i="0" u="sng" strike="noStrike" cap="none" normalizeH="0" baseline="0">
                          <a:ln>
                            <a:noFill/>
                          </a:ln>
                          <a:solidFill>
                            <a:srgbClr val="010163"/>
                          </a:solidFill>
                          <a:effectLst/>
                          <a:latin typeface="+mn-lt"/>
                          <a:ea typeface="ＭＳ Ｐゴシック" pitchFamily="34" charset="-128"/>
                          <a:cs typeface="Times New Roman" pitchFamily="18" charset="0"/>
                        </a:rPr>
                        <a:t>ohud</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t-EE"/>
                    </a:p>
                  </a:txBody>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10003"/>
                  </a:ext>
                </a:extLst>
              </a:tr>
            </a:tbl>
          </a:graphicData>
        </a:graphic>
      </p:graphicFrame>
      <p:sp>
        <p:nvSpPr>
          <p:cNvPr id="14" name="Oval 13">
            <a:extLst>
              <a:ext uri="{FF2B5EF4-FFF2-40B4-BE49-F238E27FC236}">
                <a16:creationId xmlns:a16="http://schemas.microsoft.com/office/drawing/2014/main" id="{2C2EAD90-D3DD-B9FB-A160-18123C7C0993}"/>
              </a:ext>
            </a:extLst>
          </p:cNvPr>
          <p:cNvSpPr/>
          <p:nvPr/>
        </p:nvSpPr>
        <p:spPr>
          <a:xfrm>
            <a:off x="44900" y="1137424"/>
            <a:ext cx="3568832" cy="1962884"/>
          </a:xfrm>
          <a:prstGeom prst="ellipse">
            <a:avLst/>
          </a:prstGeom>
          <a:solidFill>
            <a:srgbClr val="EC3139"/>
          </a:solidFill>
          <a:ln>
            <a:solidFill>
              <a:srgbClr val="EC31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85000"/>
              </a:lnSpc>
              <a:spcBef>
                <a:spcPct val="0"/>
              </a:spcBef>
              <a:spcAft>
                <a:spcPct val="0"/>
              </a:spcAft>
            </a:pPr>
            <a:r>
              <a:rPr lang="en-US" sz="1400" b="1">
                <a:solidFill>
                  <a:schemeClr val="bg1"/>
                </a:solidFill>
              </a:rPr>
              <a:t>3. </a:t>
            </a:r>
          </a:p>
          <a:p>
            <a:pPr algn="ctr" fontAlgn="base">
              <a:lnSpc>
                <a:spcPct val="85000"/>
              </a:lnSpc>
              <a:spcBef>
                <a:spcPct val="0"/>
              </a:spcBef>
              <a:spcAft>
                <a:spcPct val="0"/>
              </a:spcAft>
            </a:pPr>
            <a:r>
              <a:rPr lang="en-US" sz="1400" b="1" err="1">
                <a:solidFill>
                  <a:schemeClr val="bg1"/>
                </a:solidFill>
              </a:rPr>
              <a:t>Passiivsete</a:t>
            </a:r>
            <a:r>
              <a:rPr lang="en-US" sz="1400" b="1">
                <a:solidFill>
                  <a:schemeClr val="bg1"/>
                </a:solidFill>
              </a:rPr>
              <a:t> </a:t>
            </a:r>
            <a:r>
              <a:rPr lang="en-US" sz="1400" b="1" err="1">
                <a:solidFill>
                  <a:schemeClr val="bg1"/>
                </a:solidFill>
              </a:rPr>
              <a:t>kogukondade</a:t>
            </a:r>
            <a:r>
              <a:rPr lang="en-US" sz="1400" b="1">
                <a:solidFill>
                  <a:schemeClr val="bg1"/>
                </a:solidFill>
              </a:rPr>
              <a:t>  </a:t>
            </a:r>
            <a:r>
              <a:rPr lang="en-US" sz="1400" b="1" err="1">
                <a:solidFill>
                  <a:schemeClr val="bg1"/>
                </a:solidFill>
              </a:rPr>
              <a:t>äratamine</a:t>
            </a:r>
            <a:r>
              <a:rPr lang="en-US" sz="1400" b="1">
                <a:solidFill>
                  <a:schemeClr val="bg1"/>
                </a:solidFill>
              </a:rPr>
              <a:t> </a:t>
            </a:r>
            <a:r>
              <a:rPr lang="en-US" sz="1400" b="1" err="1">
                <a:solidFill>
                  <a:schemeClr val="bg1"/>
                </a:solidFill>
              </a:rPr>
              <a:t>esimeste</a:t>
            </a:r>
            <a:r>
              <a:rPr lang="en-US" sz="1400" b="1">
                <a:solidFill>
                  <a:schemeClr val="bg1"/>
                </a:solidFill>
              </a:rPr>
              <a:t> </a:t>
            </a:r>
            <a:r>
              <a:rPr lang="en-US" sz="1400" b="1" err="1">
                <a:solidFill>
                  <a:schemeClr val="bg1"/>
                </a:solidFill>
              </a:rPr>
              <a:t>kogukonnaprojektide</a:t>
            </a:r>
            <a:r>
              <a:rPr lang="en-US" sz="1400" b="1">
                <a:solidFill>
                  <a:schemeClr val="bg1"/>
                </a:solidFill>
              </a:rPr>
              <a:t> </a:t>
            </a:r>
            <a:r>
              <a:rPr lang="en-US" sz="1400" b="1" err="1">
                <a:solidFill>
                  <a:schemeClr val="bg1"/>
                </a:solidFill>
              </a:rPr>
              <a:t>teostamise</a:t>
            </a:r>
            <a:r>
              <a:rPr lang="en-US" sz="1400" b="1">
                <a:solidFill>
                  <a:schemeClr val="bg1"/>
                </a:solidFill>
              </a:rPr>
              <a:t> </a:t>
            </a:r>
            <a:r>
              <a:rPr lang="en-US" sz="1400" b="1" err="1">
                <a:solidFill>
                  <a:schemeClr val="bg1"/>
                </a:solidFill>
              </a:rPr>
              <a:t>abil</a:t>
            </a:r>
            <a:r>
              <a:rPr lang="en-US" sz="1400" b="1">
                <a:solidFill>
                  <a:schemeClr val="bg1"/>
                </a:solidFill>
              </a:rPr>
              <a:t> ja </a:t>
            </a:r>
          </a:p>
          <a:p>
            <a:pPr algn="ctr" fontAlgn="base">
              <a:lnSpc>
                <a:spcPct val="85000"/>
              </a:lnSpc>
              <a:spcBef>
                <a:spcPct val="0"/>
              </a:spcBef>
              <a:spcAft>
                <a:spcPct val="0"/>
              </a:spcAft>
            </a:pPr>
            <a:r>
              <a:rPr lang="en-US" sz="1400" b="1">
                <a:solidFill>
                  <a:schemeClr val="bg1"/>
                </a:solidFill>
              </a:rPr>
              <a:t>4.</a:t>
            </a:r>
          </a:p>
          <a:p>
            <a:pPr algn="ctr" fontAlgn="base">
              <a:lnSpc>
                <a:spcPct val="85000"/>
              </a:lnSpc>
              <a:spcBef>
                <a:spcPct val="0"/>
              </a:spcBef>
              <a:spcAft>
                <a:spcPct val="0"/>
              </a:spcAft>
            </a:pPr>
            <a:r>
              <a:rPr lang="en-US" sz="1400" b="1" err="1">
                <a:solidFill>
                  <a:schemeClr val="bg1"/>
                </a:solidFill>
                <a:latin typeface="Calibri"/>
                <a:ea typeface="Calibri"/>
                <a:cs typeface="Calibri"/>
                <a:sym typeface="Calibri"/>
              </a:rPr>
              <a:t>aktiivsete</a:t>
            </a:r>
            <a:r>
              <a:rPr lang="en-US" sz="1400" b="1">
                <a:solidFill>
                  <a:schemeClr val="bg1"/>
                </a:solidFill>
                <a:latin typeface="Calibri"/>
                <a:ea typeface="Calibri"/>
                <a:cs typeface="Calibri"/>
                <a:sym typeface="Calibri"/>
              </a:rPr>
              <a:t> </a:t>
            </a:r>
            <a:r>
              <a:rPr lang="en-US" sz="1400" b="1" err="1">
                <a:solidFill>
                  <a:schemeClr val="bg1"/>
                </a:solidFill>
                <a:latin typeface="Calibri"/>
                <a:ea typeface="Calibri"/>
                <a:cs typeface="Calibri"/>
                <a:sym typeface="Calibri"/>
              </a:rPr>
              <a:t>kogukondade</a:t>
            </a:r>
            <a:r>
              <a:rPr lang="en-US" sz="1400" b="1">
                <a:solidFill>
                  <a:schemeClr val="bg1"/>
                </a:solidFill>
                <a:latin typeface="Calibri"/>
                <a:ea typeface="Calibri"/>
                <a:cs typeface="Calibri"/>
                <a:sym typeface="Calibri"/>
              </a:rPr>
              <a:t> </a:t>
            </a:r>
            <a:r>
              <a:rPr lang="en-US" sz="1400" b="1" err="1">
                <a:solidFill>
                  <a:schemeClr val="bg1"/>
                </a:solidFill>
                <a:latin typeface="Calibri"/>
                <a:ea typeface="Calibri"/>
                <a:cs typeface="Calibri"/>
                <a:sym typeface="Calibri"/>
              </a:rPr>
              <a:t>suunamine</a:t>
            </a:r>
            <a:r>
              <a:rPr lang="en-US" sz="1400" b="1">
                <a:solidFill>
                  <a:schemeClr val="bg1"/>
                </a:solidFill>
                <a:latin typeface="Calibri"/>
                <a:ea typeface="Calibri"/>
                <a:cs typeface="Calibri"/>
                <a:sym typeface="Calibri"/>
              </a:rPr>
              <a:t> </a:t>
            </a:r>
            <a:r>
              <a:rPr lang="en-US" sz="1400" b="1" err="1">
                <a:solidFill>
                  <a:schemeClr val="bg1"/>
                </a:solidFill>
                <a:latin typeface="Calibri"/>
                <a:ea typeface="Calibri"/>
                <a:cs typeface="Calibri"/>
                <a:sym typeface="Calibri"/>
              </a:rPr>
              <a:t>arukate</a:t>
            </a:r>
            <a:r>
              <a:rPr lang="en-US" sz="1400" b="1">
                <a:solidFill>
                  <a:schemeClr val="bg1"/>
                </a:solidFill>
                <a:latin typeface="Calibri"/>
                <a:ea typeface="Calibri"/>
                <a:cs typeface="Calibri"/>
                <a:sym typeface="Calibri"/>
              </a:rPr>
              <a:t> </a:t>
            </a:r>
            <a:r>
              <a:rPr lang="en-US" sz="1400" b="1" err="1">
                <a:solidFill>
                  <a:schemeClr val="bg1"/>
                </a:solidFill>
                <a:latin typeface="Calibri"/>
                <a:ea typeface="Calibri"/>
                <a:cs typeface="Calibri"/>
                <a:sym typeface="Calibri"/>
              </a:rPr>
              <a:t>külade</a:t>
            </a:r>
            <a:r>
              <a:rPr lang="en-US" sz="1400" b="1">
                <a:solidFill>
                  <a:schemeClr val="bg1"/>
                </a:solidFill>
                <a:latin typeface="Calibri"/>
                <a:ea typeface="Calibri"/>
                <a:cs typeface="Calibri"/>
                <a:sym typeface="Calibri"/>
              </a:rPr>
              <a:t> </a:t>
            </a:r>
            <a:r>
              <a:rPr lang="en-US" sz="1400" b="1" err="1">
                <a:solidFill>
                  <a:schemeClr val="bg1"/>
                </a:solidFill>
                <a:latin typeface="Calibri"/>
                <a:ea typeface="Calibri"/>
                <a:cs typeface="Calibri"/>
                <a:sym typeface="Calibri"/>
              </a:rPr>
              <a:t>tegevusraamidesse</a:t>
            </a:r>
            <a:r>
              <a:rPr lang="en-US" sz="1400" b="1">
                <a:solidFill>
                  <a:schemeClr val="bg1"/>
                </a:solidFill>
                <a:latin typeface="Calibri"/>
                <a:ea typeface="Calibri"/>
                <a:cs typeface="Calibri"/>
                <a:sym typeface="Calibri"/>
              </a:rPr>
              <a:t>.</a:t>
            </a:r>
          </a:p>
          <a:p>
            <a:pPr algn="ctr" fontAlgn="base">
              <a:lnSpc>
                <a:spcPct val="85000"/>
              </a:lnSpc>
              <a:spcBef>
                <a:spcPct val="0"/>
              </a:spcBef>
              <a:spcAft>
                <a:spcPct val="0"/>
              </a:spcAft>
            </a:pPr>
            <a:r>
              <a:rPr lang="en-US" sz="1400">
                <a:solidFill>
                  <a:prstClr val="black"/>
                </a:solidFill>
              </a:rPr>
              <a:t> </a:t>
            </a:r>
          </a:p>
        </p:txBody>
      </p:sp>
      <p:sp>
        <p:nvSpPr>
          <p:cNvPr id="6" name="Oval 5">
            <a:extLst>
              <a:ext uri="{FF2B5EF4-FFF2-40B4-BE49-F238E27FC236}">
                <a16:creationId xmlns:a16="http://schemas.microsoft.com/office/drawing/2014/main" id="{4E83B264-C69D-6296-2E22-5D0D1C7097F1}"/>
              </a:ext>
            </a:extLst>
          </p:cNvPr>
          <p:cNvSpPr/>
          <p:nvPr/>
        </p:nvSpPr>
        <p:spPr>
          <a:xfrm>
            <a:off x="8929607" y="3852153"/>
            <a:ext cx="3258327" cy="230734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85000"/>
              </a:lnSpc>
              <a:spcBef>
                <a:spcPct val="0"/>
              </a:spcBef>
              <a:spcAft>
                <a:spcPct val="0"/>
              </a:spcAft>
            </a:pPr>
            <a:r>
              <a:rPr lang="en-US" sz="1400" b="1">
                <a:solidFill>
                  <a:schemeClr val="bg1"/>
                </a:solidFill>
              </a:rPr>
              <a:t>1. </a:t>
            </a:r>
          </a:p>
          <a:p>
            <a:pPr algn="ctr" fontAlgn="base">
              <a:lnSpc>
                <a:spcPct val="85000"/>
              </a:lnSpc>
              <a:spcBef>
                <a:spcPct val="0"/>
              </a:spcBef>
              <a:spcAft>
                <a:spcPct val="0"/>
              </a:spcAft>
            </a:pPr>
            <a:r>
              <a:rPr lang="en-US" sz="1400" b="1" err="1">
                <a:solidFill>
                  <a:schemeClr val="bg1"/>
                </a:solidFill>
              </a:rPr>
              <a:t>Atraktiivsete</a:t>
            </a:r>
            <a:r>
              <a:rPr lang="en-US" sz="1400" b="1">
                <a:solidFill>
                  <a:schemeClr val="bg1"/>
                </a:solidFill>
              </a:rPr>
              <a:t> </a:t>
            </a:r>
            <a:r>
              <a:rPr lang="en-US" sz="1400" b="1" err="1">
                <a:solidFill>
                  <a:schemeClr val="bg1"/>
                </a:solidFill>
              </a:rPr>
              <a:t>töökohtade</a:t>
            </a:r>
            <a:r>
              <a:rPr lang="en-US" sz="1400" b="1">
                <a:solidFill>
                  <a:schemeClr val="bg1"/>
                </a:solidFill>
              </a:rPr>
              <a:t> </a:t>
            </a:r>
            <a:r>
              <a:rPr lang="en-US" sz="1400" b="1" err="1">
                <a:solidFill>
                  <a:schemeClr val="bg1"/>
                </a:solidFill>
              </a:rPr>
              <a:t>arvu</a:t>
            </a:r>
            <a:r>
              <a:rPr lang="en-US" sz="1400" b="1">
                <a:solidFill>
                  <a:schemeClr val="bg1"/>
                </a:solidFill>
              </a:rPr>
              <a:t> </a:t>
            </a:r>
            <a:r>
              <a:rPr lang="en-US" sz="1400" b="1" err="1">
                <a:solidFill>
                  <a:schemeClr val="bg1"/>
                </a:solidFill>
              </a:rPr>
              <a:t>suurendamine</a:t>
            </a:r>
            <a:r>
              <a:rPr lang="en-US" sz="1400" b="1">
                <a:solidFill>
                  <a:schemeClr val="bg1"/>
                </a:solidFill>
              </a:rPr>
              <a:t> </a:t>
            </a:r>
            <a:r>
              <a:rPr lang="en-US" sz="1400" b="1" err="1">
                <a:solidFill>
                  <a:schemeClr val="bg1"/>
                </a:solidFill>
              </a:rPr>
              <a:t>mikro</a:t>
            </a:r>
            <a:r>
              <a:rPr lang="en-US" sz="1400" b="1">
                <a:solidFill>
                  <a:schemeClr val="bg1"/>
                </a:solidFill>
              </a:rPr>
              <a:t>- ja </a:t>
            </a:r>
            <a:r>
              <a:rPr lang="en-US" sz="1400" b="1" err="1">
                <a:solidFill>
                  <a:schemeClr val="bg1"/>
                </a:solidFill>
              </a:rPr>
              <a:t>väikeettevõtetes</a:t>
            </a:r>
            <a:r>
              <a:rPr lang="en-US" sz="1400" b="1">
                <a:solidFill>
                  <a:schemeClr val="bg1"/>
                </a:solidFill>
              </a:rPr>
              <a:t> </a:t>
            </a:r>
            <a:r>
              <a:rPr lang="en-US" sz="1400" b="1" err="1">
                <a:solidFill>
                  <a:schemeClr val="bg1"/>
                </a:solidFill>
              </a:rPr>
              <a:t>ning</a:t>
            </a:r>
            <a:r>
              <a:rPr lang="en-US" sz="1400" b="1">
                <a:solidFill>
                  <a:schemeClr val="bg1"/>
                </a:solidFill>
              </a:rPr>
              <a:t> MTÜ-des </a:t>
            </a:r>
            <a:r>
              <a:rPr lang="en-US" sz="1400" b="1" err="1">
                <a:solidFill>
                  <a:schemeClr val="bg1"/>
                </a:solidFill>
              </a:rPr>
              <a:t>innovatsiooni</a:t>
            </a:r>
            <a:r>
              <a:rPr lang="en-US" sz="1400" b="1">
                <a:solidFill>
                  <a:schemeClr val="bg1"/>
                </a:solidFill>
              </a:rPr>
              <a:t> </a:t>
            </a:r>
            <a:r>
              <a:rPr lang="en-US" sz="1400" b="1" err="1">
                <a:solidFill>
                  <a:schemeClr val="bg1"/>
                </a:solidFill>
              </a:rPr>
              <a:t>abil</a:t>
            </a:r>
            <a:r>
              <a:rPr lang="en-US" sz="1400" b="1">
                <a:solidFill>
                  <a:schemeClr val="bg1"/>
                </a:solidFill>
              </a:rPr>
              <a:t> </a:t>
            </a:r>
            <a:r>
              <a:rPr lang="en-US" sz="1400" b="1" err="1">
                <a:solidFill>
                  <a:schemeClr val="bg1"/>
                </a:solidFill>
              </a:rPr>
              <a:t>koostöös</a:t>
            </a:r>
            <a:r>
              <a:rPr lang="en-US" sz="1400" b="1">
                <a:solidFill>
                  <a:schemeClr val="bg1"/>
                </a:solidFill>
              </a:rPr>
              <a:t> </a:t>
            </a:r>
            <a:r>
              <a:rPr lang="en-US" sz="1400" b="1" err="1">
                <a:solidFill>
                  <a:schemeClr val="bg1"/>
                </a:solidFill>
              </a:rPr>
              <a:t>teadus</a:t>
            </a:r>
            <a:r>
              <a:rPr lang="en-US" sz="1400" b="1">
                <a:solidFill>
                  <a:schemeClr val="bg1"/>
                </a:solidFill>
              </a:rPr>
              <a:t>- ja </a:t>
            </a:r>
            <a:r>
              <a:rPr lang="en-US" sz="1400" b="1" err="1">
                <a:solidFill>
                  <a:schemeClr val="bg1"/>
                </a:solidFill>
              </a:rPr>
              <a:t>haridusasutustega</a:t>
            </a:r>
            <a:r>
              <a:rPr lang="en-US" sz="1400" b="1">
                <a:solidFill>
                  <a:schemeClr val="bg1"/>
                </a:solidFill>
              </a:rPr>
              <a:t> </a:t>
            </a:r>
            <a:r>
              <a:rPr lang="en-US" sz="1400" b="1" err="1">
                <a:solidFill>
                  <a:schemeClr val="bg1"/>
                </a:solidFill>
              </a:rPr>
              <a:t>ning</a:t>
            </a:r>
            <a:r>
              <a:rPr lang="en-US" sz="1400" b="1">
                <a:solidFill>
                  <a:schemeClr val="bg1"/>
                </a:solidFill>
              </a:rPr>
              <a:t> </a:t>
            </a:r>
            <a:r>
              <a:rPr lang="en-US" sz="1400" b="1" err="1">
                <a:solidFill>
                  <a:schemeClr val="bg1"/>
                </a:solidFill>
              </a:rPr>
              <a:t>Euroopa</a:t>
            </a:r>
            <a:r>
              <a:rPr lang="en-US" sz="1400" b="1">
                <a:solidFill>
                  <a:schemeClr val="bg1"/>
                </a:solidFill>
              </a:rPr>
              <a:t> </a:t>
            </a:r>
            <a:r>
              <a:rPr lang="en-US" sz="1400" b="1" err="1">
                <a:solidFill>
                  <a:schemeClr val="bg1"/>
                </a:solidFill>
              </a:rPr>
              <a:t>parimatest</a:t>
            </a:r>
            <a:r>
              <a:rPr lang="en-US" sz="1400" b="1">
                <a:solidFill>
                  <a:schemeClr val="bg1"/>
                </a:solidFill>
              </a:rPr>
              <a:t> </a:t>
            </a:r>
            <a:r>
              <a:rPr lang="en-US" sz="1400" b="1" err="1">
                <a:solidFill>
                  <a:schemeClr val="bg1"/>
                </a:solidFill>
              </a:rPr>
              <a:t>edulugudest</a:t>
            </a:r>
            <a:r>
              <a:rPr lang="en-US" sz="1400" b="1">
                <a:solidFill>
                  <a:schemeClr val="bg1"/>
                </a:solidFill>
              </a:rPr>
              <a:t> </a:t>
            </a:r>
            <a:r>
              <a:rPr lang="en-US" sz="1400" b="1" err="1">
                <a:solidFill>
                  <a:schemeClr val="bg1"/>
                </a:solidFill>
              </a:rPr>
              <a:t>õppides</a:t>
            </a:r>
            <a:r>
              <a:rPr lang="en-US" sz="1400" b="1">
                <a:solidFill>
                  <a:schemeClr val="bg1"/>
                </a:solidFill>
              </a:rPr>
              <a:t>.</a:t>
            </a:r>
          </a:p>
        </p:txBody>
      </p:sp>
      <p:sp>
        <p:nvSpPr>
          <p:cNvPr id="9" name="Oval 8">
            <a:extLst>
              <a:ext uri="{FF2B5EF4-FFF2-40B4-BE49-F238E27FC236}">
                <a16:creationId xmlns:a16="http://schemas.microsoft.com/office/drawing/2014/main" id="{9DAF6E01-0932-ED5A-E3CF-14CABEDFC5FA}"/>
              </a:ext>
            </a:extLst>
          </p:cNvPr>
          <p:cNvSpPr/>
          <p:nvPr/>
        </p:nvSpPr>
        <p:spPr>
          <a:xfrm>
            <a:off x="3404866" y="1093041"/>
            <a:ext cx="1894925" cy="1323496"/>
          </a:xfrm>
          <a:prstGeom prst="ellipse">
            <a:avLst/>
          </a:prstGeom>
          <a:solidFill>
            <a:srgbClr val="8CCD71"/>
          </a:solidFill>
          <a:ln>
            <a:solidFill>
              <a:srgbClr val="8CCD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85000"/>
              </a:lnSpc>
              <a:spcBef>
                <a:spcPct val="0"/>
              </a:spcBef>
              <a:spcAft>
                <a:spcPct val="0"/>
              </a:spcAft>
            </a:pPr>
            <a:r>
              <a:rPr lang="en-US" sz="1400" b="1">
                <a:solidFill>
                  <a:schemeClr val="bg1"/>
                </a:solidFill>
              </a:rPr>
              <a:t>5. </a:t>
            </a:r>
          </a:p>
          <a:p>
            <a:pPr algn="ctr" fontAlgn="base">
              <a:lnSpc>
                <a:spcPct val="85000"/>
              </a:lnSpc>
              <a:spcBef>
                <a:spcPct val="0"/>
              </a:spcBef>
              <a:spcAft>
                <a:spcPct val="0"/>
              </a:spcAft>
            </a:pPr>
            <a:r>
              <a:rPr lang="en-US" sz="1400" b="1" err="1">
                <a:solidFill>
                  <a:schemeClr val="bg1"/>
                </a:solidFill>
              </a:rPr>
              <a:t>Sotsiaalselt</a:t>
            </a:r>
            <a:r>
              <a:rPr lang="en-US" sz="1400" b="1">
                <a:solidFill>
                  <a:schemeClr val="bg1"/>
                </a:solidFill>
              </a:rPr>
              <a:t> </a:t>
            </a:r>
            <a:r>
              <a:rPr lang="en-US" sz="1400" b="1" err="1">
                <a:solidFill>
                  <a:schemeClr val="bg1"/>
                </a:solidFill>
              </a:rPr>
              <a:t>turvalise</a:t>
            </a:r>
            <a:r>
              <a:rPr lang="en-US" sz="1400" b="1">
                <a:solidFill>
                  <a:schemeClr val="bg1"/>
                </a:solidFill>
              </a:rPr>
              <a:t> </a:t>
            </a:r>
            <a:r>
              <a:rPr lang="en-US" sz="1400" b="1" err="1">
                <a:solidFill>
                  <a:schemeClr val="bg1"/>
                </a:solidFill>
              </a:rPr>
              <a:t>elukeskkonna</a:t>
            </a:r>
            <a:r>
              <a:rPr lang="en-US" sz="1400" b="1">
                <a:solidFill>
                  <a:schemeClr val="bg1"/>
                </a:solidFill>
              </a:rPr>
              <a:t> </a:t>
            </a:r>
            <a:r>
              <a:rPr lang="en-US" sz="1400" b="1" err="1">
                <a:solidFill>
                  <a:schemeClr val="bg1"/>
                </a:solidFill>
              </a:rPr>
              <a:t>edendamine</a:t>
            </a:r>
            <a:r>
              <a:rPr lang="en-US" sz="1400" b="1">
                <a:solidFill>
                  <a:schemeClr val="bg1"/>
                </a:solidFill>
              </a:rPr>
              <a:t> (ESF+). </a:t>
            </a:r>
          </a:p>
        </p:txBody>
      </p:sp>
      <p:sp>
        <p:nvSpPr>
          <p:cNvPr id="15" name="Oval 14">
            <a:extLst>
              <a:ext uri="{FF2B5EF4-FFF2-40B4-BE49-F238E27FC236}">
                <a16:creationId xmlns:a16="http://schemas.microsoft.com/office/drawing/2014/main" id="{18A737C6-84BB-2EB1-AB3A-6FEC136A355F}"/>
              </a:ext>
            </a:extLst>
          </p:cNvPr>
          <p:cNvSpPr/>
          <p:nvPr/>
        </p:nvSpPr>
        <p:spPr>
          <a:xfrm>
            <a:off x="863599" y="4500045"/>
            <a:ext cx="3791527" cy="1306840"/>
          </a:xfrm>
          <a:prstGeom prst="ellipse">
            <a:avLst/>
          </a:prstGeom>
          <a:solidFill>
            <a:srgbClr val="CF96DE"/>
          </a:solidFill>
          <a:ln>
            <a:solidFill>
              <a:srgbClr val="CF96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85000"/>
              </a:lnSpc>
              <a:spcBef>
                <a:spcPct val="0"/>
              </a:spcBef>
              <a:spcAft>
                <a:spcPct val="0"/>
              </a:spcAft>
            </a:pPr>
            <a:r>
              <a:rPr lang="en-US" sz="1400" b="1">
                <a:solidFill>
                  <a:schemeClr val="bg1"/>
                </a:solidFill>
              </a:rPr>
              <a:t>2.</a:t>
            </a:r>
          </a:p>
          <a:p>
            <a:pPr algn="ctr" fontAlgn="base">
              <a:lnSpc>
                <a:spcPct val="85000"/>
              </a:lnSpc>
              <a:spcBef>
                <a:spcPct val="0"/>
              </a:spcBef>
              <a:spcAft>
                <a:spcPct val="0"/>
              </a:spcAft>
            </a:pPr>
            <a:r>
              <a:rPr lang="fi-FI" sz="1400" b="1">
                <a:solidFill>
                  <a:schemeClr val="bg1"/>
                </a:solidFill>
              </a:rPr>
              <a:t>Energia </a:t>
            </a:r>
            <a:r>
              <a:rPr lang="fi-FI" sz="1400" b="1" err="1">
                <a:solidFill>
                  <a:schemeClr val="bg1"/>
                </a:solidFill>
              </a:rPr>
              <a:t>impordi</a:t>
            </a:r>
            <a:r>
              <a:rPr lang="fi-FI" sz="1400" b="1">
                <a:solidFill>
                  <a:schemeClr val="bg1"/>
                </a:solidFill>
              </a:rPr>
              <a:t> ja </a:t>
            </a:r>
            <a:r>
              <a:rPr lang="fi-FI" sz="1400" b="1" err="1">
                <a:solidFill>
                  <a:schemeClr val="bg1"/>
                </a:solidFill>
              </a:rPr>
              <a:t>energiakulude</a:t>
            </a:r>
            <a:r>
              <a:rPr lang="fi-FI" sz="1400" b="1">
                <a:solidFill>
                  <a:schemeClr val="bg1"/>
                </a:solidFill>
              </a:rPr>
              <a:t> </a:t>
            </a:r>
            <a:r>
              <a:rPr lang="fi-FI" sz="1400" b="1" err="1">
                <a:solidFill>
                  <a:schemeClr val="bg1"/>
                </a:solidFill>
              </a:rPr>
              <a:t>vähendamine</a:t>
            </a:r>
            <a:r>
              <a:rPr lang="fi-FI" sz="1400" b="1">
                <a:solidFill>
                  <a:schemeClr val="bg1"/>
                </a:solidFill>
              </a:rPr>
              <a:t> </a:t>
            </a:r>
            <a:r>
              <a:rPr lang="fi-FI" sz="1400" b="1" err="1">
                <a:solidFill>
                  <a:schemeClr val="bg1"/>
                </a:solidFill>
              </a:rPr>
              <a:t>tegevuspiirkonnas</a:t>
            </a:r>
            <a:r>
              <a:rPr lang="fi-FI" sz="1400" b="1">
                <a:solidFill>
                  <a:schemeClr val="bg1"/>
                </a:solidFill>
              </a:rPr>
              <a:t> </a:t>
            </a:r>
            <a:r>
              <a:rPr lang="fi-FI" sz="1400" b="1" err="1">
                <a:solidFill>
                  <a:schemeClr val="bg1"/>
                </a:solidFill>
              </a:rPr>
              <a:t>kaasaegsemaid</a:t>
            </a:r>
            <a:r>
              <a:rPr lang="fi-FI" sz="1400" b="1">
                <a:solidFill>
                  <a:schemeClr val="bg1"/>
                </a:solidFill>
              </a:rPr>
              <a:t> ja </a:t>
            </a:r>
            <a:r>
              <a:rPr lang="fi-FI" sz="1400" b="1" err="1">
                <a:solidFill>
                  <a:schemeClr val="bg1"/>
                </a:solidFill>
              </a:rPr>
              <a:t>energiaefektiivsemaid</a:t>
            </a:r>
            <a:r>
              <a:rPr lang="fi-FI" sz="1400" b="1">
                <a:solidFill>
                  <a:schemeClr val="bg1"/>
                </a:solidFill>
              </a:rPr>
              <a:t> </a:t>
            </a:r>
            <a:r>
              <a:rPr lang="fi-FI" sz="1400" b="1" err="1">
                <a:solidFill>
                  <a:schemeClr val="bg1"/>
                </a:solidFill>
              </a:rPr>
              <a:t>tehnoloogiaid</a:t>
            </a:r>
            <a:r>
              <a:rPr lang="fi-FI" sz="1400" b="1">
                <a:solidFill>
                  <a:schemeClr val="bg1"/>
                </a:solidFill>
              </a:rPr>
              <a:t> </a:t>
            </a:r>
            <a:r>
              <a:rPr lang="fi-FI" sz="1400" b="1" err="1">
                <a:solidFill>
                  <a:schemeClr val="bg1"/>
                </a:solidFill>
              </a:rPr>
              <a:t>kasutades</a:t>
            </a:r>
            <a:r>
              <a:rPr lang="fi-FI" sz="1400" b="1">
                <a:solidFill>
                  <a:schemeClr val="bg1"/>
                </a:solidFill>
              </a:rPr>
              <a:t>.</a:t>
            </a:r>
            <a:endParaRPr lang="en-US" sz="1400" b="1">
              <a:solidFill>
                <a:schemeClr val="bg1"/>
              </a:solidFill>
            </a:endParaRPr>
          </a:p>
        </p:txBody>
      </p:sp>
      <p:cxnSp>
        <p:nvCxnSpPr>
          <p:cNvPr id="21" name="Straight Arrow Connector 10">
            <a:extLst>
              <a:ext uri="{FF2B5EF4-FFF2-40B4-BE49-F238E27FC236}">
                <a16:creationId xmlns:a16="http://schemas.microsoft.com/office/drawing/2014/main" id="{0D813BBE-8522-C284-08C3-23C5494166C6}"/>
              </a:ext>
            </a:extLst>
          </p:cNvPr>
          <p:cNvCxnSpPr>
            <a:cxnSpLocks/>
          </p:cNvCxnSpPr>
          <p:nvPr/>
        </p:nvCxnSpPr>
        <p:spPr bwMode="auto">
          <a:xfrm>
            <a:off x="8373533" y="4326809"/>
            <a:ext cx="650394" cy="248576"/>
          </a:xfrm>
          <a:prstGeom prst="straightConnector1">
            <a:avLst/>
          </a:prstGeom>
          <a:gradFill rotWithShape="1">
            <a:gsLst>
              <a:gs pos="0">
                <a:srgbClr val="7D7DB3"/>
              </a:gs>
              <a:gs pos="100000">
                <a:srgbClr val="7878B0"/>
              </a:gs>
            </a:gsLst>
            <a:lin ang="5400000" scaled="1"/>
          </a:gradFill>
          <a:ln w="12700" cap="flat" cmpd="sng" algn="ctr">
            <a:solidFill>
              <a:srgbClr val="FB8421"/>
            </a:solidFill>
            <a:prstDash val="solid"/>
            <a:round/>
            <a:headEnd type="none" w="med" len="med"/>
            <a:tailEnd type="arrow"/>
          </a:ln>
          <a:effectLst/>
        </p:spPr>
      </p:cxnSp>
      <p:cxnSp>
        <p:nvCxnSpPr>
          <p:cNvPr id="24" name="Straight Arrow Connector 10">
            <a:extLst>
              <a:ext uri="{FF2B5EF4-FFF2-40B4-BE49-F238E27FC236}">
                <a16:creationId xmlns:a16="http://schemas.microsoft.com/office/drawing/2014/main" id="{A12ACABF-9FC9-6B2C-6966-E717CFB0E5E5}"/>
              </a:ext>
            </a:extLst>
          </p:cNvPr>
          <p:cNvCxnSpPr>
            <a:cxnSpLocks/>
          </p:cNvCxnSpPr>
          <p:nvPr/>
        </p:nvCxnSpPr>
        <p:spPr bwMode="auto">
          <a:xfrm flipH="1" flipV="1">
            <a:off x="2759363" y="2997200"/>
            <a:ext cx="1088737" cy="221956"/>
          </a:xfrm>
          <a:prstGeom prst="straightConnector1">
            <a:avLst/>
          </a:prstGeom>
          <a:gradFill rotWithShape="1">
            <a:gsLst>
              <a:gs pos="0">
                <a:srgbClr val="7D7DB3"/>
              </a:gs>
              <a:gs pos="100000">
                <a:srgbClr val="7878B0"/>
              </a:gs>
            </a:gsLst>
            <a:lin ang="5400000" scaled="1"/>
          </a:gradFill>
          <a:ln w="12700" cap="flat" cmpd="sng" algn="ctr">
            <a:solidFill>
              <a:srgbClr val="FB8421"/>
            </a:solidFill>
            <a:prstDash val="solid"/>
            <a:round/>
            <a:headEnd type="none" w="med" len="med"/>
            <a:tailEnd type="arrow"/>
          </a:ln>
          <a:effectLst/>
        </p:spPr>
      </p:cxnSp>
      <p:cxnSp>
        <p:nvCxnSpPr>
          <p:cNvPr id="27" name="Straight Arrow Connector 10">
            <a:extLst>
              <a:ext uri="{FF2B5EF4-FFF2-40B4-BE49-F238E27FC236}">
                <a16:creationId xmlns:a16="http://schemas.microsoft.com/office/drawing/2014/main" id="{255E65AB-4BFF-9008-0CD2-0F360510599D}"/>
              </a:ext>
            </a:extLst>
          </p:cNvPr>
          <p:cNvCxnSpPr>
            <a:cxnSpLocks/>
            <a:endCxn id="9" idx="4"/>
          </p:cNvCxnSpPr>
          <p:nvPr/>
        </p:nvCxnSpPr>
        <p:spPr bwMode="auto">
          <a:xfrm flipV="1">
            <a:off x="4209030" y="2416537"/>
            <a:ext cx="143299" cy="491256"/>
          </a:xfrm>
          <a:prstGeom prst="straightConnector1">
            <a:avLst/>
          </a:prstGeom>
          <a:gradFill rotWithShape="1">
            <a:gsLst>
              <a:gs pos="0">
                <a:srgbClr val="7D7DB3"/>
              </a:gs>
              <a:gs pos="100000">
                <a:srgbClr val="7878B0"/>
              </a:gs>
            </a:gsLst>
            <a:lin ang="5400000" scaled="1"/>
          </a:gradFill>
          <a:ln w="12700" cap="flat" cmpd="sng" algn="ctr">
            <a:solidFill>
              <a:srgbClr val="FB8421"/>
            </a:solidFill>
            <a:prstDash val="solid"/>
            <a:round/>
            <a:headEnd type="none" w="med" len="med"/>
            <a:tailEnd type="arrow"/>
          </a:ln>
          <a:effectLst/>
        </p:spPr>
      </p:cxnSp>
      <p:sp>
        <p:nvSpPr>
          <p:cNvPr id="2" name="Title 2">
            <a:extLst>
              <a:ext uri="{FF2B5EF4-FFF2-40B4-BE49-F238E27FC236}">
                <a16:creationId xmlns:a16="http://schemas.microsoft.com/office/drawing/2014/main" id="{ABAA61ED-24FD-537C-BBB7-421AAD71F66B}"/>
              </a:ext>
            </a:extLst>
          </p:cNvPr>
          <p:cNvSpPr txBox="1">
            <a:spLocks/>
          </p:cNvSpPr>
          <p:nvPr/>
        </p:nvSpPr>
        <p:spPr>
          <a:xfrm>
            <a:off x="609599" y="-43443"/>
            <a:ext cx="10737274" cy="1143000"/>
          </a:xfrm>
          <a:prstGeom prst="rect">
            <a:avLst/>
          </a:prstGeom>
        </p:spPr>
        <p:txBody>
          <a:bodyPr vert="horz" lIns="91440" tIns="45720" rIns="91440" bIns="45720" rtlCol="0" anchor="ctr">
            <a:normAutofit fontScale="55000" lnSpcReduction="2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a:t>SWOT </a:t>
            </a:r>
            <a:r>
              <a:rPr lang="en-US" err="1"/>
              <a:t>analüüsi</a:t>
            </a:r>
            <a:r>
              <a:rPr lang="en-US"/>
              <a:t> </a:t>
            </a:r>
            <a:r>
              <a:rPr lang="en-US" err="1"/>
              <a:t>põhijäreldused</a:t>
            </a:r>
            <a:r>
              <a:rPr lang="en-US"/>
              <a:t>: </a:t>
            </a:r>
            <a:br>
              <a:rPr lang="en-US"/>
            </a:br>
            <a:r>
              <a:rPr lang="en-US"/>
              <a:t>Jõgevamaa Koostöökoda </a:t>
            </a:r>
            <a:r>
              <a:rPr lang="en-US" err="1"/>
              <a:t>keskendub</a:t>
            </a:r>
            <a:r>
              <a:rPr lang="en-US"/>
              <a:t> </a:t>
            </a:r>
            <a:r>
              <a:rPr lang="en-US" err="1"/>
              <a:t>peamiselt</a:t>
            </a:r>
            <a:r>
              <a:rPr lang="en-US"/>
              <a:t> </a:t>
            </a:r>
            <a:r>
              <a:rPr lang="en-US" err="1"/>
              <a:t>neljale</a:t>
            </a:r>
            <a:r>
              <a:rPr lang="en-US"/>
              <a:t> </a:t>
            </a:r>
            <a:r>
              <a:rPr lang="en-US" err="1"/>
              <a:t>tegevusvaldkonnale</a:t>
            </a:r>
            <a:r>
              <a:rPr lang="en-US"/>
              <a:t>, </a:t>
            </a:r>
            <a:r>
              <a:rPr lang="en-US" err="1"/>
              <a:t>kus</a:t>
            </a:r>
            <a:r>
              <a:rPr lang="en-US"/>
              <a:t> ta </a:t>
            </a:r>
            <a:r>
              <a:rPr lang="en-US" err="1"/>
              <a:t>rakendab</a:t>
            </a:r>
            <a:r>
              <a:rPr lang="en-US"/>
              <a:t> </a:t>
            </a:r>
            <a:r>
              <a:rPr lang="en-US" err="1"/>
              <a:t>viit</a:t>
            </a:r>
            <a:r>
              <a:rPr lang="en-US"/>
              <a:t> </a:t>
            </a:r>
            <a:r>
              <a:rPr lang="en-US" err="1"/>
              <a:t>strateegiat</a:t>
            </a:r>
            <a:r>
              <a:rPr lang="en-US"/>
              <a:t>. JKTK </a:t>
            </a:r>
            <a:r>
              <a:rPr lang="en-US" err="1"/>
              <a:t>ei</a:t>
            </a:r>
            <a:r>
              <a:rPr lang="en-US"/>
              <a:t> </a:t>
            </a:r>
            <a:r>
              <a:rPr lang="en-US" err="1"/>
              <a:t>keskendu</a:t>
            </a:r>
            <a:r>
              <a:rPr lang="en-US"/>
              <a:t> </a:t>
            </a:r>
            <a:r>
              <a:rPr lang="en-US" err="1"/>
              <a:t>turismi</a:t>
            </a:r>
            <a:r>
              <a:rPr lang="en-US"/>
              <a:t> </a:t>
            </a:r>
            <a:r>
              <a:rPr lang="en-US" err="1"/>
              <a:t>arendamisele</a:t>
            </a:r>
            <a:r>
              <a:rPr lang="en-US"/>
              <a:t> </a:t>
            </a:r>
            <a:r>
              <a:rPr lang="en-US" err="1"/>
              <a:t>eraldi</a:t>
            </a:r>
            <a:r>
              <a:rPr lang="en-US"/>
              <a:t>, </a:t>
            </a:r>
            <a:r>
              <a:rPr lang="en-US" err="1"/>
              <a:t>vaid</a:t>
            </a:r>
            <a:r>
              <a:rPr lang="en-US"/>
              <a:t> </a:t>
            </a:r>
            <a:r>
              <a:rPr lang="en-US" err="1"/>
              <a:t>seda</a:t>
            </a:r>
            <a:r>
              <a:rPr lang="en-US"/>
              <a:t> </a:t>
            </a:r>
            <a:r>
              <a:rPr lang="en-US" err="1"/>
              <a:t>edenda</a:t>
            </a:r>
            <a:r>
              <a:rPr lang="et-EE"/>
              <a:t>takse</a:t>
            </a:r>
            <a:r>
              <a:rPr lang="en-US"/>
              <a:t> </a:t>
            </a:r>
            <a:r>
              <a:rPr lang="et-EE"/>
              <a:t>läbi</a:t>
            </a:r>
            <a:r>
              <a:rPr lang="en-US"/>
              <a:t> </a:t>
            </a:r>
            <a:r>
              <a:rPr lang="en-US" err="1"/>
              <a:t>teiste</a:t>
            </a:r>
            <a:r>
              <a:rPr lang="en-US"/>
              <a:t> </a:t>
            </a:r>
            <a:r>
              <a:rPr lang="et-EE"/>
              <a:t>meetmete.</a:t>
            </a:r>
          </a:p>
        </p:txBody>
      </p:sp>
      <p:sp>
        <p:nvSpPr>
          <p:cNvPr id="30" name="Rectangle 3">
            <a:extLst>
              <a:ext uri="{FF2B5EF4-FFF2-40B4-BE49-F238E27FC236}">
                <a16:creationId xmlns:a16="http://schemas.microsoft.com/office/drawing/2014/main" id="{26AD4188-0123-446B-3A02-2052A321F5D3}"/>
              </a:ext>
            </a:extLst>
          </p:cNvPr>
          <p:cNvSpPr>
            <a:spLocks noChangeArrowheads="1"/>
          </p:cNvSpPr>
          <p:nvPr/>
        </p:nvSpPr>
        <p:spPr bwMode="auto">
          <a:xfrm>
            <a:off x="4454403" y="5877856"/>
            <a:ext cx="7513876" cy="984885"/>
          </a:xfrm>
          <a:prstGeom prst="rect">
            <a:avLst/>
          </a:prstGeom>
          <a:noFill/>
          <a:ln w="3175" algn="ctr">
            <a:noFill/>
            <a:miter lim="800000"/>
            <a:headEnd/>
            <a:tailEnd/>
          </a:ln>
        </p:spPr>
        <p:txBody>
          <a:bodyPr wrap="square" anchor="ctr">
            <a:spAutoFit/>
          </a:bodyPr>
          <a:lstStyle/>
          <a:p>
            <a:pPr>
              <a:buFont typeface="Symbol" pitchFamily="18" charset="2"/>
              <a:buNone/>
            </a:pPr>
            <a:r>
              <a:rPr lang="et-EE" sz="1600" u="sng">
                <a:solidFill>
                  <a:srgbClr val="010163"/>
                </a:solidFill>
                <a:cs typeface="Times New Roman" pitchFamily="18" charset="0"/>
              </a:rPr>
              <a:t>Kuidas konkurentsieeliseid juurde saada?</a:t>
            </a:r>
            <a:endParaRPr lang="en-US" sz="1600" u="sng">
              <a:solidFill>
                <a:srgbClr val="010163"/>
              </a:solidFill>
              <a:cs typeface="Times New Roman" pitchFamily="18" charset="0"/>
            </a:endParaRPr>
          </a:p>
          <a:p>
            <a:pPr marL="342900" indent="-342900">
              <a:buFont typeface="+mj-lt"/>
              <a:buAutoNum type="arabicPeriod"/>
            </a:pPr>
            <a:r>
              <a:rPr lang="et-EE" sz="1400">
                <a:solidFill>
                  <a:srgbClr val="010163"/>
                </a:solidFill>
                <a:cs typeface="Times New Roman" pitchFamily="18" charset="0"/>
              </a:rPr>
              <a:t>Maaelu Teadmuskeskuse </a:t>
            </a:r>
            <a:r>
              <a:rPr lang="en-US" sz="1400">
                <a:solidFill>
                  <a:srgbClr val="010163"/>
                </a:solidFill>
                <a:cs typeface="Times New Roman" pitchFamily="18" charset="0"/>
              </a:rPr>
              <a:t>ja </a:t>
            </a:r>
            <a:r>
              <a:rPr lang="en-US" sz="1400" err="1">
                <a:solidFill>
                  <a:srgbClr val="010163"/>
                </a:solidFill>
                <a:cs typeface="Times New Roman" pitchFamily="18" charset="0"/>
              </a:rPr>
              <a:t>Luua</a:t>
            </a:r>
            <a:r>
              <a:rPr lang="en-US" sz="1400">
                <a:solidFill>
                  <a:srgbClr val="010163"/>
                </a:solidFill>
                <a:cs typeface="Times New Roman" pitchFamily="18" charset="0"/>
              </a:rPr>
              <a:t> </a:t>
            </a:r>
            <a:r>
              <a:rPr lang="en-US" sz="1400" err="1">
                <a:solidFill>
                  <a:srgbClr val="010163"/>
                </a:solidFill>
                <a:cs typeface="Times New Roman" pitchFamily="18" charset="0"/>
              </a:rPr>
              <a:t>Metsanduskooli</a:t>
            </a:r>
            <a:r>
              <a:rPr lang="en-US" sz="1400">
                <a:solidFill>
                  <a:srgbClr val="010163"/>
                </a:solidFill>
                <a:cs typeface="Times New Roman" pitchFamily="18" charset="0"/>
              </a:rPr>
              <a:t> </a:t>
            </a:r>
            <a:r>
              <a:rPr lang="et-EE" sz="1400">
                <a:solidFill>
                  <a:srgbClr val="010163"/>
                </a:solidFill>
                <a:cs typeface="Times New Roman" pitchFamily="18" charset="0"/>
              </a:rPr>
              <a:t>abil püüda tekitada konkurents</a:t>
            </a:r>
            <a:r>
              <a:rPr lang="en-US" sz="1400" err="1">
                <a:solidFill>
                  <a:srgbClr val="010163"/>
                </a:solidFill>
                <a:cs typeface="Times New Roman" pitchFamily="18" charset="0"/>
              </a:rPr>
              <a:t>i</a:t>
            </a:r>
            <a:r>
              <a:rPr lang="et-EE" sz="1400">
                <a:solidFill>
                  <a:srgbClr val="010163"/>
                </a:solidFill>
                <a:cs typeface="Times New Roman" pitchFamily="18" charset="0"/>
              </a:rPr>
              <a:t>eelised piirkonna ettevõtetele.</a:t>
            </a:r>
            <a:endParaRPr lang="en-US" sz="1400">
              <a:solidFill>
                <a:srgbClr val="010163"/>
              </a:solidFill>
              <a:cs typeface="Times New Roman" pitchFamily="18" charset="0"/>
            </a:endParaRPr>
          </a:p>
          <a:p>
            <a:pPr marL="342900" indent="-342900">
              <a:buFont typeface="+mj-lt"/>
              <a:buAutoNum type="arabicPeriod"/>
            </a:pPr>
            <a:r>
              <a:rPr lang="en-US" sz="1400" err="1">
                <a:solidFill>
                  <a:srgbClr val="010163"/>
                </a:solidFill>
                <a:cs typeface="Times New Roman" pitchFamily="18" charset="0"/>
              </a:rPr>
              <a:t>Tutvustada</a:t>
            </a:r>
            <a:r>
              <a:rPr lang="en-US" sz="1400">
                <a:solidFill>
                  <a:srgbClr val="010163"/>
                </a:solidFill>
                <a:cs typeface="Times New Roman" pitchFamily="18" charset="0"/>
              </a:rPr>
              <a:t> Euroopa </a:t>
            </a:r>
            <a:r>
              <a:rPr lang="en-US" sz="1400" err="1">
                <a:solidFill>
                  <a:srgbClr val="010163"/>
                </a:solidFill>
                <a:cs typeface="Times New Roman" pitchFamily="18" charset="0"/>
              </a:rPr>
              <a:t>edukamaid</a:t>
            </a:r>
            <a:r>
              <a:rPr lang="en-US" sz="1400">
                <a:solidFill>
                  <a:srgbClr val="010163"/>
                </a:solidFill>
                <a:cs typeface="Times New Roman" pitchFamily="18" charset="0"/>
              </a:rPr>
              <a:t> LEADER </a:t>
            </a:r>
            <a:r>
              <a:rPr lang="en-US" sz="1400" err="1">
                <a:solidFill>
                  <a:srgbClr val="010163"/>
                </a:solidFill>
                <a:cs typeface="Times New Roman" pitchFamily="18" charset="0"/>
              </a:rPr>
              <a:t>tegevusrühmade</a:t>
            </a:r>
            <a:r>
              <a:rPr lang="en-US" sz="1400">
                <a:solidFill>
                  <a:srgbClr val="010163"/>
                </a:solidFill>
                <a:cs typeface="Times New Roman" pitchFamily="18" charset="0"/>
              </a:rPr>
              <a:t> </a:t>
            </a:r>
            <a:r>
              <a:rPr lang="en-US" sz="1400" err="1">
                <a:solidFill>
                  <a:srgbClr val="010163"/>
                </a:solidFill>
                <a:cs typeface="Times New Roman" pitchFamily="18" charset="0"/>
              </a:rPr>
              <a:t>projekte</a:t>
            </a:r>
            <a:r>
              <a:rPr lang="en-US" sz="1400">
                <a:solidFill>
                  <a:srgbClr val="010163"/>
                </a:solidFill>
                <a:cs typeface="Times New Roman" pitchFamily="18" charset="0"/>
              </a:rPr>
              <a:t> </a:t>
            </a:r>
            <a:r>
              <a:rPr lang="en-US" sz="1400" err="1">
                <a:solidFill>
                  <a:srgbClr val="010163"/>
                </a:solidFill>
                <a:cs typeface="Times New Roman" pitchFamily="18" charset="0"/>
              </a:rPr>
              <a:t>tegevuspiirkonnas</a:t>
            </a:r>
            <a:r>
              <a:rPr lang="en-US" sz="1400">
                <a:solidFill>
                  <a:srgbClr val="010163"/>
                </a:solidFill>
                <a:cs typeface="Times New Roman" pitchFamily="18" charset="0"/>
              </a:rPr>
              <a:t>.</a:t>
            </a:r>
            <a:endParaRPr lang="et-EE" sz="1400">
              <a:solidFill>
                <a:srgbClr val="010163"/>
              </a:solidFill>
              <a:cs typeface="Times New Roman" pitchFamily="18" charset="0"/>
            </a:endParaRPr>
          </a:p>
        </p:txBody>
      </p:sp>
      <p:cxnSp>
        <p:nvCxnSpPr>
          <p:cNvPr id="10" name="Straight Arrow Connector 10">
            <a:extLst>
              <a:ext uri="{FF2B5EF4-FFF2-40B4-BE49-F238E27FC236}">
                <a16:creationId xmlns:a16="http://schemas.microsoft.com/office/drawing/2014/main" id="{4708683A-44D3-F164-BA7A-40FAF7F826AE}"/>
              </a:ext>
            </a:extLst>
          </p:cNvPr>
          <p:cNvCxnSpPr>
            <a:cxnSpLocks/>
          </p:cNvCxnSpPr>
          <p:nvPr/>
        </p:nvCxnSpPr>
        <p:spPr bwMode="auto">
          <a:xfrm flipH="1">
            <a:off x="3523572" y="4064000"/>
            <a:ext cx="650394" cy="436045"/>
          </a:xfrm>
          <a:prstGeom prst="straightConnector1">
            <a:avLst/>
          </a:prstGeom>
          <a:gradFill rotWithShape="1">
            <a:gsLst>
              <a:gs pos="0">
                <a:srgbClr val="7D7DB3"/>
              </a:gs>
              <a:gs pos="100000">
                <a:srgbClr val="7878B0"/>
              </a:gs>
            </a:gsLst>
            <a:lin ang="5400000" scaled="1"/>
          </a:gradFill>
          <a:ln w="12700" cap="flat" cmpd="sng" algn="ctr">
            <a:solidFill>
              <a:srgbClr val="FB8421"/>
            </a:solidFill>
            <a:prstDash val="solid"/>
            <a:round/>
            <a:headEnd type="none" w="med" len="med"/>
            <a:tailEnd type="arrow"/>
          </a:ln>
          <a:effectLst/>
        </p:spPr>
      </p:cxnSp>
      <p:sp>
        <p:nvSpPr>
          <p:cNvPr id="4" name="Slaidinumbri kohatäide 3">
            <a:extLst>
              <a:ext uri="{FF2B5EF4-FFF2-40B4-BE49-F238E27FC236}">
                <a16:creationId xmlns:a16="http://schemas.microsoft.com/office/drawing/2014/main" id="{74F777E2-981F-8120-4C0B-307AA5FA647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22</a:t>
            </a:fld>
            <a:endParaRPr lang="et-EE">
              <a:solidFill>
                <a:prstClr val="black"/>
              </a:solidFill>
              <a:latin typeface="Calibri"/>
            </a:endParaRPr>
          </a:p>
        </p:txBody>
      </p:sp>
    </p:spTree>
    <p:extLst>
      <p:ext uri="{BB962C8B-B14F-4D97-AF65-F5344CB8AC3E}">
        <p14:creationId xmlns:p14="http://schemas.microsoft.com/office/powerpoint/2010/main" val="1979798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C1AE-997F-2B42-DE02-E186A9C72898}"/>
              </a:ext>
            </a:extLst>
          </p:cNvPr>
          <p:cNvPicPr>
            <a:picLocks noChangeAspect="1"/>
          </p:cNvPicPr>
          <p:nvPr/>
        </p:nvPicPr>
        <p:blipFill>
          <a:blip r:embed="rId2"/>
          <a:stretch>
            <a:fillRect/>
          </a:stretch>
        </p:blipFill>
        <p:spPr>
          <a:xfrm>
            <a:off x="-97" y="0"/>
            <a:ext cx="4010121" cy="6858000"/>
          </a:xfrm>
          <a:prstGeom prst="rect">
            <a:avLst/>
          </a:prstGeom>
        </p:spPr>
      </p:pic>
      <p:sp>
        <p:nvSpPr>
          <p:cNvPr id="2" name="Pealkiri 1">
            <a:extLst>
              <a:ext uri="{FF2B5EF4-FFF2-40B4-BE49-F238E27FC236}">
                <a16:creationId xmlns:a16="http://schemas.microsoft.com/office/drawing/2014/main" id="{E3DF13B2-06AA-AAEA-D6BE-CC16908D94DA}"/>
              </a:ext>
            </a:extLst>
          </p:cNvPr>
          <p:cNvSpPr>
            <a:spLocks noGrp="1"/>
          </p:cNvSpPr>
          <p:nvPr>
            <p:ph type="title"/>
          </p:nvPr>
        </p:nvSpPr>
        <p:spPr>
          <a:xfrm>
            <a:off x="1211659" y="3956068"/>
            <a:ext cx="10363200" cy="1617600"/>
          </a:xfrm>
        </p:spPr>
        <p:txBody>
          <a:bodyPr>
            <a:normAutofit/>
          </a:bodyPr>
          <a:lstStyle/>
          <a:p>
            <a:r>
              <a:rPr lang="et-EE" sz="4400"/>
              <a:t>SISE- JA Väliskeskkonna analüüside </a:t>
            </a:r>
            <a:r>
              <a:rPr lang="en-US" sz="4400"/>
              <a:t>PEAMISED </a:t>
            </a:r>
            <a:r>
              <a:rPr lang="en-US" sz="4400" err="1"/>
              <a:t>järeldused</a:t>
            </a:r>
            <a:endParaRPr lang="en-US" sz="4400"/>
          </a:p>
        </p:txBody>
      </p:sp>
    </p:spTree>
    <p:extLst>
      <p:ext uri="{BB962C8B-B14F-4D97-AF65-F5344CB8AC3E}">
        <p14:creationId xmlns:p14="http://schemas.microsoft.com/office/powerpoint/2010/main" val="3136683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23">
            <a:extLst>
              <a:ext uri="{FF2B5EF4-FFF2-40B4-BE49-F238E27FC236}">
                <a16:creationId xmlns:a16="http://schemas.microsoft.com/office/drawing/2014/main" id="{E40D4DE9-E535-C6E5-BE78-1561F6273347}"/>
              </a:ext>
            </a:extLst>
          </p:cNvPr>
          <p:cNvSpPr txBox="1">
            <a:spLocks/>
          </p:cNvSpPr>
          <p:nvPr/>
        </p:nvSpPr>
        <p:spPr>
          <a:xfrm>
            <a:off x="609598" y="153986"/>
            <a:ext cx="10991851" cy="1143000"/>
          </a:xfrm>
          <a:prstGeom prst="rect">
            <a:avLst/>
          </a:prstGeom>
          <a:noFill/>
        </p:spPr>
        <p:txBody>
          <a:bodyPr vert="horz" lIns="91440" tIns="45720" rIns="91440" bIns="45720" rtlCol="0" anchor="ctr">
            <a:normAutofit fontScale="70000" lnSpcReduction="2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pPr>
              <a:lnSpc>
                <a:spcPct val="140000"/>
              </a:lnSpc>
            </a:pPr>
            <a:r>
              <a:rPr lang="en-US" sz="5100" err="1">
                <a:solidFill>
                  <a:srgbClr val="010163"/>
                </a:solidFill>
                <a:highlight>
                  <a:srgbClr val="FFFFFF"/>
                </a:highlight>
              </a:rPr>
              <a:t>Sise</a:t>
            </a:r>
            <a:r>
              <a:rPr lang="en-US" sz="5100">
                <a:solidFill>
                  <a:srgbClr val="010163"/>
                </a:solidFill>
                <a:highlight>
                  <a:srgbClr val="FFFFFF"/>
                </a:highlight>
              </a:rPr>
              <a:t>- ja </a:t>
            </a:r>
            <a:r>
              <a:rPr lang="en-US" sz="5100" err="1">
                <a:solidFill>
                  <a:srgbClr val="010163"/>
                </a:solidFill>
                <a:highlight>
                  <a:srgbClr val="FFFFFF"/>
                </a:highlight>
              </a:rPr>
              <a:t>väliskeskkonna</a:t>
            </a:r>
            <a:r>
              <a:rPr lang="en-US" sz="5100">
                <a:solidFill>
                  <a:srgbClr val="010163"/>
                </a:solidFill>
                <a:highlight>
                  <a:srgbClr val="FFFFFF"/>
                </a:highlight>
              </a:rPr>
              <a:t> </a:t>
            </a:r>
            <a:r>
              <a:rPr lang="en-US" sz="5100" err="1">
                <a:solidFill>
                  <a:srgbClr val="010163"/>
                </a:solidFill>
                <a:highlight>
                  <a:srgbClr val="FFFFFF"/>
                </a:highlight>
              </a:rPr>
              <a:t>analüüside</a:t>
            </a:r>
            <a:r>
              <a:rPr lang="en-US" sz="5100">
                <a:solidFill>
                  <a:srgbClr val="010163"/>
                </a:solidFill>
                <a:highlight>
                  <a:srgbClr val="FFFFFF"/>
                </a:highlight>
              </a:rPr>
              <a:t> </a:t>
            </a:r>
            <a:r>
              <a:rPr lang="en-US" sz="5100" err="1">
                <a:solidFill>
                  <a:srgbClr val="010163"/>
                </a:solidFill>
                <a:highlight>
                  <a:srgbClr val="FFFFFF"/>
                </a:highlight>
              </a:rPr>
              <a:t>peamised</a:t>
            </a:r>
            <a:r>
              <a:rPr lang="en-US" sz="5100">
                <a:solidFill>
                  <a:srgbClr val="010163"/>
                </a:solidFill>
                <a:highlight>
                  <a:srgbClr val="FFFFFF"/>
                </a:highlight>
              </a:rPr>
              <a:t> </a:t>
            </a:r>
            <a:r>
              <a:rPr lang="en-US" sz="5100" err="1">
                <a:solidFill>
                  <a:srgbClr val="010163"/>
                </a:solidFill>
                <a:highlight>
                  <a:srgbClr val="FFFFFF"/>
                </a:highlight>
              </a:rPr>
              <a:t>järeldused</a:t>
            </a:r>
            <a:endParaRPr lang="et-EE" sz="3600">
              <a:solidFill>
                <a:srgbClr val="010163"/>
              </a:solidFill>
              <a:highlight>
                <a:srgbClr val="FFFFFF"/>
              </a:highlight>
            </a:endParaRPr>
          </a:p>
        </p:txBody>
      </p:sp>
      <p:sp>
        <p:nvSpPr>
          <p:cNvPr id="3" name="Sisu kohatäide 2">
            <a:extLst>
              <a:ext uri="{FF2B5EF4-FFF2-40B4-BE49-F238E27FC236}">
                <a16:creationId xmlns:a16="http://schemas.microsoft.com/office/drawing/2014/main" id="{CA3BAC93-8A6C-63EF-0051-BD6ABDA19CE2}"/>
              </a:ext>
            </a:extLst>
          </p:cNvPr>
          <p:cNvSpPr txBox="1">
            <a:spLocks/>
          </p:cNvSpPr>
          <p:nvPr/>
        </p:nvSpPr>
        <p:spPr>
          <a:xfrm>
            <a:off x="609598" y="1296986"/>
            <a:ext cx="11215458" cy="528637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just">
              <a:buClr>
                <a:srgbClr val="FB821E"/>
              </a:buClr>
              <a:buFont typeface="Wingdings" panose="05000000000000000000" pitchFamily="2" charset="2"/>
              <a:buChar char="ü"/>
            </a:pPr>
            <a:r>
              <a:rPr lang="en-US" sz="1600" err="1"/>
              <a:t>Elanike</a:t>
            </a:r>
            <a:r>
              <a:rPr lang="en-US" sz="1600"/>
              <a:t> ja </a:t>
            </a:r>
            <a:r>
              <a:rPr lang="en-US" sz="1600" err="1"/>
              <a:t>töökohtade</a:t>
            </a:r>
            <a:r>
              <a:rPr lang="en-US" sz="1600"/>
              <a:t> </a:t>
            </a:r>
            <a:r>
              <a:rPr lang="en-US" sz="1600" err="1"/>
              <a:t>arv</a:t>
            </a:r>
            <a:r>
              <a:rPr lang="en-US" sz="1600"/>
              <a:t> </a:t>
            </a:r>
            <a:r>
              <a:rPr lang="en-US" sz="1600" err="1"/>
              <a:t>kahaneb</a:t>
            </a:r>
            <a:r>
              <a:rPr lang="en-US" sz="1600"/>
              <a:t> </a:t>
            </a:r>
            <a:r>
              <a:rPr lang="en-US" sz="1600" err="1"/>
              <a:t>ning</a:t>
            </a:r>
            <a:r>
              <a:rPr lang="en-US" sz="1600"/>
              <a:t> </a:t>
            </a:r>
            <a:r>
              <a:rPr lang="en-US" sz="1600" err="1"/>
              <a:t>noored</a:t>
            </a:r>
            <a:r>
              <a:rPr lang="en-US" sz="1600"/>
              <a:t> </a:t>
            </a:r>
            <a:r>
              <a:rPr lang="en-US" sz="1600" err="1"/>
              <a:t>leiavad</a:t>
            </a:r>
            <a:r>
              <a:rPr lang="en-US" sz="1600"/>
              <a:t> </a:t>
            </a:r>
            <a:r>
              <a:rPr lang="en-US" sz="1600" err="1"/>
              <a:t>rakendust</a:t>
            </a:r>
            <a:r>
              <a:rPr lang="en-US" sz="1600"/>
              <a:t> </a:t>
            </a:r>
            <a:r>
              <a:rPr lang="en-US" sz="1600" err="1"/>
              <a:t>ülikoolilinnades</a:t>
            </a:r>
            <a:r>
              <a:rPr lang="et-EE" sz="1600"/>
              <a:t>.</a:t>
            </a:r>
          </a:p>
          <a:p>
            <a:pPr algn="just">
              <a:buClr>
                <a:srgbClr val="FB821E"/>
              </a:buClr>
              <a:buFont typeface="Wingdings" panose="05000000000000000000" pitchFamily="2" charset="2"/>
              <a:buChar char="ü"/>
            </a:pPr>
            <a:r>
              <a:rPr lang="fi-FI" sz="1600" err="1"/>
              <a:t>Tootmine</a:t>
            </a:r>
            <a:r>
              <a:rPr lang="fi-FI" sz="1600"/>
              <a:t> (sh </a:t>
            </a:r>
            <a:r>
              <a:rPr lang="fi-FI" sz="1600" err="1"/>
              <a:t>põllumajandus</a:t>
            </a:r>
            <a:r>
              <a:rPr lang="fi-FI" sz="1600"/>
              <a:t>) </a:t>
            </a:r>
            <a:r>
              <a:rPr lang="fi-FI" sz="1600" err="1"/>
              <a:t>muutub</a:t>
            </a:r>
            <a:r>
              <a:rPr lang="fi-FI" sz="1600"/>
              <a:t> </a:t>
            </a:r>
            <a:r>
              <a:rPr lang="fi-FI" sz="1600" err="1"/>
              <a:t>tootlikumaks</a:t>
            </a:r>
            <a:r>
              <a:rPr lang="fi-FI" sz="1600"/>
              <a:t>. 30 </a:t>
            </a:r>
            <a:r>
              <a:rPr lang="fi-FI" sz="1600" err="1"/>
              <a:t>aastaga</a:t>
            </a:r>
            <a:r>
              <a:rPr lang="fi-FI" sz="1600"/>
              <a:t> on </a:t>
            </a:r>
            <a:r>
              <a:rPr lang="fi-FI" sz="1600" err="1"/>
              <a:t>põllumajandusega</a:t>
            </a:r>
            <a:r>
              <a:rPr lang="fi-FI" sz="1600"/>
              <a:t> </a:t>
            </a:r>
            <a:r>
              <a:rPr lang="fi-FI" sz="1600" err="1"/>
              <a:t>seonduvas</a:t>
            </a:r>
            <a:r>
              <a:rPr lang="fi-FI" sz="1600"/>
              <a:t> </a:t>
            </a:r>
            <a:r>
              <a:rPr lang="fi-FI" sz="1600" err="1"/>
              <a:t>sektoris</a:t>
            </a:r>
            <a:r>
              <a:rPr lang="fi-FI" sz="1600"/>
              <a:t> </a:t>
            </a:r>
            <a:r>
              <a:rPr lang="fi-FI" sz="1600" err="1"/>
              <a:t>töökohtade</a:t>
            </a:r>
            <a:r>
              <a:rPr lang="fi-FI" sz="1600"/>
              <a:t> </a:t>
            </a:r>
            <a:r>
              <a:rPr lang="fi-FI" sz="1600" err="1"/>
              <a:t>arv</a:t>
            </a:r>
            <a:r>
              <a:rPr lang="fi-FI" sz="1600"/>
              <a:t> </a:t>
            </a:r>
            <a:r>
              <a:rPr lang="fi-FI" sz="1600" err="1"/>
              <a:t>vähenenud</a:t>
            </a:r>
            <a:r>
              <a:rPr lang="fi-FI" sz="1600"/>
              <a:t> </a:t>
            </a:r>
            <a:r>
              <a:rPr lang="fi-FI" sz="1600" err="1"/>
              <a:t>ligi</a:t>
            </a:r>
            <a:r>
              <a:rPr lang="fi-FI" sz="1600"/>
              <a:t> 90%. </a:t>
            </a:r>
          </a:p>
          <a:p>
            <a:pPr algn="just">
              <a:buClr>
                <a:srgbClr val="FB821E"/>
              </a:buClr>
              <a:buFont typeface="Wingdings" panose="05000000000000000000" pitchFamily="2" charset="2"/>
              <a:buChar char="ü"/>
            </a:pPr>
            <a:r>
              <a:rPr lang="fi-FI" sz="1600" err="1"/>
              <a:t>Töö</a:t>
            </a:r>
            <a:r>
              <a:rPr lang="fi-FI" sz="1600"/>
              <a:t> </a:t>
            </a:r>
            <a:r>
              <a:rPr lang="fi-FI" sz="1600" err="1"/>
              <a:t>iseloom</a:t>
            </a:r>
            <a:r>
              <a:rPr lang="fi-FI" sz="1600"/>
              <a:t> on </a:t>
            </a:r>
            <a:r>
              <a:rPr lang="fi-FI" sz="1600" err="1"/>
              <a:t>üha</a:t>
            </a:r>
            <a:r>
              <a:rPr lang="fi-FI" sz="1600"/>
              <a:t> </a:t>
            </a:r>
            <a:r>
              <a:rPr lang="fi-FI" sz="1600" err="1"/>
              <a:t>keerukam</a:t>
            </a:r>
            <a:r>
              <a:rPr lang="fi-FI" sz="1600"/>
              <a:t> ja </a:t>
            </a:r>
            <a:r>
              <a:rPr lang="fi-FI" sz="1600" err="1"/>
              <a:t>töökohtade</a:t>
            </a:r>
            <a:r>
              <a:rPr lang="fi-FI" sz="1600"/>
              <a:t> </a:t>
            </a:r>
            <a:r>
              <a:rPr lang="fi-FI" sz="1600" err="1"/>
              <a:t>arv</a:t>
            </a:r>
            <a:r>
              <a:rPr lang="fi-FI" sz="1600"/>
              <a:t> </a:t>
            </a:r>
            <a:r>
              <a:rPr lang="fi-FI" sz="1600" err="1"/>
              <a:t>kahaneb</a:t>
            </a:r>
            <a:r>
              <a:rPr lang="fi-FI" sz="1600"/>
              <a:t>, </a:t>
            </a:r>
            <a:r>
              <a:rPr lang="fi-FI" sz="1600" err="1"/>
              <a:t>kuna</a:t>
            </a:r>
            <a:r>
              <a:rPr lang="fi-FI" sz="1600"/>
              <a:t> sama </a:t>
            </a:r>
            <a:r>
              <a:rPr lang="fi-FI" sz="1600" err="1"/>
              <a:t>töö</a:t>
            </a:r>
            <a:r>
              <a:rPr lang="fi-FI" sz="1600"/>
              <a:t> </a:t>
            </a:r>
            <a:r>
              <a:rPr lang="fi-FI" sz="1600" err="1"/>
              <a:t>teeb</a:t>
            </a:r>
            <a:r>
              <a:rPr lang="fi-FI" sz="1600"/>
              <a:t> </a:t>
            </a:r>
            <a:r>
              <a:rPr lang="fi-FI" sz="1600" err="1"/>
              <a:t>ära</a:t>
            </a:r>
            <a:r>
              <a:rPr lang="fi-FI" sz="1600"/>
              <a:t> </a:t>
            </a:r>
            <a:r>
              <a:rPr lang="fi-FI" sz="1600" err="1"/>
              <a:t>väiksem</a:t>
            </a:r>
            <a:r>
              <a:rPr lang="fi-FI" sz="1600"/>
              <a:t> </a:t>
            </a:r>
            <a:r>
              <a:rPr lang="fi-FI" sz="1600" err="1"/>
              <a:t>arv</a:t>
            </a:r>
            <a:r>
              <a:rPr lang="fi-FI" sz="1600"/>
              <a:t> </a:t>
            </a:r>
            <a:r>
              <a:rPr lang="fi-FI" sz="1600" err="1"/>
              <a:t>inimesi</a:t>
            </a:r>
            <a:r>
              <a:rPr lang="fi-FI" sz="1600"/>
              <a:t>. </a:t>
            </a:r>
            <a:r>
              <a:rPr lang="fi-FI" sz="1600" err="1"/>
              <a:t>Riiklikud</a:t>
            </a:r>
            <a:r>
              <a:rPr lang="fi-FI" sz="1600"/>
              <a:t> </a:t>
            </a:r>
            <a:r>
              <a:rPr lang="fi-FI" sz="1600" err="1"/>
              <a:t>prioriteedid</a:t>
            </a:r>
            <a:r>
              <a:rPr lang="fi-FI" sz="1600"/>
              <a:t> on </a:t>
            </a:r>
            <a:r>
              <a:rPr lang="fi-FI" sz="1600" err="1"/>
              <a:t>suunatud</a:t>
            </a:r>
            <a:r>
              <a:rPr lang="fi-FI" sz="1600"/>
              <a:t> </a:t>
            </a:r>
            <a:r>
              <a:rPr lang="fi-FI" sz="1600" err="1"/>
              <a:t>innovatsiooni</a:t>
            </a:r>
            <a:r>
              <a:rPr lang="fi-FI" sz="1600"/>
              <a:t> </a:t>
            </a:r>
            <a:r>
              <a:rPr lang="en-US" sz="1600"/>
              <a:t>ja </a:t>
            </a:r>
            <a:r>
              <a:rPr lang="en-US" sz="1600" err="1"/>
              <a:t>säästliku</a:t>
            </a:r>
            <a:r>
              <a:rPr lang="en-US" sz="1600"/>
              <a:t> </a:t>
            </a:r>
            <a:r>
              <a:rPr lang="en-US" sz="1600" err="1"/>
              <a:t>arengu</a:t>
            </a:r>
            <a:r>
              <a:rPr lang="fi-FI" sz="1600"/>
              <a:t> </a:t>
            </a:r>
            <a:r>
              <a:rPr lang="fi-FI" sz="1600" err="1"/>
              <a:t>toetamisele</a:t>
            </a:r>
            <a:r>
              <a:rPr lang="fi-FI" sz="1600"/>
              <a:t>. Jõgeva </a:t>
            </a:r>
            <a:r>
              <a:rPr lang="fi-FI" sz="1600" err="1"/>
              <a:t>maakonnas</a:t>
            </a:r>
            <a:r>
              <a:rPr lang="fi-FI" sz="1600"/>
              <a:t> on </a:t>
            </a:r>
            <a:r>
              <a:rPr lang="fi-FI" sz="1600" err="1"/>
              <a:t>töökohtade</a:t>
            </a:r>
            <a:r>
              <a:rPr lang="fi-FI" sz="1600"/>
              <a:t> </a:t>
            </a:r>
            <a:r>
              <a:rPr lang="fi-FI" sz="1600" err="1"/>
              <a:t>arv</a:t>
            </a:r>
            <a:r>
              <a:rPr lang="fi-FI" sz="1600"/>
              <a:t> </a:t>
            </a:r>
            <a:r>
              <a:rPr lang="fi-FI" sz="1600" err="1"/>
              <a:t>viimase</a:t>
            </a:r>
            <a:r>
              <a:rPr lang="fi-FI" sz="1600"/>
              <a:t> 30 </a:t>
            </a:r>
            <a:r>
              <a:rPr lang="fi-FI" sz="1600" err="1"/>
              <a:t>aastaga</a:t>
            </a:r>
            <a:r>
              <a:rPr lang="fi-FI" sz="1600"/>
              <a:t> </a:t>
            </a:r>
            <a:r>
              <a:rPr lang="fi-FI" sz="1600" err="1"/>
              <a:t>vähenenud</a:t>
            </a:r>
            <a:r>
              <a:rPr lang="fi-FI" sz="1600"/>
              <a:t> </a:t>
            </a:r>
            <a:r>
              <a:rPr lang="fi-FI" sz="1600" err="1"/>
              <a:t>ca</a:t>
            </a:r>
            <a:r>
              <a:rPr lang="fi-FI" sz="1600"/>
              <a:t> 49%. </a:t>
            </a:r>
            <a:r>
              <a:rPr lang="fi-FI" sz="1600" err="1"/>
              <a:t>Tööjõu</a:t>
            </a:r>
            <a:r>
              <a:rPr lang="fi-FI" sz="1600"/>
              <a:t> </a:t>
            </a:r>
            <a:r>
              <a:rPr lang="fi-FI" sz="1600" err="1"/>
              <a:t>hulk</a:t>
            </a:r>
            <a:r>
              <a:rPr lang="fi-FI" sz="1600"/>
              <a:t> </a:t>
            </a:r>
            <a:r>
              <a:rPr lang="fi-FI" sz="1600" err="1"/>
              <a:t>kahaneb</a:t>
            </a:r>
            <a:r>
              <a:rPr lang="fi-FI" sz="1600"/>
              <a:t> kiiremini </a:t>
            </a:r>
            <a:r>
              <a:rPr lang="fi-FI" sz="1600" err="1"/>
              <a:t>kui</a:t>
            </a:r>
            <a:r>
              <a:rPr lang="fi-FI" sz="1600"/>
              <a:t> </a:t>
            </a:r>
            <a:r>
              <a:rPr lang="fi-FI" sz="1600" err="1"/>
              <a:t>tööga</a:t>
            </a:r>
            <a:r>
              <a:rPr lang="fi-FI" sz="1600"/>
              <a:t> </a:t>
            </a:r>
            <a:r>
              <a:rPr lang="fi-FI" sz="1600" err="1"/>
              <a:t>hõivatute</a:t>
            </a:r>
            <a:r>
              <a:rPr lang="fi-FI" sz="1600"/>
              <a:t> </a:t>
            </a:r>
            <a:r>
              <a:rPr lang="fi-FI" sz="1600" err="1"/>
              <a:t>hulk</a:t>
            </a:r>
            <a:r>
              <a:rPr lang="fi-FI" sz="1600"/>
              <a:t>. </a:t>
            </a:r>
            <a:r>
              <a:rPr lang="fi-FI" sz="1600" err="1"/>
              <a:t>Lisaks</a:t>
            </a:r>
            <a:r>
              <a:rPr lang="fi-FI" sz="1600"/>
              <a:t> on Eesti </a:t>
            </a:r>
            <a:r>
              <a:rPr lang="fi-FI" sz="1600" err="1"/>
              <a:t>Töötukassa</a:t>
            </a:r>
            <a:r>
              <a:rPr lang="fi-FI" sz="1600"/>
              <a:t> </a:t>
            </a:r>
            <a:r>
              <a:rPr lang="fi-FI" sz="1600" err="1"/>
              <a:t>andmatel</a:t>
            </a:r>
            <a:r>
              <a:rPr lang="fi-FI" sz="1600"/>
              <a:t> Jõgeva maakonna </a:t>
            </a:r>
            <a:r>
              <a:rPr lang="fi-FI" sz="1600" err="1"/>
              <a:t>töötud</a:t>
            </a:r>
            <a:r>
              <a:rPr lang="fi-FI" sz="1600"/>
              <a:t> </a:t>
            </a:r>
            <a:r>
              <a:rPr lang="fi-FI" sz="1600" err="1"/>
              <a:t>madala</a:t>
            </a:r>
            <a:r>
              <a:rPr lang="fi-FI" sz="1600"/>
              <a:t> </a:t>
            </a:r>
            <a:r>
              <a:rPr lang="fi-FI" sz="1600" err="1"/>
              <a:t>kvalifikatsiooniga</a:t>
            </a:r>
            <a:r>
              <a:rPr lang="fi-FI" sz="1600"/>
              <a:t> ja 75% </a:t>
            </a:r>
            <a:r>
              <a:rPr lang="fi-FI" sz="1600" err="1"/>
              <a:t>töötutest</a:t>
            </a:r>
            <a:r>
              <a:rPr lang="fi-FI" sz="1600"/>
              <a:t> </a:t>
            </a:r>
            <a:r>
              <a:rPr lang="fi-FI" sz="1600" err="1"/>
              <a:t>kuulub</a:t>
            </a:r>
            <a:r>
              <a:rPr lang="fi-FI" sz="1600"/>
              <a:t> </a:t>
            </a:r>
            <a:r>
              <a:rPr lang="fi-FI" sz="1600" err="1"/>
              <a:t>riskirühma</a:t>
            </a:r>
            <a:r>
              <a:rPr lang="fi-FI" sz="1600"/>
              <a:t>. Jõgeva </a:t>
            </a:r>
            <a:r>
              <a:rPr lang="fi-FI" sz="1600" err="1"/>
              <a:t>maakonnas</a:t>
            </a:r>
            <a:r>
              <a:rPr lang="fi-FI" sz="1600"/>
              <a:t> on </a:t>
            </a:r>
            <a:r>
              <a:rPr lang="fi-FI" sz="1600" err="1"/>
              <a:t>kõrgharitud</a:t>
            </a:r>
            <a:r>
              <a:rPr lang="fi-FI" sz="1600"/>
              <a:t> </a:t>
            </a:r>
            <a:r>
              <a:rPr lang="fi-FI" sz="1600" err="1"/>
              <a:t>inimeste</a:t>
            </a:r>
            <a:r>
              <a:rPr lang="fi-FI" sz="1600"/>
              <a:t> </a:t>
            </a:r>
            <a:r>
              <a:rPr lang="fi-FI" sz="1600" err="1"/>
              <a:t>osakaal</a:t>
            </a:r>
            <a:r>
              <a:rPr lang="fi-FI" sz="1600"/>
              <a:t> </a:t>
            </a:r>
            <a:r>
              <a:rPr lang="fi-FI" sz="1600" err="1"/>
              <a:t>madal</a:t>
            </a:r>
            <a:r>
              <a:rPr lang="fi-FI" sz="1600"/>
              <a:t>, Eesti </a:t>
            </a:r>
            <a:r>
              <a:rPr lang="fi-FI" sz="1600" err="1"/>
              <a:t>lõikes</a:t>
            </a:r>
            <a:r>
              <a:rPr lang="fi-FI" sz="1600"/>
              <a:t> </a:t>
            </a:r>
            <a:r>
              <a:rPr lang="fi-FI" sz="1600" err="1"/>
              <a:t>tagantpoolt</a:t>
            </a:r>
            <a:r>
              <a:rPr lang="fi-FI" sz="1600"/>
              <a:t> </a:t>
            </a:r>
            <a:r>
              <a:rPr lang="fi-FI" sz="1600" err="1"/>
              <a:t>kolmandal</a:t>
            </a:r>
            <a:r>
              <a:rPr lang="fi-FI" sz="1600"/>
              <a:t> </a:t>
            </a:r>
            <a:r>
              <a:rPr lang="fi-FI" sz="1600" err="1"/>
              <a:t>kohal</a:t>
            </a:r>
            <a:r>
              <a:rPr lang="fi-FI" sz="1600"/>
              <a:t> </a:t>
            </a:r>
            <a:r>
              <a:rPr lang="fi-FI" sz="1600" err="1"/>
              <a:t>ning</a:t>
            </a:r>
            <a:r>
              <a:rPr lang="fi-FI" sz="1600"/>
              <a:t> </a:t>
            </a:r>
            <a:r>
              <a:rPr lang="fi-FI" sz="1600" err="1"/>
              <a:t>ainsa</a:t>
            </a:r>
            <a:r>
              <a:rPr lang="fi-FI" sz="1600"/>
              <a:t> maakonnana ei </a:t>
            </a:r>
            <a:r>
              <a:rPr lang="fi-FI" sz="1600" err="1"/>
              <a:t>näita</a:t>
            </a:r>
            <a:r>
              <a:rPr lang="fi-FI" sz="1600"/>
              <a:t> kasvutrendi.</a:t>
            </a:r>
          </a:p>
          <a:p>
            <a:pPr algn="just">
              <a:buClr>
                <a:srgbClr val="FB821E"/>
              </a:buClr>
              <a:buFont typeface="Wingdings" panose="05000000000000000000" pitchFamily="2" charset="2"/>
              <a:buChar char="ü"/>
            </a:pPr>
            <a:r>
              <a:rPr lang="fi-FI" sz="1600" err="1"/>
              <a:t>Uued</a:t>
            </a:r>
            <a:r>
              <a:rPr lang="fi-FI" sz="1600"/>
              <a:t> </a:t>
            </a:r>
            <a:r>
              <a:rPr lang="fi-FI" sz="1600" err="1"/>
              <a:t>töökohad</a:t>
            </a:r>
            <a:r>
              <a:rPr lang="fi-FI" sz="1600"/>
              <a:t> </a:t>
            </a:r>
            <a:r>
              <a:rPr lang="fi-FI" sz="1600" err="1"/>
              <a:t>tekivad</a:t>
            </a:r>
            <a:r>
              <a:rPr lang="fi-FI" sz="1600"/>
              <a:t> </a:t>
            </a:r>
            <a:r>
              <a:rPr lang="fi-FI" sz="1600" err="1"/>
              <a:t>peamiselt</a:t>
            </a:r>
            <a:r>
              <a:rPr lang="fi-FI" sz="1600"/>
              <a:t> </a:t>
            </a:r>
            <a:r>
              <a:rPr lang="fi-FI" sz="1600" err="1"/>
              <a:t>ülikoolilinnakute</a:t>
            </a:r>
            <a:r>
              <a:rPr lang="fi-FI" sz="1600"/>
              <a:t> juures </a:t>
            </a:r>
            <a:r>
              <a:rPr lang="fi-FI" sz="1600" err="1"/>
              <a:t>Tallinnas</a:t>
            </a:r>
            <a:r>
              <a:rPr lang="fi-FI" sz="1600"/>
              <a:t>, Tartus ja </a:t>
            </a:r>
            <a:r>
              <a:rPr lang="fi-FI" sz="1600" err="1"/>
              <a:t>välismaal</a:t>
            </a:r>
            <a:r>
              <a:rPr lang="fi-FI" sz="1600"/>
              <a:t>. </a:t>
            </a:r>
            <a:r>
              <a:rPr lang="fi-FI" sz="1600" err="1"/>
              <a:t>Noored</a:t>
            </a:r>
            <a:r>
              <a:rPr lang="fi-FI" sz="1600"/>
              <a:t> </a:t>
            </a:r>
            <a:r>
              <a:rPr lang="fi-FI" sz="1600" err="1"/>
              <a:t>omandavad</a:t>
            </a:r>
            <a:r>
              <a:rPr lang="fi-FI" sz="1600"/>
              <a:t> </a:t>
            </a:r>
            <a:r>
              <a:rPr lang="fi-FI" sz="1600" err="1"/>
              <a:t>hariduse</a:t>
            </a:r>
            <a:r>
              <a:rPr lang="fi-FI" sz="1600"/>
              <a:t> </a:t>
            </a:r>
            <a:r>
              <a:rPr lang="fi-FI" sz="1600" err="1"/>
              <a:t>ülikoolilinnades</a:t>
            </a:r>
            <a:r>
              <a:rPr lang="fi-FI" sz="1600"/>
              <a:t> ja </a:t>
            </a:r>
            <a:r>
              <a:rPr lang="fi-FI" sz="1600" err="1"/>
              <a:t>jäävad</a:t>
            </a:r>
            <a:r>
              <a:rPr lang="fi-FI" sz="1600"/>
              <a:t> </a:t>
            </a:r>
            <a:r>
              <a:rPr lang="fi-FI" sz="1600" err="1"/>
              <a:t>õppimise</a:t>
            </a:r>
            <a:r>
              <a:rPr lang="fi-FI" sz="1600"/>
              <a:t> </a:t>
            </a:r>
            <a:r>
              <a:rPr lang="fi-FI" sz="1600" err="1"/>
              <a:t>järgselt</a:t>
            </a:r>
            <a:r>
              <a:rPr lang="fi-FI" sz="1600"/>
              <a:t> </a:t>
            </a:r>
            <a:r>
              <a:rPr lang="fi-FI" sz="1600" err="1"/>
              <a:t>ülikoolide</a:t>
            </a:r>
            <a:r>
              <a:rPr lang="fi-FI" sz="1600"/>
              <a:t> </a:t>
            </a:r>
            <a:r>
              <a:rPr lang="fi-FI" sz="1600" err="1"/>
              <a:t>piirkonda</a:t>
            </a:r>
            <a:r>
              <a:rPr lang="fi-FI" sz="1600"/>
              <a:t> </a:t>
            </a:r>
            <a:r>
              <a:rPr lang="fi-FI" sz="1600" err="1"/>
              <a:t>tegutsema</a:t>
            </a:r>
            <a:r>
              <a:rPr lang="fi-FI" sz="1600"/>
              <a:t> ja </a:t>
            </a:r>
            <a:r>
              <a:rPr lang="fi-FI" sz="1600" err="1"/>
              <a:t>elama</a:t>
            </a:r>
            <a:r>
              <a:rPr lang="fi-FI" sz="1600"/>
              <a:t>. </a:t>
            </a:r>
            <a:r>
              <a:rPr lang="fi-FI" sz="1600" err="1"/>
              <a:t>Lisaks</a:t>
            </a:r>
            <a:r>
              <a:rPr lang="fi-FI" sz="1600"/>
              <a:t> </a:t>
            </a:r>
            <a:r>
              <a:rPr lang="fi-FI" sz="1600" err="1"/>
              <a:t>atraktiivsetele</a:t>
            </a:r>
            <a:r>
              <a:rPr lang="fi-FI" sz="1600"/>
              <a:t> </a:t>
            </a:r>
            <a:r>
              <a:rPr lang="fi-FI" sz="1600" err="1"/>
              <a:t>töökohtadele</a:t>
            </a:r>
            <a:r>
              <a:rPr lang="fi-FI" sz="1600"/>
              <a:t> on linnades ka </a:t>
            </a:r>
            <a:r>
              <a:rPr lang="fi-FI" sz="1600" err="1"/>
              <a:t>rohkem</a:t>
            </a:r>
            <a:r>
              <a:rPr lang="fi-FI" sz="1600"/>
              <a:t> </a:t>
            </a:r>
            <a:r>
              <a:rPr lang="fi-FI" sz="1600" err="1"/>
              <a:t>võimalusi</a:t>
            </a:r>
            <a:r>
              <a:rPr lang="fi-FI" sz="1600"/>
              <a:t>. 2020</a:t>
            </a:r>
            <a:r>
              <a:rPr lang="et-EE" sz="1600"/>
              <a:t>.</a:t>
            </a:r>
            <a:r>
              <a:rPr lang="fi-FI" sz="1600"/>
              <a:t> </a:t>
            </a:r>
            <a:r>
              <a:rPr lang="fi-FI" sz="1600" err="1"/>
              <a:t>aastal</a:t>
            </a:r>
            <a:r>
              <a:rPr lang="fi-FI" sz="1600"/>
              <a:t> </a:t>
            </a:r>
            <a:r>
              <a:rPr lang="fi-FI" sz="1600" err="1"/>
              <a:t>läbiviidud</a:t>
            </a:r>
            <a:r>
              <a:rPr lang="fi-FI" sz="1600"/>
              <a:t> </a:t>
            </a:r>
            <a:r>
              <a:rPr lang="et-EE" sz="1600"/>
              <a:t>elukeskkonna rahulolu </a:t>
            </a:r>
            <a:r>
              <a:rPr lang="en-US" sz="1600" err="1"/>
              <a:t>uuringust</a:t>
            </a:r>
            <a:r>
              <a:rPr lang="en-US" sz="1600"/>
              <a:t> </a:t>
            </a:r>
            <a:r>
              <a:rPr lang="en-US" sz="1600" err="1"/>
              <a:t>tuli</a:t>
            </a:r>
            <a:r>
              <a:rPr lang="en-US" sz="1600"/>
              <a:t> </a:t>
            </a:r>
            <a:r>
              <a:rPr lang="en-US" sz="1600" err="1"/>
              <a:t>välja</a:t>
            </a:r>
            <a:r>
              <a:rPr lang="en-US" sz="1600"/>
              <a:t>, et</a:t>
            </a:r>
            <a:r>
              <a:rPr lang="et-EE" sz="1600"/>
              <a:t> </a:t>
            </a:r>
            <a:r>
              <a:rPr lang="en-US" sz="1600"/>
              <a:t>t</a:t>
            </a:r>
            <a:r>
              <a:rPr lang="fi-FI" sz="1600" err="1"/>
              <a:t>egevuspiirkonna</a:t>
            </a:r>
            <a:r>
              <a:rPr lang="fi-FI" sz="1600"/>
              <a:t> </a:t>
            </a:r>
            <a:r>
              <a:rPr lang="fi-FI" sz="1600" err="1"/>
              <a:t>elanikud</a:t>
            </a:r>
            <a:r>
              <a:rPr lang="fi-FI" sz="1600"/>
              <a:t> </a:t>
            </a:r>
            <a:r>
              <a:rPr lang="fi-FI" sz="1600" err="1"/>
              <a:t>hindavad</a:t>
            </a:r>
            <a:r>
              <a:rPr lang="fi-FI" sz="1600"/>
              <a:t> </a:t>
            </a:r>
            <a:r>
              <a:rPr lang="fi-FI" sz="1600" err="1"/>
              <a:t>meie</a:t>
            </a:r>
            <a:r>
              <a:rPr lang="fi-FI" sz="1600"/>
              <a:t> </a:t>
            </a:r>
            <a:r>
              <a:rPr lang="fi-FI" sz="1600" err="1"/>
              <a:t>elukeskkonda</a:t>
            </a:r>
            <a:r>
              <a:rPr lang="fi-FI" sz="1600"/>
              <a:t> </a:t>
            </a:r>
            <a:r>
              <a:rPr lang="fi-FI" sz="1600" err="1"/>
              <a:t>keskmisest</a:t>
            </a:r>
            <a:r>
              <a:rPr lang="fi-FI" sz="1600"/>
              <a:t> </a:t>
            </a:r>
            <a:r>
              <a:rPr lang="fi-FI" sz="1600" err="1"/>
              <a:t>madalamalt</a:t>
            </a:r>
            <a:r>
              <a:rPr lang="fi-FI" sz="1600"/>
              <a:t>. </a:t>
            </a:r>
            <a:r>
              <a:rPr lang="fi-FI" sz="1600" err="1"/>
              <a:t>Kõige</a:t>
            </a:r>
            <a:r>
              <a:rPr lang="fi-FI" sz="1600"/>
              <a:t> </a:t>
            </a:r>
            <a:r>
              <a:rPr lang="fi-FI" sz="1600" err="1"/>
              <a:t>madalamalt</a:t>
            </a:r>
            <a:r>
              <a:rPr lang="fi-FI" sz="1600"/>
              <a:t> </a:t>
            </a:r>
            <a:r>
              <a:rPr lang="fi-FI" sz="1600" err="1"/>
              <a:t>hinnatakse</a:t>
            </a:r>
            <a:r>
              <a:rPr lang="fi-FI" sz="1600"/>
              <a:t> </a:t>
            </a:r>
            <a:r>
              <a:rPr lang="fi-FI" sz="1600" err="1"/>
              <a:t>liikuvuse</a:t>
            </a:r>
            <a:r>
              <a:rPr lang="fi-FI" sz="1600"/>
              <a:t>, </a:t>
            </a:r>
            <a:r>
              <a:rPr lang="fi-FI" sz="1600" err="1"/>
              <a:t>avaliku</a:t>
            </a:r>
            <a:r>
              <a:rPr lang="fi-FI" sz="1600"/>
              <a:t> </a:t>
            </a:r>
            <a:r>
              <a:rPr lang="fi-FI" sz="1600" err="1"/>
              <a:t>ruumi</a:t>
            </a:r>
            <a:r>
              <a:rPr lang="fi-FI" sz="1600"/>
              <a:t> </a:t>
            </a:r>
            <a:r>
              <a:rPr lang="fi-FI" sz="1600" err="1"/>
              <a:t>ning</a:t>
            </a:r>
            <a:r>
              <a:rPr lang="fi-FI" sz="1600"/>
              <a:t> KOV-</a:t>
            </a:r>
            <a:r>
              <a:rPr lang="fi-FI" sz="1600" err="1"/>
              <a:t>iga</a:t>
            </a:r>
            <a:r>
              <a:rPr lang="fi-FI" sz="1600"/>
              <a:t> </a:t>
            </a:r>
            <a:r>
              <a:rPr lang="fi-FI" sz="1600" err="1"/>
              <a:t>seotud</a:t>
            </a:r>
            <a:r>
              <a:rPr lang="fi-FI" sz="1600"/>
              <a:t> </a:t>
            </a:r>
            <a:r>
              <a:rPr lang="fi-FI" sz="1600" err="1"/>
              <a:t>teemasid</a:t>
            </a:r>
            <a:r>
              <a:rPr lang="fi-FI" sz="1600"/>
              <a:t>.</a:t>
            </a:r>
          </a:p>
          <a:p>
            <a:pPr algn="just">
              <a:buClr>
                <a:srgbClr val="FB821E"/>
              </a:buClr>
              <a:buFont typeface="Wingdings" panose="05000000000000000000" pitchFamily="2" charset="2"/>
              <a:buChar char="ü"/>
            </a:pPr>
            <a:r>
              <a:rPr lang="fi-FI" sz="1600" err="1"/>
              <a:t>Karjääri</a:t>
            </a:r>
            <a:r>
              <a:rPr lang="fi-FI" sz="1600"/>
              <a:t> ja </a:t>
            </a:r>
            <a:r>
              <a:rPr lang="fi-FI" sz="1600" err="1"/>
              <a:t>teadmiste</a:t>
            </a:r>
            <a:r>
              <a:rPr lang="fi-FI" sz="1600"/>
              <a:t> </a:t>
            </a:r>
            <a:r>
              <a:rPr lang="fi-FI" sz="1600" err="1"/>
              <a:t>omandamise</a:t>
            </a:r>
            <a:r>
              <a:rPr lang="fi-FI" sz="1600"/>
              <a:t> </a:t>
            </a:r>
            <a:r>
              <a:rPr lang="fi-FI" sz="1600" err="1"/>
              <a:t>tõttu</a:t>
            </a:r>
            <a:r>
              <a:rPr lang="fi-FI" sz="1600"/>
              <a:t> </a:t>
            </a:r>
            <a:r>
              <a:rPr lang="fi-FI" sz="1600" err="1"/>
              <a:t>sünnitusiga</a:t>
            </a:r>
            <a:r>
              <a:rPr lang="fi-FI" sz="1600"/>
              <a:t> </a:t>
            </a:r>
            <a:r>
              <a:rPr lang="fi-FI" sz="1600" err="1"/>
              <a:t>kasvab</a:t>
            </a:r>
            <a:r>
              <a:rPr lang="fi-FI" sz="1600"/>
              <a:t> ja </a:t>
            </a:r>
            <a:r>
              <a:rPr lang="fi-FI" sz="1600" err="1"/>
              <a:t>iive</a:t>
            </a:r>
            <a:r>
              <a:rPr lang="fi-FI" sz="1600"/>
              <a:t> </a:t>
            </a:r>
            <a:r>
              <a:rPr lang="fi-FI" sz="1600" err="1"/>
              <a:t>kahaneb</a:t>
            </a:r>
            <a:r>
              <a:rPr lang="fi-FI" sz="1600"/>
              <a:t>, </a:t>
            </a:r>
            <a:r>
              <a:rPr lang="fi-FI" sz="1600" err="1"/>
              <a:t>elanikkond</a:t>
            </a:r>
            <a:r>
              <a:rPr lang="fi-FI" sz="1600"/>
              <a:t> </a:t>
            </a:r>
            <a:r>
              <a:rPr lang="fi-FI" sz="1600" err="1"/>
              <a:t>vananeb</a:t>
            </a:r>
            <a:r>
              <a:rPr lang="fi-FI" sz="1600"/>
              <a:t>. </a:t>
            </a:r>
            <a:r>
              <a:rPr lang="en-US" sz="1600"/>
              <a:t>Jõgevamaa </a:t>
            </a:r>
            <a:r>
              <a:rPr lang="en-US" sz="1600" err="1"/>
              <a:t>rahvastikupüramiid</a:t>
            </a:r>
            <a:r>
              <a:rPr lang="en-US" sz="1600"/>
              <a:t> </a:t>
            </a:r>
            <a:r>
              <a:rPr lang="en-US" sz="1600" err="1"/>
              <a:t>kirjeldab</a:t>
            </a:r>
            <a:r>
              <a:rPr lang="en-US" sz="1600"/>
              <a:t> </a:t>
            </a:r>
            <a:r>
              <a:rPr lang="en-US" sz="1600" err="1"/>
              <a:t>vananevat</a:t>
            </a:r>
            <a:r>
              <a:rPr lang="en-US" sz="1600"/>
              <a:t> </a:t>
            </a:r>
            <a:r>
              <a:rPr lang="en-US" sz="1600" err="1"/>
              <a:t>rahvastik</a:t>
            </a:r>
            <a:r>
              <a:rPr lang="et-EE" sz="1600"/>
              <a:t>k</a:t>
            </a:r>
            <a:r>
              <a:rPr lang="en-US" sz="1600"/>
              <a:t>u, </a:t>
            </a:r>
            <a:r>
              <a:rPr lang="en-US" sz="1600" err="1"/>
              <a:t>kus</a:t>
            </a:r>
            <a:r>
              <a:rPr lang="en-US" sz="1600"/>
              <a:t> </a:t>
            </a:r>
            <a:r>
              <a:rPr lang="en-US" sz="1600" err="1"/>
              <a:t>eakate</a:t>
            </a:r>
            <a:r>
              <a:rPr lang="en-US" sz="1600"/>
              <a:t> </a:t>
            </a:r>
            <a:r>
              <a:rPr lang="en-US" sz="1600" err="1"/>
              <a:t>osatähtsus</a:t>
            </a:r>
            <a:r>
              <a:rPr lang="en-US" sz="1600"/>
              <a:t> </a:t>
            </a:r>
            <a:r>
              <a:rPr lang="en-US" sz="1600" err="1"/>
              <a:t>rahvastikus</a:t>
            </a:r>
            <a:r>
              <a:rPr lang="en-US" sz="1600"/>
              <a:t> on </a:t>
            </a:r>
            <a:r>
              <a:rPr lang="en-US" sz="1600" err="1"/>
              <a:t>suur</a:t>
            </a:r>
            <a:r>
              <a:rPr lang="en-US" sz="1600"/>
              <a:t> ja </a:t>
            </a:r>
            <a:r>
              <a:rPr lang="en-US" sz="1600" err="1"/>
              <a:t>laste</a:t>
            </a:r>
            <a:r>
              <a:rPr lang="en-US" sz="1600"/>
              <a:t> (0-14</a:t>
            </a:r>
            <a:r>
              <a:rPr lang="et-EE" sz="1600"/>
              <a:t>-</a:t>
            </a:r>
            <a:r>
              <a:rPr lang="en-US" sz="1600" err="1"/>
              <a:t>aastaste</a:t>
            </a:r>
            <a:r>
              <a:rPr lang="en-US" sz="1600"/>
              <a:t>) </a:t>
            </a:r>
            <a:r>
              <a:rPr lang="en-US" sz="1600" err="1"/>
              <a:t>osatähtsus</a:t>
            </a:r>
            <a:r>
              <a:rPr lang="en-US" sz="1600"/>
              <a:t> </a:t>
            </a:r>
            <a:r>
              <a:rPr lang="en-US" sz="1600" err="1"/>
              <a:t>madal</a:t>
            </a:r>
            <a:r>
              <a:rPr lang="en-US" sz="1600"/>
              <a:t>.</a:t>
            </a:r>
            <a:endParaRPr lang="fi-FI" sz="1600"/>
          </a:p>
          <a:p>
            <a:pPr algn="just">
              <a:buClr>
                <a:srgbClr val="FB821E"/>
              </a:buClr>
              <a:buFont typeface="Wingdings" panose="05000000000000000000" pitchFamily="2" charset="2"/>
              <a:buChar char="ü"/>
            </a:pPr>
            <a:r>
              <a:rPr lang="fi-FI" sz="1600" err="1"/>
              <a:t>Jõukus</a:t>
            </a:r>
            <a:r>
              <a:rPr lang="fi-FI" sz="1600"/>
              <a:t> ja </a:t>
            </a:r>
            <a:r>
              <a:rPr lang="fi-FI" sz="1600" err="1"/>
              <a:t>rahvahulk</a:t>
            </a:r>
            <a:r>
              <a:rPr lang="fi-FI" sz="1600"/>
              <a:t> sh </a:t>
            </a:r>
            <a:r>
              <a:rPr lang="fi-FI" sz="1600" err="1"/>
              <a:t>kogukonnad</a:t>
            </a:r>
            <a:r>
              <a:rPr lang="fi-FI" sz="1600"/>
              <a:t> </a:t>
            </a:r>
            <a:r>
              <a:rPr lang="fi-FI" sz="1600" err="1"/>
              <a:t>kahanevad</a:t>
            </a:r>
            <a:r>
              <a:rPr lang="fi-FI" sz="1600"/>
              <a:t>. Jõgeva maakonna </a:t>
            </a:r>
            <a:r>
              <a:rPr lang="fi-FI" sz="1600" err="1"/>
              <a:t>rahvaarv</a:t>
            </a:r>
            <a:r>
              <a:rPr lang="fi-FI" sz="1600"/>
              <a:t> on </a:t>
            </a:r>
            <a:r>
              <a:rPr lang="fi-FI" sz="1600" err="1"/>
              <a:t>viimase</a:t>
            </a:r>
            <a:r>
              <a:rPr lang="fi-FI" sz="1600"/>
              <a:t> </a:t>
            </a:r>
            <a:r>
              <a:rPr lang="fi-FI" sz="1600" err="1"/>
              <a:t>kümne</a:t>
            </a:r>
            <a:r>
              <a:rPr lang="fi-FI" sz="1600"/>
              <a:t> </a:t>
            </a:r>
            <a:r>
              <a:rPr lang="fi-FI" sz="1600" err="1"/>
              <a:t>aasta</a:t>
            </a:r>
            <a:r>
              <a:rPr lang="fi-FI" sz="1600"/>
              <a:t> </a:t>
            </a:r>
            <a:r>
              <a:rPr lang="fi-FI" sz="1600" err="1"/>
              <a:t>jooksul</a:t>
            </a:r>
            <a:r>
              <a:rPr lang="fi-FI" sz="1600"/>
              <a:t> </a:t>
            </a:r>
            <a:r>
              <a:rPr lang="fi-FI" sz="1600" err="1"/>
              <a:t>vähenenud</a:t>
            </a:r>
            <a:r>
              <a:rPr lang="fi-FI" sz="1600"/>
              <a:t> 7,5% </a:t>
            </a:r>
            <a:r>
              <a:rPr lang="fi-FI" sz="1600" err="1"/>
              <a:t>võrra</a:t>
            </a:r>
            <a:r>
              <a:rPr lang="fi-FI" sz="1600"/>
              <a:t>, </a:t>
            </a:r>
            <a:r>
              <a:rPr lang="et-EE" sz="1600"/>
              <a:t>suurem</a:t>
            </a:r>
            <a:r>
              <a:rPr lang="en-US" sz="1600"/>
              <a:t> </a:t>
            </a:r>
            <a:r>
              <a:rPr lang="en-US" sz="1600" err="1"/>
              <a:t>negatiivne</a:t>
            </a:r>
            <a:r>
              <a:rPr lang="en-US" sz="1600"/>
              <a:t> </a:t>
            </a:r>
            <a:r>
              <a:rPr lang="en-US" sz="1600" err="1"/>
              <a:t>rahvaarvu</a:t>
            </a:r>
            <a:r>
              <a:rPr lang="en-US" sz="1600"/>
              <a:t> </a:t>
            </a:r>
            <a:r>
              <a:rPr lang="en-US" sz="1600" err="1"/>
              <a:t>muutus</a:t>
            </a:r>
            <a:r>
              <a:rPr lang="en-US" sz="1600"/>
              <a:t> on </a:t>
            </a:r>
            <a:r>
              <a:rPr lang="en-US" sz="1600" err="1"/>
              <a:t>toimunud</a:t>
            </a:r>
            <a:r>
              <a:rPr lang="en-US" sz="1600"/>
              <a:t> </a:t>
            </a:r>
            <a:r>
              <a:rPr lang="et-EE" sz="1600"/>
              <a:t>vaid Ida-Viru </a:t>
            </a:r>
            <a:r>
              <a:rPr lang="en-US" sz="1600" err="1"/>
              <a:t>maakon</a:t>
            </a:r>
            <a:r>
              <a:rPr lang="et-EE" sz="1600"/>
              <a:t>na</a:t>
            </a:r>
            <a:r>
              <a:rPr lang="en-US" sz="1600"/>
              <a:t>s</a:t>
            </a:r>
            <a:r>
              <a:rPr lang="et-EE" sz="1600"/>
              <a:t>, </a:t>
            </a:r>
            <a:r>
              <a:rPr lang="en-US" sz="1600" err="1"/>
              <a:t>kus</a:t>
            </a:r>
            <a:r>
              <a:rPr lang="en-US" sz="1600"/>
              <a:t> </a:t>
            </a:r>
            <a:r>
              <a:rPr lang="en-US" sz="1600" err="1"/>
              <a:t>rahvaarv</a:t>
            </a:r>
            <a:r>
              <a:rPr lang="en-US" sz="1600"/>
              <a:t> on </a:t>
            </a:r>
            <a:r>
              <a:rPr lang="en-US" sz="1600" err="1"/>
              <a:t>vähenenud</a:t>
            </a:r>
            <a:r>
              <a:rPr lang="en-US" sz="1600"/>
              <a:t> 8,7% </a:t>
            </a:r>
            <a:r>
              <a:rPr lang="en-US" sz="1600" err="1"/>
              <a:t>võrra</a:t>
            </a:r>
            <a:r>
              <a:rPr lang="en-US" sz="1600"/>
              <a:t>. </a:t>
            </a:r>
            <a:r>
              <a:rPr lang="fi-FI" sz="1600"/>
              <a:t>Jõgeva maakonna </a:t>
            </a:r>
            <a:r>
              <a:rPr lang="fi-FI" sz="1600" err="1"/>
              <a:t>brutotulu</a:t>
            </a:r>
            <a:r>
              <a:rPr lang="fi-FI" sz="1600"/>
              <a:t> </a:t>
            </a:r>
            <a:r>
              <a:rPr lang="fi-FI" sz="1600" err="1"/>
              <a:t>palgatöötaja</a:t>
            </a:r>
            <a:r>
              <a:rPr lang="fi-FI" sz="1600"/>
              <a:t> kohta on </a:t>
            </a:r>
            <a:r>
              <a:rPr lang="fi-FI" sz="1600" err="1"/>
              <a:t>võrreldes</a:t>
            </a:r>
            <a:r>
              <a:rPr lang="fi-FI" sz="1600"/>
              <a:t> </a:t>
            </a:r>
            <a:r>
              <a:rPr lang="fi-FI" sz="1600" err="1"/>
              <a:t>teiste</a:t>
            </a:r>
            <a:r>
              <a:rPr lang="fi-FI" sz="1600"/>
              <a:t> </a:t>
            </a:r>
            <a:r>
              <a:rPr lang="fi-FI" sz="1600" err="1"/>
              <a:t>maakondadega</a:t>
            </a:r>
            <a:r>
              <a:rPr lang="fi-FI" sz="1600"/>
              <a:t> </a:t>
            </a:r>
            <a:r>
              <a:rPr lang="fi-FI" sz="1600" err="1"/>
              <a:t>tagantpoolt</a:t>
            </a:r>
            <a:r>
              <a:rPr lang="fi-FI" sz="1600"/>
              <a:t> </a:t>
            </a:r>
            <a:r>
              <a:rPr lang="fi-FI" sz="1600" err="1"/>
              <a:t>neljandal</a:t>
            </a:r>
            <a:r>
              <a:rPr lang="fi-FI" sz="1600"/>
              <a:t> </a:t>
            </a:r>
            <a:r>
              <a:rPr lang="fi-FI" sz="1600" err="1"/>
              <a:t>kohal</a:t>
            </a:r>
            <a:r>
              <a:rPr lang="fi-FI" sz="1600"/>
              <a:t>.</a:t>
            </a:r>
          </a:p>
          <a:p>
            <a:pPr algn="just">
              <a:buClr>
                <a:srgbClr val="FB821E"/>
              </a:buClr>
              <a:buFont typeface="Wingdings" panose="05000000000000000000" pitchFamily="2" charset="2"/>
              <a:buChar char="ü"/>
            </a:pPr>
            <a:r>
              <a:rPr lang="fi-FI" sz="1600" err="1"/>
              <a:t>Elanike</a:t>
            </a:r>
            <a:r>
              <a:rPr lang="fi-FI" sz="1600"/>
              <a:t> </a:t>
            </a:r>
            <a:r>
              <a:rPr lang="fi-FI" sz="1600" err="1"/>
              <a:t>arv</a:t>
            </a:r>
            <a:r>
              <a:rPr lang="fi-FI" sz="1600"/>
              <a:t> </a:t>
            </a:r>
            <a:r>
              <a:rPr lang="fi-FI" sz="1600" err="1"/>
              <a:t>maakonnas</a:t>
            </a:r>
            <a:r>
              <a:rPr lang="fi-FI" sz="1600"/>
              <a:t> </a:t>
            </a:r>
            <a:r>
              <a:rPr lang="fi-FI" sz="1600" err="1"/>
              <a:t>kahaneb</a:t>
            </a:r>
            <a:r>
              <a:rPr lang="fi-FI" sz="1600"/>
              <a:t> </a:t>
            </a:r>
            <a:r>
              <a:rPr lang="fi-FI" sz="1600" err="1"/>
              <a:t>ca</a:t>
            </a:r>
            <a:r>
              <a:rPr lang="fi-FI" sz="1600"/>
              <a:t> 1,2% </a:t>
            </a:r>
            <a:r>
              <a:rPr lang="fi-FI" sz="1600" err="1"/>
              <a:t>aastas</a:t>
            </a:r>
            <a:r>
              <a:rPr lang="fi-FI" sz="1600"/>
              <a:t>.</a:t>
            </a:r>
          </a:p>
          <a:p>
            <a:pPr marL="0" indent="0">
              <a:buClr>
                <a:srgbClr val="FB821E"/>
              </a:buClr>
              <a:buNone/>
            </a:pPr>
            <a:r>
              <a:rPr lang="fi-FI" sz="1600"/>
              <a:t>Vaata ka </a:t>
            </a:r>
            <a:r>
              <a:rPr lang="fi-FI" sz="1600" err="1"/>
              <a:t>jär</a:t>
            </a:r>
            <a:r>
              <a:rPr lang="et-EE" sz="1600" err="1"/>
              <a:t>gmise</a:t>
            </a:r>
            <a:r>
              <a:rPr lang="fi-FI" sz="1600"/>
              <a:t>l </a:t>
            </a:r>
            <a:r>
              <a:rPr lang="fi-FI" sz="1600" err="1"/>
              <a:t>slaidil</a:t>
            </a:r>
            <a:r>
              <a:rPr lang="fi-FI" sz="1600"/>
              <a:t> </a:t>
            </a:r>
            <a:r>
              <a:rPr lang="fi-FI" sz="1600" err="1"/>
              <a:t>toodud</a:t>
            </a:r>
            <a:r>
              <a:rPr lang="fi-FI" sz="1600"/>
              <a:t> </a:t>
            </a:r>
            <a:r>
              <a:rPr lang="fi-FI" sz="1600" err="1"/>
              <a:t>selgitavat</a:t>
            </a:r>
            <a:r>
              <a:rPr lang="fi-FI" sz="1600"/>
              <a:t> </a:t>
            </a:r>
            <a:r>
              <a:rPr lang="fi-FI" sz="1600" err="1"/>
              <a:t>joonist</a:t>
            </a:r>
            <a:r>
              <a:rPr lang="fi-FI" sz="1600"/>
              <a:t>.</a:t>
            </a:r>
          </a:p>
        </p:txBody>
      </p:sp>
      <p:sp>
        <p:nvSpPr>
          <p:cNvPr id="2" name="Slaidinumbri kohatäide 3">
            <a:extLst>
              <a:ext uri="{FF2B5EF4-FFF2-40B4-BE49-F238E27FC236}">
                <a16:creationId xmlns:a16="http://schemas.microsoft.com/office/drawing/2014/main" id="{49FDC6E1-CA12-DF48-58C8-516E741A57E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24</a:t>
            </a:fld>
            <a:endParaRPr lang="et-EE">
              <a:solidFill>
                <a:prstClr val="black"/>
              </a:solidFill>
              <a:latin typeface="Calibri"/>
            </a:endParaRPr>
          </a:p>
        </p:txBody>
      </p:sp>
    </p:spTree>
    <p:extLst>
      <p:ext uri="{BB962C8B-B14F-4D97-AF65-F5344CB8AC3E}">
        <p14:creationId xmlns:p14="http://schemas.microsoft.com/office/powerpoint/2010/main" val="3305088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632"/>
          <p:cNvSpPr>
            <a:spLocks noChangeArrowheads="1"/>
          </p:cNvSpPr>
          <p:nvPr/>
        </p:nvSpPr>
        <p:spPr bwMode="auto">
          <a:xfrm>
            <a:off x="3471509" y="1390770"/>
            <a:ext cx="5179996" cy="1042654"/>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5000"/>
              </a:lnSpc>
            </a:pPr>
            <a:r>
              <a:rPr lang="et-EE" sz="2000"/>
              <a:t>Töö</a:t>
            </a:r>
            <a:r>
              <a:rPr lang="en-US" sz="2000"/>
              <a:t> </a:t>
            </a:r>
            <a:r>
              <a:rPr lang="en-US" sz="2000" err="1"/>
              <a:t>iseloom</a:t>
            </a:r>
            <a:r>
              <a:rPr lang="en-US" sz="2000"/>
              <a:t> on </a:t>
            </a:r>
            <a:r>
              <a:rPr lang="en-US" sz="2000" err="1"/>
              <a:t>üha</a:t>
            </a:r>
            <a:r>
              <a:rPr lang="en-US" sz="2000"/>
              <a:t> </a:t>
            </a:r>
            <a:r>
              <a:rPr lang="en-US" sz="2000" err="1"/>
              <a:t>keerukam</a:t>
            </a:r>
            <a:r>
              <a:rPr lang="en-US" sz="2000"/>
              <a:t> ja </a:t>
            </a:r>
            <a:r>
              <a:rPr lang="en-US" sz="2000" err="1"/>
              <a:t>töö</a:t>
            </a:r>
            <a:r>
              <a:rPr lang="et-EE" sz="2000"/>
              <a:t>kohtade arv kahaneb, kuna sama töö tee</a:t>
            </a:r>
            <a:r>
              <a:rPr lang="en-US" sz="2000"/>
              <a:t>b</a:t>
            </a:r>
            <a:r>
              <a:rPr lang="et-EE" sz="2000"/>
              <a:t> ära väiksem arv inimesi</a:t>
            </a:r>
            <a:r>
              <a:rPr lang="en-US" sz="2000"/>
              <a:t>. </a:t>
            </a:r>
            <a:r>
              <a:rPr lang="et-EE" sz="2000"/>
              <a:t>Riiklikud prioriteedid on suunatud innovatsiooni </a:t>
            </a:r>
            <a:r>
              <a:rPr lang="en-US" sz="2000"/>
              <a:t>ja </a:t>
            </a:r>
            <a:r>
              <a:rPr lang="en-US" sz="2000" err="1"/>
              <a:t>säästliku</a:t>
            </a:r>
            <a:r>
              <a:rPr lang="en-US" sz="2000"/>
              <a:t> </a:t>
            </a:r>
            <a:r>
              <a:rPr lang="en-US" sz="2000" err="1"/>
              <a:t>arengu</a:t>
            </a:r>
            <a:r>
              <a:rPr lang="en-US" sz="2000"/>
              <a:t> </a:t>
            </a:r>
            <a:r>
              <a:rPr lang="et-EE" sz="2000"/>
              <a:t>toetamisele</a:t>
            </a:r>
            <a:r>
              <a:rPr lang="en-US" sz="2000"/>
              <a:t>.</a:t>
            </a:r>
            <a:endParaRPr lang="et-EE" sz="2000"/>
          </a:p>
        </p:txBody>
      </p:sp>
      <p:sp>
        <p:nvSpPr>
          <p:cNvPr id="23" name="AutoShape 2632"/>
          <p:cNvSpPr>
            <a:spLocks noChangeArrowheads="1"/>
          </p:cNvSpPr>
          <p:nvPr/>
        </p:nvSpPr>
        <p:spPr bwMode="auto">
          <a:xfrm>
            <a:off x="9475054" y="1359783"/>
            <a:ext cx="2410532" cy="1865893"/>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5000"/>
              </a:lnSpc>
            </a:pPr>
            <a:r>
              <a:rPr lang="et-EE" sz="2000"/>
              <a:t>Uued töökohad tekivad peamiselt</a:t>
            </a:r>
            <a:r>
              <a:rPr lang="en-US" sz="2000"/>
              <a:t> </a:t>
            </a:r>
            <a:r>
              <a:rPr lang="et-EE" sz="2000"/>
              <a:t>ülikoolilinnaku</a:t>
            </a:r>
            <a:r>
              <a:rPr lang="en-US" sz="2000" err="1"/>
              <a:t>te</a:t>
            </a:r>
            <a:r>
              <a:rPr lang="en-US" sz="2000"/>
              <a:t> </a:t>
            </a:r>
            <a:r>
              <a:rPr lang="en-US" sz="2000" err="1"/>
              <a:t>juures</a:t>
            </a:r>
            <a:r>
              <a:rPr lang="et-EE" sz="2000"/>
              <a:t> Tallinnas, Tartus ja välismaa</a:t>
            </a:r>
            <a:r>
              <a:rPr lang="en-US" sz="2000"/>
              <a:t>l</a:t>
            </a:r>
            <a:endParaRPr lang="et-EE" sz="2000"/>
          </a:p>
        </p:txBody>
      </p:sp>
      <p:cxnSp>
        <p:nvCxnSpPr>
          <p:cNvPr id="39" name="Curved Connector 38"/>
          <p:cNvCxnSpPr>
            <a:cxnSpLocks/>
            <a:stCxn id="206" idx="0"/>
            <a:endCxn id="22" idx="1"/>
          </p:cNvCxnSpPr>
          <p:nvPr/>
        </p:nvCxnSpPr>
        <p:spPr bwMode="auto">
          <a:xfrm rot="5400000" flipH="1" flipV="1">
            <a:off x="2004560" y="1387327"/>
            <a:ext cx="942178" cy="1991719"/>
          </a:xfrm>
          <a:prstGeom prst="curvedConnector2">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sp>
        <p:nvSpPr>
          <p:cNvPr id="59" name="AutoShape 2642"/>
          <p:cNvSpPr>
            <a:spLocks noChangeArrowheads="1"/>
          </p:cNvSpPr>
          <p:nvPr/>
        </p:nvSpPr>
        <p:spPr bwMode="auto">
          <a:xfrm>
            <a:off x="9475054" y="3864288"/>
            <a:ext cx="2410532" cy="1865893"/>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0000"/>
              </a:lnSpc>
            </a:pPr>
            <a:r>
              <a:rPr lang="et-EE" sz="2000"/>
              <a:t>Noored </a:t>
            </a:r>
            <a:r>
              <a:rPr lang="en-US" sz="2000" err="1"/>
              <a:t>omandavad</a:t>
            </a:r>
            <a:r>
              <a:rPr lang="en-US" sz="2000"/>
              <a:t> </a:t>
            </a:r>
            <a:r>
              <a:rPr lang="en-US" sz="2000" err="1"/>
              <a:t>hariduse</a:t>
            </a:r>
            <a:r>
              <a:rPr lang="en-US" sz="2000"/>
              <a:t> </a:t>
            </a:r>
            <a:r>
              <a:rPr lang="en-US" sz="2000" err="1"/>
              <a:t>ülikoolilinnades</a:t>
            </a:r>
            <a:r>
              <a:rPr lang="en-US" sz="2000"/>
              <a:t> </a:t>
            </a:r>
            <a:r>
              <a:rPr lang="en-US" sz="2000" err="1"/>
              <a:t>Tallinnas</a:t>
            </a:r>
            <a:r>
              <a:rPr lang="en-US" sz="2000"/>
              <a:t>, Tartus, </a:t>
            </a:r>
            <a:r>
              <a:rPr lang="en-US" sz="2000" err="1"/>
              <a:t>välismaal</a:t>
            </a:r>
            <a:r>
              <a:rPr lang="en-US" sz="2000"/>
              <a:t> ja </a:t>
            </a:r>
            <a:r>
              <a:rPr lang="et-EE" sz="2000"/>
              <a:t>jäävad õppimise järgselt ülikoolide piirkonda</a:t>
            </a:r>
            <a:r>
              <a:rPr lang="en-US" sz="2000"/>
              <a:t> </a:t>
            </a:r>
            <a:r>
              <a:rPr lang="en-US" sz="2000" err="1"/>
              <a:t>tegutsema</a:t>
            </a:r>
            <a:r>
              <a:rPr lang="en-US" sz="2000"/>
              <a:t> ja </a:t>
            </a:r>
            <a:r>
              <a:rPr lang="en-US" sz="2000" err="1"/>
              <a:t>elama</a:t>
            </a:r>
            <a:endParaRPr lang="et-EE" sz="2000"/>
          </a:p>
        </p:txBody>
      </p:sp>
      <p:sp>
        <p:nvSpPr>
          <p:cNvPr id="34" name="AutoShape 2642"/>
          <p:cNvSpPr>
            <a:spLocks noChangeArrowheads="1"/>
          </p:cNvSpPr>
          <p:nvPr/>
        </p:nvSpPr>
        <p:spPr bwMode="auto">
          <a:xfrm>
            <a:off x="3469890" y="5931637"/>
            <a:ext cx="5181615" cy="719824"/>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lvl="0" algn="ctr">
              <a:lnSpc>
                <a:spcPct val="70000"/>
              </a:lnSpc>
            </a:pPr>
            <a:r>
              <a:rPr lang="et-EE" sz="2000"/>
              <a:t>Karjääri ja teadmiste </a:t>
            </a:r>
            <a:r>
              <a:rPr lang="en-US" sz="2000"/>
              <a:t>omandamise </a:t>
            </a:r>
            <a:r>
              <a:rPr lang="et-EE" sz="2000"/>
              <a:t>tõttu sünnitusiga kasvab ja iive kahaneb</a:t>
            </a:r>
          </a:p>
        </p:txBody>
      </p:sp>
      <p:sp>
        <p:nvSpPr>
          <p:cNvPr id="159" name="AutoShape 2632">
            <a:extLst>
              <a:ext uri="{FF2B5EF4-FFF2-40B4-BE49-F238E27FC236}">
                <a16:creationId xmlns:a16="http://schemas.microsoft.com/office/drawing/2014/main" id="{1834FFF1-5B41-0439-38D8-B01F17F9E858}"/>
              </a:ext>
            </a:extLst>
          </p:cNvPr>
          <p:cNvSpPr>
            <a:spLocks noChangeArrowheads="1"/>
          </p:cNvSpPr>
          <p:nvPr/>
        </p:nvSpPr>
        <p:spPr bwMode="auto">
          <a:xfrm>
            <a:off x="4004860" y="3525199"/>
            <a:ext cx="4136531" cy="524046"/>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0000"/>
              </a:lnSpc>
            </a:pPr>
            <a:r>
              <a:rPr lang="et-EE" sz="2000"/>
              <a:t>Töökohtade arv väheneb</a:t>
            </a:r>
            <a:r>
              <a:rPr lang="en-US" sz="2000"/>
              <a:t>, </a:t>
            </a:r>
            <a:r>
              <a:rPr lang="en-US" sz="2000" err="1"/>
              <a:t>kuna</a:t>
            </a:r>
            <a:r>
              <a:rPr lang="en-US" sz="2000"/>
              <a:t> </a:t>
            </a:r>
            <a:r>
              <a:rPr lang="en-US" sz="2000" err="1"/>
              <a:t>sama</a:t>
            </a:r>
            <a:r>
              <a:rPr lang="en-US" sz="2000"/>
              <a:t> </a:t>
            </a:r>
            <a:r>
              <a:rPr lang="en-US" sz="2000" err="1"/>
              <a:t>töö</a:t>
            </a:r>
            <a:r>
              <a:rPr lang="en-US" sz="2000"/>
              <a:t> </a:t>
            </a:r>
            <a:r>
              <a:rPr lang="en-US" sz="2000" err="1"/>
              <a:t>teeb</a:t>
            </a:r>
            <a:r>
              <a:rPr lang="en-US" sz="2000"/>
              <a:t> </a:t>
            </a:r>
            <a:r>
              <a:rPr lang="en-US" sz="2000" err="1"/>
              <a:t>ära</a:t>
            </a:r>
            <a:r>
              <a:rPr lang="en-US" sz="2000"/>
              <a:t> </a:t>
            </a:r>
            <a:r>
              <a:rPr lang="en-US" sz="2000" err="1"/>
              <a:t>väiksem</a:t>
            </a:r>
            <a:r>
              <a:rPr lang="en-US" sz="2000"/>
              <a:t> hulk </a:t>
            </a:r>
            <a:r>
              <a:rPr lang="en-US" sz="2000" err="1"/>
              <a:t>inimesi</a:t>
            </a:r>
            <a:endParaRPr lang="et-EE" sz="2000"/>
          </a:p>
        </p:txBody>
      </p:sp>
      <p:sp>
        <p:nvSpPr>
          <p:cNvPr id="160" name="AutoShape 2632">
            <a:extLst>
              <a:ext uri="{FF2B5EF4-FFF2-40B4-BE49-F238E27FC236}">
                <a16:creationId xmlns:a16="http://schemas.microsoft.com/office/drawing/2014/main" id="{B56AE758-D26A-816F-9980-0F7F9F51ECB9}"/>
              </a:ext>
            </a:extLst>
          </p:cNvPr>
          <p:cNvSpPr>
            <a:spLocks noChangeArrowheads="1"/>
          </p:cNvSpPr>
          <p:nvPr/>
        </p:nvSpPr>
        <p:spPr bwMode="auto">
          <a:xfrm>
            <a:off x="4004860" y="2830115"/>
            <a:ext cx="4136531" cy="524046"/>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0000"/>
              </a:lnSpc>
            </a:pPr>
            <a:r>
              <a:rPr lang="et-EE" sz="2000"/>
              <a:t>Jõukus</a:t>
            </a:r>
            <a:r>
              <a:rPr lang="en-US" sz="2000">
                <a:solidFill>
                  <a:srgbClr val="FF0000"/>
                </a:solidFill>
              </a:rPr>
              <a:t> </a:t>
            </a:r>
            <a:r>
              <a:rPr lang="en-US" sz="2000"/>
              <a:t>ja kogukonnad kahanevad</a:t>
            </a:r>
            <a:endParaRPr lang="et-EE" sz="2000"/>
          </a:p>
        </p:txBody>
      </p:sp>
      <p:sp>
        <p:nvSpPr>
          <p:cNvPr id="60" name="AutoShape 2632">
            <a:extLst>
              <a:ext uri="{FF2B5EF4-FFF2-40B4-BE49-F238E27FC236}">
                <a16:creationId xmlns:a16="http://schemas.microsoft.com/office/drawing/2014/main" id="{4D82F2F0-D8FE-209B-B683-BA04196E3DE7}"/>
              </a:ext>
            </a:extLst>
          </p:cNvPr>
          <p:cNvSpPr>
            <a:spLocks noChangeArrowheads="1"/>
          </p:cNvSpPr>
          <p:nvPr/>
        </p:nvSpPr>
        <p:spPr bwMode="auto">
          <a:xfrm>
            <a:off x="3998509" y="4220283"/>
            <a:ext cx="4136531" cy="619487"/>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0000"/>
              </a:lnSpc>
            </a:pPr>
            <a:r>
              <a:rPr lang="et-EE" sz="2400"/>
              <a:t>Elanike arv kahaneb </a:t>
            </a:r>
            <a:r>
              <a:rPr lang="en-US" sz="2400" err="1"/>
              <a:t>maakonnas</a:t>
            </a:r>
            <a:r>
              <a:rPr lang="en-US" sz="2400"/>
              <a:t> ca </a:t>
            </a:r>
            <a:r>
              <a:rPr lang="et-EE" sz="2400"/>
              <a:t>1,2% aastas</a:t>
            </a:r>
          </a:p>
        </p:txBody>
      </p:sp>
      <p:sp>
        <p:nvSpPr>
          <p:cNvPr id="65" name="AutoShape 2632">
            <a:extLst>
              <a:ext uri="{FF2B5EF4-FFF2-40B4-BE49-F238E27FC236}">
                <a16:creationId xmlns:a16="http://schemas.microsoft.com/office/drawing/2014/main" id="{08F5356F-FE1E-0C58-5708-80DAEE58BA72}"/>
              </a:ext>
            </a:extLst>
          </p:cNvPr>
          <p:cNvSpPr>
            <a:spLocks noChangeArrowheads="1"/>
          </p:cNvSpPr>
          <p:nvPr/>
        </p:nvSpPr>
        <p:spPr bwMode="auto">
          <a:xfrm>
            <a:off x="3992431" y="5010808"/>
            <a:ext cx="4136531" cy="524046"/>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0000"/>
              </a:lnSpc>
            </a:pPr>
            <a:r>
              <a:rPr lang="et-EE" sz="2000"/>
              <a:t>Elanikkond vananeb</a:t>
            </a:r>
          </a:p>
        </p:txBody>
      </p:sp>
      <p:sp>
        <p:nvSpPr>
          <p:cNvPr id="62" name="Nelinurk: ümarnurkne 1">
            <a:extLst>
              <a:ext uri="{FF2B5EF4-FFF2-40B4-BE49-F238E27FC236}">
                <a16:creationId xmlns:a16="http://schemas.microsoft.com/office/drawing/2014/main" id="{E7FF32F0-3FC6-FEA6-C70F-C174BF978303}"/>
              </a:ext>
            </a:extLst>
          </p:cNvPr>
          <p:cNvSpPr/>
          <p:nvPr/>
        </p:nvSpPr>
        <p:spPr>
          <a:xfrm>
            <a:off x="3471522" y="2628752"/>
            <a:ext cx="5179983" cy="3101429"/>
          </a:xfrm>
          <a:prstGeom prst="roundRect">
            <a:avLst>
              <a:gd name="adj" fmla="val 6242"/>
            </a:avLst>
          </a:prstGeom>
          <a:noFill/>
          <a:ln w="19050">
            <a:solidFill>
              <a:srgbClr val="FB84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4400">
              <a:solidFill>
                <a:schemeClr val="tx1"/>
              </a:solidFill>
            </a:endParaRPr>
          </a:p>
        </p:txBody>
      </p:sp>
      <p:cxnSp>
        <p:nvCxnSpPr>
          <p:cNvPr id="226" name="Sirge noolkonnektor 225">
            <a:extLst>
              <a:ext uri="{FF2B5EF4-FFF2-40B4-BE49-F238E27FC236}">
                <a16:creationId xmlns:a16="http://schemas.microsoft.com/office/drawing/2014/main" id="{54466C40-ACD0-70B6-894D-19FD2B0D278C}"/>
              </a:ext>
            </a:extLst>
          </p:cNvPr>
          <p:cNvCxnSpPr>
            <a:cxnSpLocks/>
            <a:stCxn id="23" idx="2"/>
            <a:endCxn id="59" idx="0"/>
          </p:cNvCxnSpPr>
          <p:nvPr/>
        </p:nvCxnSpPr>
        <p:spPr>
          <a:xfrm>
            <a:off x="10680320" y="3225676"/>
            <a:ext cx="0" cy="63861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8" name="Sirge noolkonnektor 227">
            <a:extLst>
              <a:ext uri="{FF2B5EF4-FFF2-40B4-BE49-F238E27FC236}">
                <a16:creationId xmlns:a16="http://schemas.microsoft.com/office/drawing/2014/main" id="{6FB4E022-8168-62CB-412D-F1C8436BC642}"/>
              </a:ext>
            </a:extLst>
          </p:cNvPr>
          <p:cNvCxnSpPr>
            <a:stCxn id="159" idx="0"/>
            <a:endCxn id="160" idx="2"/>
          </p:cNvCxnSpPr>
          <p:nvPr/>
        </p:nvCxnSpPr>
        <p:spPr>
          <a:xfrm flipV="1">
            <a:off x="6073126" y="3354161"/>
            <a:ext cx="0" cy="1710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30" name="Sirge noolkonnektor 229">
            <a:extLst>
              <a:ext uri="{FF2B5EF4-FFF2-40B4-BE49-F238E27FC236}">
                <a16:creationId xmlns:a16="http://schemas.microsoft.com/office/drawing/2014/main" id="{870A24AC-1869-87A0-CBD0-A9633A0860E2}"/>
              </a:ext>
            </a:extLst>
          </p:cNvPr>
          <p:cNvCxnSpPr>
            <a:cxnSpLocks/>
            <a:stCxn id="60" idx="2"/>
            <a:endCxn id="65" idx="0"/>
          </p:cNvCxnSpPr>
          <p:nvPr/>
        </p:nvCxnSpPr>
        <p:spPr>
          <a:xfrm flipH="1">
            <a:off x="6060697" y="4839770"/>
            <a:ext cx="6078" cy="1710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 name="Pealkiri 23">
            <a:extLst>
              <a:ext uri="{FF2B5EF4-FFF2-40B4-BE49-F238E27FC236}">
                <a16:creationId xmlns:a16="http://schemas.microsoft.com/office/drawing/2014/main" id="{CBF1CF46-634E-7DF5-AE80-E52B63A5143C}"/>
              </a:ext>
            </a:extLst>
          </p:cNvPr>
          <p:cNvSpPr txBox="1">
            <a:spLocks/>
          </p:cNvSpPr>
          <p:nvPr/>
        </p:nvSpPr>
        <p:spPr>
          <a:xfrm>
            <a:off x="609598" y="153986"/>
            <a:ext cx="10991851" cy="1143000"/>
          </a:xfrm>
          <a:prstGeom prst="rect">
            <a:avLst/>
          </a:prstGeom>
          <a:noFill/>
        </p:spPr>
        <p:txBody>
          <a:bodyPr vert="horz" lIns="91440" tIns="45720" rIns="91440" bIns="45720" rtlCol="0" anchor="ctr">
            <a:normAutofit fontScale="62500" lnSpcReduction="2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pPr>
              <a:lnSpc>
                <a:spcPct val="140000"/>
              </a:lnSpc>
            </a:pPr>
            <a:r>
              <a:rPr lang="en-US" sz="5100" err="1">
                <a:solidFill>
                  <a:srgbClr val="010163"/>
                </a:solidFill>
                <a:highlight>
                  <a:srgbClr val="FFFFFF"/>
                </a:highlight>
              </a:rPr>
              <a:t>Sise</a:t>
            </a:r>
            <a:r>
              <a:rPr lang="en-US" sz="5100">
                <a:solidFill>
                  <a:srgbClr val="010163"/>
                </a:solidFill>
                <a:highlight>
                  <a:srgbClr val="FFFFFF"/>
                </a:highlight>
              </a:rPr>
              <a:t>- ja </a:t>
            </a:r>
            <a:r>
              <a:rPr lang="en-US" sz="5100" err="1">
                <a:solidFill>
                  <a:srgbClr val="010163"/>
                </a:solidFill>
                <a:highlight>
                  <a:srgbClr val="FFFFFF"/>
                </a:highlight>
              </a:rPr>
              <a:t>väliskeskkonna</a:t>
            </a:r>
            <a:r>
              <a:rPr lang="en-US" sz="5100">
                <a:solidFill>
                  <a:srgbClr val="010163"/>
                </a:solidFill>
                <a:highlight>
                  <a:srgbClr val="FFFFFF"/>
                </a:highlight>
              </a:rPr>
              <a:t> </a:t>
            </a:r>
            <a:r>
              <a:rPr lang="en-US" sz="5100" err="1">
                <a:solidFill>
                  <a:srgbClr val="010163"/>
                </a:solidFill>
                <a:highlight>
                  <a:srgbClr val="FFFFFF"/>
                </a:highlight>
              </a:rPr>
              <a:t>analüüside</a:t>
            </a:r>
            <a:r>
              <a:rPr lang="en-US" sz="5100">
                <a:solidFill>
                  <a:srgbClr val="010163"/>
                </a:solidFill>
                <a:highlight>
                  <a:srgbClr val="FFFFFF"/>
                </a:highlight>
              </a:rPr>
              <a:t> </a:t>
            </a:r>
            <a:r>
              <a:rPr lang="en-US" sz="5100" err="1">
                <a:solidFill>
                  <a:srgbClr val="010163"/>
                </a:solidFill>
                <a:highlight>
                  <a:srgbClr val="FFFFFF"/>
                </a:highlight>
              </a:rPr>
              <a:t>peamised</a:t>
            </a:r>
            <a:r>
              <a:rPr lang="en-US" sz="5100">
                <a:solidFill>
                  <a:srgbClr val="010163"/>
                </a:solidFill>
                <a:highlight>
                  <a:srgbClr val="FFFFFF"/>
                </a:highlight>
              </a:rPr>
              <a:t> </a:t>
            </a:r>
            <a:r>
              <a:rPr lang="en-US" sz="5100" err="1">
                <a:solidFill>
                  <a:srgbClr val="010163"/>
                </a:solidFill>
                <a:highlight>
                  <a:srgbClr val="FFFFFF"/>
                </a:highlight>
              </a:rPr>
              <a:t>järeldused</a:t>
            </a:r>
            <a:br>
              <a:rPr lang="en-US" sz="4600">
                <a:solidFill>
                  <a:srgbClr val="010163"/>
                </a:solidFill>
                <a:highlight>
                  <a:srgbClr val="FFFFFF"/>
                </a:highlight>
              </a:rPr>
            </a:br>
            <a:r>
              <a:rPr lang="en-US" sz="3600" err="1">
                <a:solidFill>
                  <a:srgbClr val="010163"/>
                </a:solidFill>
                <a:highlight>
                  <a:srgbClr val="FFFFFF"/>
                </a:highlight>
              </a:rPr>
              <a:t>Elanike</a:t>
            </a:r>
            <a:r>
              <a:rPr lang="en-US" sz="3600">
                <a:solidFill>
                  <a:srgbClr val="010163"/>
                </a:solidFill>
                <a:highlight>
                  <a:srgbClr val="FFFFFF"/>
                </a:highlight>
              </a:rPr>
              <a:t> ja </a:t>
            </a:r>
            <a:r>
              <a:rPr lang="en-US" sz="3600" err="1">
                <a:solidFill>
                  <a:srgbClr val="010163"/>
                </a:solidFill>
                <a:highlight>
                  <a:srgbClr val="FFFFFF"/>
                </a:highlight>
              </a:rPr>
              <a:t>töökohtade</a:t>
            </a:r>
            <a:r>
              <a:rPr lang="en-US" sz="3600">
                <a:solidFill>
                  <a:srgbClr val="010163"/>
                </a:solidFill>
                <a:highlight>
                  <a:srgbClr val="FFFFFF"/>
                </a:highlight>
              </a:rPr>
              <a:t> </a:t>
            </a:r>
            <a:r>
              <a:rPr lang="en-US" sz="3600" err="1">
                <a:solidFill>
                  <a:srgbClr val="010163"/>
                </a:solidFill>
                <a:highlight>
                  <a:srgbClr val="FFFFFF"/>
                </a:highlight>
              </a:rPr>
              <a:t>arv</a:t>
            </a:r>
            <a:r>
              <a:rPr lang="en-US" sz="3600">
                <a:solidFill>
                  <a:srgbClr val="010163"/>
                </a:solidFill>
                <a:highlight>
                  <a:srgbClr val="FFFFFF"/>
                </a:highlight>
              </a:rPr>
              <a:t> </a:t>
            </a:r>
            <a:r>
              <a:rPr lang="en-US" sz="3600" err="1">
                <a:solidFill>
                  <a:srgbClr val="010163"/>
                </a:solidFill>
                <a:highlight>
                  <a:srgbClr val="FFFFFF"/>
                </a:highlight>
              </a:rPr>
              <a:t>kahaneb</a:t>
            </a:r>
            <a:r>
              <a:rPr lang="en-US" sz="3600">
                <a:solidFill>
                  <a:srgbClr val="010163"/>
                </a:solidFill>
                <a:highlight>
                  <a:srgbClr val="FFFFFF"/>
                </a:highlight>
              </a:rPr>
              <a:t> </a:t>
            </a:r>
            <a:r>
              <a:rPr lang="en-US" sz="3600" err="1">
                <a:solidFill>
                  <a:srgbClr val="010163"/>
                </a:solidFill>
                <a:highlight>
                  <a:srgbClr val="FFFFFF"/>
                </a:highlight>
              </a:rPr>
              <a:t>ning</a:t>
            </a:r>
            <a:r>
              <a:rPr lang="en-US" sz="3600">
                <a:solidFill>
                  <a:srgbClr val="010163"/>
                </a:solidFill>
                <a:highlight>
                  <a:srgbClr val="FFFFFF"/>
                </a:highlight>
              </a:rPr>
              <a:t> </a:t>
            </a:r>
            <a:r>
              <a:rPr lang="en-US" sz="3600" err="1">
                <a:solidFill>
                  <a:srgbClr val="010163"/>
                </a:solidFill>
                <a:highlight>
                  <a:srgbClr val="FFFFFF"/>
                </a:highlight>
              </a:rPr>
              <a:t>noored</a:t>
            </a:r>
            <a:r>
              <a:rPr lang="en-US" sz="3600">
                <a:solidFill>
                  <a:srgbClr val="010163"/>
                </a:solidFill>
                <a:highlight>
                  <a:srgbClr val="FFFFFF"/>
                </a:highlight>
              </a:rPr>
              <a:t> </a:t>
            </a:r>
            <a:r>
              <a:rPr lang="en-US" sz="3600" err="1">
                <a:solidFill>
                  <a:srgbClr val="010163"/>
                </a:solidFill>
                <a:highlight>
                  <a:srgbClr val="FFFFFF"/>
                </a:highlight>
              </a:rPr>
              <a:t>leiavad</a:t>
            </a:r>
            <a:r>
              <a:rPr lang="en-US" sz="3600">
                <a:solidFill>
                  <a:srgbClr val="010163"/>
                </a:solidFill>
                <a:highlight>
                  <a:srgbClr val="FFFFFF"/>
                </a:highlight>
              </a:rPr>
              <a:t> </a:t>
            </a:r>
            <a:r>
              <a:rPr lang="en-US" sz="3600" err="1">
                <a:solidFill>
                  <a:srgbClr val="010163"/>
                </a:solidFill>
                <a:highlight>
                  <a:srgbClr val="FFFFFF"/>
                </a:highlight>
              </a:rPr>
              <a:t>rakendust</a:t>
            </a:r>
            <a:r>
              <a:rPr lang="en-US" sz="3600">
                <a:solidFill>
                  <a:srgbClr val="010163"/>
                </a:solidFill>
                <a:highlight>
                  <a:srgbClr val="FFFFFF"/>
                </a:highlight>
              </a:rPr>
              <a:t> </a:t>
            </a:r>
            <a:r>
              <a:rPr lang="en-US" sz="3600" err="1">
                <a:solidFill>
                  <a:srgbClr val="010163"/>
                </a:solidFill>
                <a:highlight>
                  <a:srgbClr val="FFFFFF"/>
                </a:highlight>
              </a:rPr>
              <a:t>ülikoolilinnades</a:t>
            </a:r>
            <a:endParaRPr lang="et-EE" sz="3600">
              <a:solidFill>
                <a:srgbClr val="010163"/>
              </a:solidFill>
              <a:highlight>
                <a:srgbClr val="FFFFFF"/>
              </a:highlight>
            </a:endParaRPr>
          </a:p>
        </p:txBody>
      </p:sp>
      <p:sp>
        <p:nvSpPr>
          <p:cNvPr id="206" name="AutoShape 2636">
            <a:extLst>
              <a:ext uri="{FF2B5EF4-FFF2-40B4-BE49-F238E27FC236}">
                <a16:creationId xmlns:a16="http://schemas.microsoft.com/office/drawing/2014/main" id="{E5849145-1DD6-DA8C-3D26-F14A40FBCBA8}"/>
              </a:ext>
            </a:extLst>
          </p:cNvPr>
          <p:cNvSpPr>
            <a:spLocks noChangeArrowheads="1"/>
          </p:cNvSpPr>
          <p:nvPr/>
        </p:nvSpPr>
        <p:spPr bwMode="auto">
          <a:xfrm>
            <a:off x="274524" y="2854275"/>
            <a:ext cx="2410532" cy="1865893"/>
          </a:xfrm>
          <a:prstGeom prst="flowChartAlternateProcess">
            <a:avLst/>
          </a:prstGeom>
          <a:solidFill>
            <a:srgbClr val="E0E3EC">
              <a:alpha val="90000"/>
            </a:srgbClr>
          </a:solidFill>
          <a:ln w="19050" algn="ctr">
            <a:solidFill>
              <a:schemeClr val="tx1"/>
            </a:solidFill>
            <a:miter lim="800000"/>
            <a:headEnd/>
            <a:tailEnd/>
          </a:ln>
        </p:spPr>
        <p:txBody>
          <a:bodyPr wrap="square" lIns="19200" tIns="19200" rIns="19200" bIns="19200" anchor="ctr"/>
          <a:lstStyle/>
          <a:p>
            <a:pPr algn="ctr">
              <a:lnSpc>
                <a:spcPct val="75000"/>
              </a:lnSpc>
            </a:pPr>
            <a:r>
              <a:rPr lang="et-EE" sz="2000"/>
              <a:t>Tootmine (sh põllumajandus) muutub tootlikumaks</a:t>
            </a:r>
          </a:p>
          <a:p>
            <a:pPr algn="ctr">
              <a:lnSpc>
                <a:spcPct val="75000"/>
              </a:lnSpc>
            </a:pPr>
            <a:r>
              <a:rPr lang="en-US"/>
              <a:t>Ca 59</a:t>
            </a:r>
            <a:r>
              <a:rPr lang="et-EE"/>
              <a:t>%</a:t>
            </a:r>
            <a:r>
              <a:rPr lang="en-US"/>
              <a:t> </a:t>
            </a:r>
            <a:r>
              <a:rPr lang="en-US" err="1"/>
              <a:t>elanikkonnast</a:t>
            </a:r>
            <a:r>
              <a:rPr lang="et-EE"/>
              <a:t> =&gt; põllumaj. 193</a:t>
            </a:r>
            <a:r>
              <a:rPr lang="en-US"/>
              <a:t>9</a:t>
            </a:r>
            <a:endParaRPr lang="et-EE"/>
          </a:p>
          <a:p>
            <a:pPr algn="ctr">
              <a:lnSpc>
                <a:spcPct val="75000"/>
              </a:lnSpc>
            </a:pPr>
            <a:r>
              <a:rPr lang="en-US"/>
              <a:t>Ca 2,2</a:t>
            </a:r>
            <a:r>
              <a:rPr lang="et-EE"/>
              <a:t>% </a:t>
            </a:r>
            <a:r>
              <a:rPr lang="en-US" err="1"/>
              <a:t>töötajatest</a:t>
            </a:r>
            <a:r>
              <a:rPr lang="en-US"/>
              <a:t> </a:t>
            </a:r>
            <a:r>
              <a:rPr lang="et-EE"/>
              <a:t>=&gt; põllumaj. 2022</a:t>
            </a:r>
          </a:p>
        </p:txBody>
      </p:sp>
      <p:cxnSp>
        <p:nvCxnSpPr>
          <p:cNvPr id="69770" name="Curved Connector 38">
            <a:extLst>
              <a:ext uri="{FF2B5EF4-FFF2-40B4-BE49-F238E27FC236}">
                <a16:creationId xmlns:a16="http://schemas.microsoft.com/office/drawing/2014/main" id="{EC600185-B439-5731-AE0E-038D541E1233}"/>
              </a:ext>
            </a:extLst>
          </p:cNvPr>
          <p:cNvCxnSpPr>
            <a:cxnSpLocks/>
            <a:stCxn id="22" idx="3"/>
            <a:endCxn id="23" idx="1"/>
          </p:cNvCxnSpPr>
          <p:nvPr/>
        </p:nvCxnSpPr>
        <p:spPr bwMode="auto">
          <a:xfrm>
            <a:off x="8651505" y="1912097"/>
            <a:ext cx="823549" cy="380633"/>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69787" name="Curved Connector 38">
            <a:extLst>
              <a:ext uri="{FF2B5EF4-FFF2-40B4-BE49-F238E27FC236}">
                <a16:creationId xmlns:a16="http://schemas.microsoft.com/office/drawing/2014/main" id="{3CB3FC74-318B-BFD0-9836-093642F0A882}"/>
              </a:ext>
            </a:extLst>
          </p:cNvPr>
          <p:cNvCxnSpPr>
            <a:cxnSpLocks/>
            <a:stCxn id="59" idx="2"/>
            <a:endCxn id="34" idx="3"/>
          </p:cNvCxnSpPr>
          <p:nvPr/>
        </p:nvCxnSpPr>
        <p:spPr bwMode="auto">
          <a:xfrm rot="5400000">
            <a:off x="9385229" y="4996458"/>
            <a:ext cx="561368" cy="2028815"/>
          </a:xfrm>
          <a:prstGeom prst="curvedConnector2">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69799" name="Curved Connector 38">
            <a:extLst>
              <a:ext uri="{FF2B5EF4-FFF2-40B4-BE49-F238E27FC236}">
                <a16:creationId xmlns:a16="http://schemas.microsoft.com/office/drawing/2014/main" id="{FA6AACF8-0078-A300-9F7A-F8E8BA48083D}"/>
              </a:ext>
            </a:extLst>
          </p:cNvPr>
          <p:cNvCxnSpPr>
            <a:cxnSpLocks/>
            <a:stCxn id="60" idx="1"/>
            <a:endCxn id="159" idx="1"/>
          </p:cNvCxnSpPr>
          <p:nvPr/>
        </p:nvCxnSpPr>
        <p:spPr bwMode="auto">
          <a:xfrm rot="10800000" flipH="1">
            <a:off x="3998508" y="3787223"/>
            <a:ext cx="6351" cy="742805"/>
          </a:xfrm>
          <a:prstGeom prst="curvedConnector3">
            <a:avLst>
              <a:gd name="adj1" fmla="val -3599433"/>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69802" name="Curved Connector 38">
            <a:extLst>
              <a:ext uri="{FF2B5EF4-FFF2-40B4-BE49-F238E27FC236}">
                <a16:creationId xmlns:a16="http://schemas.microsoft.com/office/drawing/2014/main" id="{48A419CF-288E-4586-F545-589D9F08C825}"/>
              </a:ext>
            </a:extLst>
          </p:cNvPr>
          <p:cNvCxnSpPr>
            <a:cxnSpLocks/>
            <a:stCxn id="159" idx="3"/>
            <a:endCxn id="60" idx="3"/>
          </p:cNvCxnSpPr>
          <p:nvPr/>
        </p:nvCxnSpPr>
        <p:spPr bwMode="auto">
          <a:xfrm flipH="1">
            <a:off x="8135040" y="3787222"/>
            <a:ext cx="6351" cy="742805"/>
          </a:xfrm>
          <a:prstGeom prst="curvedConnector3">
            <a:avLst>
              <a:gd name="adj1" fmla="val -3599433"/>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69806" name="Sirge noolkonnektor 225">
            <a:extLst>
              <a:ext uri="{FF2B5EF4-FFF2-40B4-BE49-F238E27FC236}">
                <a16:creationId xmlns:a16="http://schemas.microsoft.com/office/drawing/2014/main" id="{A0003739-FC6B-C886-C840-C2642E71A5AF}"/>
              </a:ext>
            </a:extLst>
          </p:cNvPr>
          <p:cNvCxnSpPr>
            <a:cxnSpLocks/>
            <a:stCxn id="59" idx="1"/>
            <a:endCxn id="60" idx="3"/>
          </p:cNvCxnSpPr>
          <p:nvPr/>
        </p:nvCxnSpPr>
        <p:spPr>
          <a:xfrm flipH="1" flipV="1">
            <a:off x="8135040" y="4530027"/>
            <a:ext cx="1340014" cy="2672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9815" name="Sirge noolkonnektor 225">
            <a:extLst>
              <a:ext uri="{FF2B5EF4-FFF2-40B4-BE49-F238E27FC236}">
                <a16:creationId xmlns:a16="http://schemas.microsoft.com/office/drawing/2014/main" id="{E2D25AB4-4368-F429-0225-5E630F31A3BA}"/>
              </a:ext>
            </a:extLst>
          </p:cNvPr>
          <p:cNvCxnSpPr>
            <a:cxnSpLocks/>
            <a:stCxn id="206" idx="3"/>
            <a:endCxn id="159" idx="1"/>
          </p:cNvCxnSpPr>
          <p:nvPr/>
        </p:nvCxnSpPr>
        <p:spPr>
          <a:xfrm>
            <a:off x="2685056" y="3787222"/>
            <a:ext cx="131980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9818" name="Sirge noolkonnektor 225">
            <a:extLst>
              <a:ext uri="{FF2B5EF4-FFF2-40B4-BE49-F238E27FC236}">
                <a16:creationId xmlns:a16="http://schemas.microsoft.com/office/drawing/2014/main" id="{CEAF9838-5D54-CDE9-F7CA-D40E77D71E14}"/>
              </a:ext>
            </a:extLst>
          </p:cNvPr>
          <p:cNvCxnSpPr>
            <a:cxnSpLocks/>
            <a:stCxn id="34" idx="0"/>
            <a:endCxn id="65" idx="2"/>
          </p:cNvCxnSpPr>
          <p:nvPr/>
        </p:nvCxnSpPr>
        <p:spPr>
          <a:xfrm flipH="1" flipV="1">
            <a:off x="6060697" y="5534854"/>
            <a:ext cx="1" cy="3967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 name="Slaidinumbri kohatäide 3">
            <a:extLst>
              <a:ext uri="{FF2B5EF4-FFF2-40B4-BE49-F238E27FC236}">
                <a16:creationId xmlns:a16="http://schemas.microsoft.com/office/drawing/2014/main" id="{FC6F1277-9524-EEC4-E46D-A5EF9BA19C6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25</a:t>
            </a:fld>
            <a:endParaRPr lang="et-EE">
              <a:solidFill>
                <a:prstClr val="black"/>
              </a:solidFill>
              <a:latin typeface="Calibri"/>
            </a:endParaRPr>
          </a:p>
        </p:txBody>
      </p:sp>
    </p:spTree>
    <p:extLst>
      <p:ext uri="{BB962C8B-B14F-4D97-AF65-F5344CB8AC3E}">
        <p14:creationId xmlns:p14="http://schemas.microsoft.com/office/powerpoint/2010/main" val="1932004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93BA56-1081-C51D-ED46-70B854E7B638}"/>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B32F7264-9D0A-F7B8-DF83-799CB5CCAB31}"/>
              </a:ext>
            </a:extLst>
          </p:cNvPr>
          <p:cNvSpPr>
            <a:spLocks noGrp="1"/>
          </p:cNvSpPr>
          <p:nvPr>
            <p:ph type="title"/>
          </p:nvPr>
        </p:nvSpPr>
        <p:spPr/>
        <p:txBody>
          <a:bodyPr>
            <a:noAutofit/>
          </a:bodyPr>
          <a:lstStyle/>
          <a:p>
            <a:r>
              <a:rPr lang="en-US" sz="4400" err="1"/>
              <a:t>strateegilised</a:t>
            </a:r>
            <a:r>
              <a:rPr lang="en-US" sz="4400"/>
              <a:t> </a:t>
            </a:r>
            <a:r>
              <a:rPr lang="en-US" sz="4400" err="1"/>
              <a:t>eesmärgid</a:t>
            </a:r>
            <a:r>
              <a:rPr lang="et-EE" sz="4400"/>
              <a:t> 2023-2027</a:t>
            </a:r>
          </a:p>
        </p:txBody>
      </p:sp>
    </p:spTree>
    <p:extLst>
      <p:ext uri="{BB962C8B-B14F-4D97-AF65-F5344CB8AC3E}">
        <p14:creationId xmlns:p14="http://schemas.microsoft.com/office/powerpoint/2010/main" val="582711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7">
            <a:extLst>
              <a:ext uri="{FF2B5EF4-FFF2-40B4-BE49-F238E27FC236}">
                <a16:creationId xmlns:a16="http://schemas.microsoft.com/office/drawing/2014/main" id="{F0BD25A6-8E49-48D9-88A9-2BAC68FDF664}"/>
              </a:ext>
            </a:extLst>
          </p:cNvPr>
          <p:cNvSpPr txBox="1">
            <a:spLocks noChangeArrowheads="1"/>
          </p:cNvSpPr>
          <p:nvPr/>
        </p:nvSpPr>
        <p:spPr bwMode="auto">
          <a:xfrm>
            <a:off x="329976" y="1359763"/>
            <a:ext cx="5380542" cy="1047979"/>
          </a:xfrm>
          <a:prstGeom prst="rect">
            <a:avLst/>
          </a:prstGeom>
          <a:solidFill>
            <a:srgbClr val="E0E3EC"/>
          </a:solidFill>
          <a:ln w="9525" algn="ctr">
            <a:noFill/>
            <a:miter lim="800000"/>
            <a:headEnd/>
            <a:tailEnd/>
          </a:ln>
        </p:spPr>
        <p:txBody>
          <a:bodyPr wrap="square">
            <a:spAutoFit/>
          </a:bodyPr>
          <a:lstStyle/>
          <a:p>
            <a:pPr>
              <a:lnSpc>
                <a:spcPct val="90000"/>
              </a:lnSpc>
              <a:spcBef>
                <a:spcPct val="50000"/>
              </a:spcBef>
            </a:pPr>
            <a:r>
              <a:rPr lang="fi-FI" sz="2300" b="1"/>
              <a:t>JÕUKAS JÕGEVAMAA PAKUB MITMEKÜLGSET ENESETEOSTUST JA SOTSIAALSELT TURVALIST ELUKESKKONDA</a:t>
            </a:r>
            <a:endParaRPr lang="et-EE" sz="2300" b="1" strike="sngStrike"/>
          </a:p>
        </p:txBody>
      </p:sp>
      <p:sp>
        <p:nvSpPr>
          <p:cNvPr id="2" name="AutoShape 15">
            <a:extLst>
              <a:ext uri="{FF2B5EF4-FFF2-40B4-BE49-F238E27FC236}">
                <a16:creationId xmlns:a16="http://schemas.microsoft.com/office/drawing/2014/main" id="{42A6F429-0188-91A8-83F6-E33434D83BA9}"/>
              </a:ext>
            </a:extLst>
          </p:cNvPr>
          <p:cNvSpPr>
            <a:spLocks noChangeArrowheads="1"/>
          </p:cNvSpPr>
          <p:nvPr/>
        </p:nvSpPr>
        <p:spPr bwMode="auto">
          <a:xfrm rot="16200000">
            <a:off x="3161371" y="3677755"/>
            <a:ext cx="5632902" cy="487261"/>
          </a:xfrm>
          <a:prstGeom prst="rightArrow">
            <a:avLst>
              <a:gd name="adj1" fmla="val 50000"/>
              <a:gd name="adj2" fmla="val 51221"/>
            </a:avLst>
          </a:prstGeom>
          <a:solidFill>
            <a:srgbClr val="FB8421"/>
          </a:solidFill>
          <a:ln w="9525" algn="ctr">
            <a:solidFill>
              <a:srgbClr val="FB8421"/>
            </a:solid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Title 2">
            <a:extLst>
              <a:ext uri="{FF2B5EF4-FFF2-40B4-BE49-F238E27FC236}">
                <a16:creationId xmlns:a16="http://schemas.microsoft.com/office/drawing/2014/main" id="{9E83E161-307D-0EA9-32C4-4118002FB01B}"/>
              </a:ext>
            </a:extLst>
          </p:cNvPr>
          <p:cNvSpPr txBox="1">
            <a:spLocks/>
          </p:cNvSpPr>
          <p:nvPr/>
        </p:nvSpPr>
        <p:spPr>
          <a:xfrm>
            <a:off x="609599" y="153986"/>
            <a:ext cx="1093845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err="1"/>
              <a:t>Visioon</a:t>
            </a:r>
            <a:r>
              <a:rPr lang="en-US"/>
              <a:t> ja </a:t>
            </a:r>
            <a:r>
              <a:rPr lang="en-US" err="1"/>
              <a:t>strateegilised</a:t>
            </a:r>
            <a:r>
              <a:rPr lang="en-US"/>
              <a:t> </a:t>
            </a:r>
            <a:r>
              <a:rPr lang="en-US" err="1"/>
              <a:t>eesmärgid</a:t>
            </a:r>
            <a:endParaRPr lang="et-EE"/>
          </a:p>
        </p:txBody>
      </p:sp>
      <p:sp>
        <p:nvSpPr>
          <p:cNvPr id="6" name="Sisu kohatäide 5">
            <a:extLst>
              <a:ext uri="{FF2B5EF4-FFF2-40B4-BE49-F238E27FC236}">
                <a16:creationId xmlns:a16="http://schemas.microsoft.com/office/drawing/2014/main" id="{11992839-7F01-038E-64FC-C795BF6D4C84}"/>
              </a:ext>
            </a:extLst>
          </p:cNvPr>
          <p:cNvSpPr txBox="1">
            <a:spLocks/>
          </p:cNvSpPr>
          <p:nvPr/>
        </p:nvSpPr>
        <p:spPr>
          <a:xfrm>
            <a:off x="329976" y="2617694"/>
            <a:ext cx="5380542" cy="4103783"/>
          </a:xfrm>
          <a:prstGeom prst="rect">
            <a:avLst/>
          </a:prstGeom>
          <a:solidFill>
            <a:srgbClr val="E0E3EC"/>
          </a:solidFill>
        </p:spPr>
        <p:txBody>
          <a:bodyPr>
            <a:normAutofit fontScale="85000" lnSpcReduction="20000"/>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just" rtl="0">
              <a:spcAft>
                <a:spcPts val="0"/>
              </a:spcAft>
              <a:buNone/>
            </a:pPr>
            <a:r>
              <a:rPr lang="en-US" sz="1500" u="sng" err="1">
                <a:solidFill>
                  <a:schemeClr val="tx1"/>
                </a:solidFill>
                <a:latin typeface="Calibri"/>
                <a:ea typeface="Calibri"/>
                <a:cs typeface="Calibri"/>
                <a:sym typeface="Calibri"/>
              </a:rPr>
              <a:t>Jõukas</a:t>
            </a:r>
            <a:r>
              <a:rPr lang="en-US" sz="1500">
                <a:solidFill>
                  <a:schemeClr val="tx1"/>
                </a:solidFill>
                <a:latin typeface="Calibri"/>
                <a:ea typeface="Calibri"/>
                <a:cs typeface="Calibri"/>
                <a:sym typeface="Calibri"/>
              </a:rPr>
              <a:t> – </a:t>
            </a:r>
            <a:r>
              <a:rPr lang="en-US" sz="1500" err="1">
                <a:solidFill>
                  <a:schemeClr val="tx1"/>
                </a:solidFill>
                <a:latin typeface="Calibri"/>
                <a:ea typeface="Calibri"/>
                <a:cs typeface="Calibri"/>
                <a:sym typeface="Calibri"/>
              </a:rPr>
              <a:t>rõõm</a:t>
            </a:r>
            <a:r>
              <a:rPr lang="en-US" sz="1500">
                <a:solidFill>
                  <a:schemeClr val="tx1"/>
                </a:solidFill>
                <a:latin typeface="Calibri"/>
                <a:ea typeface="Calibri"/>
                <a:cs typeface="Calibri"/>
                <a:sym typeface="Calibri"/>
              </a:rPr>
              <a:t> e</a:t>
            </a:r>
            <a:r>
              <a:rPr lang="et-EE" sz="1500" err="1">
                <a:solidFill>
                  <a:schemeClr val="tx1"/>
                </a:solidFill>
                <a:latin typeface="Calibri"/>
                <a:ea typeface="Calibri"/>
                <a:cs typeface="Calibri"/>
                <a:sym typeface="Calibri"/>
              </a:rPr>
              <a:t>lamisest</a:t>
            </a:r>
            <a:endParaRPr lang="en-US" sz="1500">
              <a:solidFill>
                <a:schemeClr val="tx1"/>
              </a:solidFill>
              <a:latin typeface="Calibri"/>
              <a:ea typeface="Calibri"/>
              <a:cs typeface="Calibri"/>
              <a:sym typeface="Calibri"/>
            </a:endParaRPr>
          </a:p>
          <a:p>
            <a:pPr marL="914400" lvl="1" indent="-457200" algn="just">
              <a:buFont typeface="+mj-lt"/>
              <a:buAutoNum type="arabicPeriod"/>
            </a:pPr>
            <a:r>
              <a:rPr lang="en-US" sz="1500" err="1">
                <a:ea typeface="Calibri"/>
                <a:cs typeface="Calibri"/>
                <a:sym typeface="Calibri"/>
              </a:rPr>
              <a:t>Atraktiivsete</a:t>
            </a:r>
            <a:r>
              <a:rPr lang="en-US" sz="1500">
                <a:ea typeface="Calibri"/>
                <a:cs typeface="Calibri"/>
                <a:sym typeface="Calibri"/>
              </a:rPr>
              <a:t> </a:t>
            </a:r>
            <a:r>
              <a:rPr lang="en-US" sz="1500" err="1">
                <a:ea typeface="Calibri"/>
                <a:cs typeface="Calibri"/>
                <a:sym typeface="Calibri"/>
              </a:rPr>
              <a:t>töökohtade</a:t>
            </a:r>
            <a:r>
              <a:rPr lang="en-US" sz="1500">
                <a:ea typeface="Calibri"/>
                <a:cs typeface="Calibri"/>
                <a:sym typeface="Calibri"/>
              </a:rPr>
              <a:t> </a:t>
            </a:r>
            <a:r>
              <a:rPr lang="en-US" sz="1500" err="1">
                <a:ea typeface="Calibri"/>
                <a:cs typeface="Calibri"/>
                <a:sym typeface="Calibri"/>
              </a:rPr>
              <a:t>arvu</a:t>
            </a:r>
            <a:r>
              <a:rPr lang="en-US" sz="1500">
                <a:ea typeface="Calibri"/>
                <a:cs typeface="Calibri"/>
                <a:sym typeface="Calibri"/>
              </a:rPr>
              <a:t> </a:t>
            </a:r>
            <a:r>
              <a:rPr lang="en-US" sz="1500" err="1">
                <a:ea typeface="Calibri"/>
                <a:cs typeface="Calibri"/>
                <a:sym typeface="Calibri"/>
              </a:rPr>
              <a:t>suurendamine</a:t>
            </a:r>
            <a:r>
              <a:rPr lang="en-US" sz="1500">
                <a:ea typeface="Calibri"/>
                <a:cs typeface="Calibri"/>
                <a:sym typeface="Calibri"/>
              </a:rPr>
              <a:t> </a:t>
            </a:r>
            <a:r>
              <a:rPr lang="en-US" sz="1500" err="1">
                <a:ea typeface="Calibri"/>
                <a:cs typeface="Calibri"/>
                <a:sym typeface="Calibri"/>
              </a:rPr>
              <a:t>mikro</a:t>
            </a:r>
            <a:r>
              <a:rPr lang="en-US" sz="1500">
                <a:ea typeface="Calibri"/>
                <a:cs typeface="Calibri"/>
                <a:sym typeface="Calibri"/>
              </a:rPr>
              <a:t>- ja </a:t>
            </a:r>
            <a:r>
              <a:rPr lang="en-US" sz="1500" err="1">
                <a:ea typeface="Calibri"/>
                <a:cs typeface="Calibri"/>
                <a:sym typeface="Calibri"/>
              </a:rPr>
              <a:t>väikeettevõtetes</a:t>
            </a:r>
            <a:r>
              <a:rPr lang="en-US" sz="1500">
                <a:ea typeface="Calibri"/>
                <a:cs typeface="Calibri"/>
                <a:sym typeface="Calibri"/>
              </a:rPr>
              <a:t>.</a:t>
            </a:r>
          </a:p>
          <a:p>
            <a:pPr marL="914400" lvl="1" indent="-457200" algn="just">
              <a:buFont typeface="+mj-lt"/>
              <a:buAutoNum type="arabicPeriod"/>
            </a:pPr>
            <a:r>
              <a:rPr lang="en-US" sz="1500">
                <a:latin typeface="Calibri"/>
                <a:ea typeface="Calibri"/>
                <a:cs typeface="Calibri"/>
                <a:sym typeface="Calibri"/>
              </a:rPr>
              <a:t>E</a:t>
            </a:r>
            <a:r>
              <a:rPr lang="en-US" sz="1500">
                <a:solidFill>
                  <a:schemeClr val="tx1"/>
                </a:solidFill>
                <a:latin typeface="Calibri"/>
                <a:ea typeface="Calibri"/>
                <a:cs typeface="Calibri"/>
                <a:sym typeface="Calibri"/>
              </a:rPr>
              <a:t>nergia </a:t>
            </a:r>
            <a:r>
              <a:rPr lang="en-US" sz="1500" err="1">
                <a:solidFill>
                  <a:schemeClr val="tx1"/>
                </a:solidFill>
                <a:latin typeface="Calibri"/>
                <a:ea typeface="Calibri"/>
                <a:cs typeface="Calibri"/>
                <a:sym typeface="Calibri"/>
              </a:rPr>
              <a:t>impordi</a:t>
            </a:r>
            <a:r>
              <a:rPr lang="en-US" sz="1500">
                <a:solidFill>
                  <a:schemeClr val="tx1"/>
                </a:solidFill>
                <a:latin typeface="Calibri"/>
                <a:ea typeface="Calibri"/>
                <a:cs typeface="Calibri"/>
                <a:sym typeface="Calibri"/>
              </a:rPr>
              <a:t> ja </a:t>
            </a:r>
            <a:r>
              <a:rPr lang="en-US" sz="1500" err="1">
                <a:solidFill>
                  <a:schemeClr val="tx1"/>
                </a:solidFill>
                <a:latin typeface="Calibri"/>
                <a:ea typeface="Calibri"/>
                <a:cs typeface="Calibri"/>
                <a:sym typeface="Calibri"/>
              </a:rPr>
              <a:t>energiakulude</a:t>
            </a:r>
            <a:r>
              <a:rPr lang="en-US" sz="1500">
                <a:solidFill>
                  <a:schemeClr val="tx1"/>
                </a:solidFill>
                <a:ea typeface="Calibri"/>
                <a:cs typeface="Calibri"/>
                <a:sym typeface="Calibri"/>
              </a:rPr>
              <a:t> </a:t>
            </a:r>
            <a:r>
              <a:rPr lang="en-US" sz="1500" err="1">
                <a:solidFill>
                  <a:schemeClr val="tx1"/>
                </a:solidFill>
                <a:ea typeface="Calibri"/>
                <a:cs typeface="Calibri"/>
                <a:sym typeface="Calibri"/>
              </a:rPr>
              <a:t>vähendamine</a:t>
            </a:r>
            <a:r>
              <a:rPr lang="en-US" sz="1500">
                <a:ea typeface="Calibri"/>
                <a:cs typeface="Calibri"/>
                <a:sym typeface="Calibri"/>
              </a:rPr>
              <a:t>.</a:t>
            </a:r>
            <a:endParaRPr lang="en-US" sz="1500">
              <a:solidFill>
                <a:schemeClr val="tx1"/>
              </a:solidFill>
              <a:latin typeface="Calibri"/>
              <a:ea typeface="Calibri"/>
              <a:cs typeface="Calibri"/>
              <a:sym typeface="Calibri"/>
            </a:endParaRPr>
          </a:p>
          <a:p>
            <a:pPr marL="0" marR="0" lvl="0" indent="0" algn="just" rtl="0">
              <a:spcAft>
                <a:spcPts val="0"/>
              </a:spcAft>
              <a:buNone/>
            </a:pPr>
            <a:r>
              <a:rPr lang="et-EE" sz="1500" u="sng">
                <a:solidFill>
                  <a:schemeClr val="tx1"/>
                </a:solidFill>
                <a:latin typeface="Calibri"/>
                <a:ea typeface="Calibri"/>
                <a:cs typeface="Calibri"/>
                <a:sym typeface="Calibri"/>
              </a:rPr>
              <a:t>Jõgevamaa</a:t>
            </a:r>
            <a:r>
              <a:rPr lang="en-US" sz="1500">
                <a:solidFill>
                  <a:schemeClr val="tx1"/>
                </a:solidFill>
                <a:latin typeface="Calibri"/>
                <a:ea typeface="Calibri"/>
                <a:cs typeface="Calibri"/>
                <a:sym typeface="Calibri"/>
              </a:rPr>
              <a:t> – Jõgeva</a:t>
            </a:r>
            <a:r>
              <a:rPr lang="et-EE" sz="1500">
                <a:solidFill>
                  <a:schemeClr val="tx1"/>
                </a:solidFill>
                <a:latin typeface="Calibri"/>
                <a:ea typeface="Calibri"/>
                <a:cs typeface="Calibri"/>
                <a:sym typeface="Calibri"/>
              </a:rPr>
              <a:t>maa</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Koostöökoja</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tegevuspiirkond</a:t>
            </a:r>
            <a:endParaRPr lang="en-US" sz="1500">
              <a:solidFill>
                <a:schemeClr val="tx1"/>
              </a:solidFill>
              <a:latin typeface="Calibri"/>
              <a:ea typeface="Calibri"/>
              <a:cs typeface="Calibri"/>
              <a:sym typeface="Calibri"/>
            </a:endParaRPr>
          </a:p>
          <a:p>
            <a:pPr marL="0" indent="0" algn="just">
              <a:buNone/>
            </a:pPr>
            <a:r>
              <a:rPr lang="en-US" sz="1500" u="sng" err="1">
                <a:solidFill>
                  <a:schemeClr val="tx1"/>
                </a:solidFill>
                <a:latin typeface="Calibri"/>
                <a:ea typeface="Calibri"/>
                <a:cs typeface="Calibri"/>
                <a:sym typeface="Calibri"/>
              </a:rPr>
              <a:t>Mitmekülgne</a:t>
            </a:r>
            <a:r>
              <a:rPr lang="en-US" sz="1500" u="sng">
                <a:solidFill>
                  <a:schemeClr val="tx1"/>
                </a:solidFill>
                <a:latin typeface="Calibri"/>
                <a:ea typeface="Calibri"/>
                <a:cs typeface="Calibri"/>
                <a:sym typeface="Calibri"/>
              </a:rPr>
              <a:t> </a:t>
            </a:r>
            <a:r>
              <a:rPr lang="en-US" sz="1500" u="sng" err="1">
                <a:solidFill>
                  <a:schemeClr val="tx1"/>
                </a:solidFill>
                <a:latin typeface="Calibri"/>
                <a:ea typeface="Calibri"/>
                <a:cs typeface="Calibri"/>
                <a:sym typeface="Calibri"/>
              </a:rPr>
              <a:t>eneseteostus</a:t>
            </a:r>
            <a:endParaRPr lang="en-US" sz="1500" u="sng">
              <a:solidFill>
                <a:schemeClr val="tx1"/>
              </a:solidFill>
              <a:ea typeface="Calibri"/>
              <a:cs typeface="Calibri"/>
              <a:sym typeface="Calibri"/>
            </a:endParaRPr>
          </a:p>
          <a:p>
            <a:pPr marL="914400" lvl="1" indent="-457200" algn="just">
              <a:buFont typeface="+mj-lt"/>
              <a:buAutoNum type="arabicPeriod" startAt="3"/>
            </a:pPr>
            <a:r>
              <a:rPr lang="en-US" sz="1500" err="1">
                <a:latin typeface="Calibri"/>
                <a:ea typeface="Calibri"/>
                <a:cs typeface="Calibri"/>
                <a:sym typeface="Calibri"/>
              </a:rPr>
              <a:t>T</a:t>
            </a:r>
            <a:r>
              <a:rPr lang="en-US" sz="1500" err="1">
                <a:solidFill>
                  <a:schemeClr val="tx1"/>
                </a:solidFill>
                <a:latin typeface="Calibri"/>
                <a:ea typeface="Calibri"/>
                <a:cs typeface="Calibri"/>
                <a:sym typeface="Calibri"/>
              </a:rPr>
              <a:t>änastes</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passiivsetes</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kogukondades</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asustusüksuses</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ei</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tegutse</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aktiivset</a:t>
            </a:r>
            <a:r>
              <a:rPr lang="en-US" sz="1500">
                <a:solidFill>
                  <a:schemeClr val="tx1"/>
                </a:solidFill>
                <a:latin typeface="Calibri"/>
                <a:ea typeface="Calibri"/>
                <a:cs typeface="Calibri"/>
                <a:sym typeface="Calibri"/>
              </a:rPr>
              <a:t> MTÜ-d </a:t>
            </a:r>
            <a:r>
              <a:rPr lang="en-US" sz="1500" err="1">
                <a:solidFill>
                  <a:schemeClr val="tx1"/>
                </a:solidFill>
                <a:latin typeface="Calibri"/>
                <a:ea typeface="Calibri"/>
                <a:cs typeface="Calibri"/>
                <a:sym typeface="Calibri"/>
              </a:rPr>
              <a:t>ning</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puuduvad</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kogukondlikud</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tegevused</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aktiivsuse</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suurendamine</a:t>
            </a:r>
            <a:r>
              <a:rPr lang="en-US" sz="1500">
                <a:solidFill>
                  <a:schemeClr val="tx1"/>
                </a:solidFill>
                <a:latin typeface="Calibri"/>
                <a:ea typeface="Calibri"/>
                <a:cs typeface="Calibri"/>
                <a:sym typeface="Calibri"/>
              </a:rPr>
              <a:t>.</a:t>
            </a:r>
          </a:p>
          <a:p>
            <a:pPr marL="914400" lvl="1" indent="-457200" algn="just">
              <a:buFont typeface="+mj-lt"/>
              <a:buAutoNum type="arabicPeriod" startAt="4"/>
            </a:pPr>
            <a:r>
              <a:rPr lang="en-US" sz="1500" err="1">
                <a:solidFill>
                  <a:schemeClr val="tx1"/>
                </a:solidFill>
                <a:latin typeface="Calibri"/>
                <a:ea typeface="Calibri"/>
                <a:cs typeface="Calibri"/>
                <a:sym typeface="Calibri"/>
              </a:rPr>
              <a:t>Pakkuda</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tänastele</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aktiivsetele</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kogukondadele</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võimalust</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suunduda</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arukate</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külade</a:t>
            </a:r>
            <a:r>
              <a:rPr lang="en-US" sz="1500">
                <a:solidFill>
                  <a:schemeClr val="tx1"/>
                </a:solidFill>
                <a:latin typeface="Calibri"/>
                <a:ea typeface="Calibri"/>
                <a:cs typeface="Calibri"/>
                <a:sym typeface="Calibri"/>
              </a:rPr>
              <a:t> </a:t>
            </a:r>
            <a:r>
              <a:rPr lang="en-US" sz="1500" err="1">
                <a:ea typeface="Calibri"/>
                <a:cs typeface="Calibri"/>
                <a:sym typeface="Calibri"/>
              </a:rPr>
              <a:t>tegevusraamidesse</a:t>
            </a:r>
            <a:r>
              <a:rPr lang="et-EE" sz="1500">
                <a:ea typeface="Calibri"/>
                <a:cs typeface="Calibri"/>
                <a:sym typeface="Calibri"/>
              </a:rPr>
              <a:t> </a:t>
            </a:r>
            <a:r>
              <a:rPr lang="en-US" sz="1500">
                <a:ea typeface="Calibri"/>
                <a:cs typeface="Calibri"/>
                <a:sym typeface="Calibri"/>
              </a:rPr>
              <a:t>(“</a:t>
            </a:r>
            <a:r>
              <a:rPr lang="en-US" sz="1500" err="1">
                <a:ea typeface="Calibri"/>
                <a:cs typeface="Calibri"/>
                <a:sym typeface="Calibri"/>
              </a:rPr>
              <a:t>arukatele</a:t>
            </a:r>
            <a:r>
              <a:rPr lang="en-US" sz="1500">
                <a:ea typeface="Calibri"/>
                <a:cs typeface="Calibri"/>
                <a:sym typeface="Calibri"/>
              </a:rPr>
              <a:t> </a:t>
            </a:r>
            <a:r>
              <a:rPr lang="en-US" sz="1500" err="1">
                <a:ea typeface="Calibri"/>
                <a:cs typeface="Calibri"/>
                <a:sym typeface="Calibri"/>
              </a:rPr>
              <a:t>küladele</a:t>
            </a:r>
            <a:r>
              <a:rPr lang="en-US" sz="1500">
                <a:ea typeface="Calibri"/>
                <a:cs typeface="Calibri"/>
                <a:sym typeface="Calibri"/>
              </a:rPr>
              <a:t> </a:t>
            </a:r>
            <a:r>
              <a:rPr lang="en-US" sz="1500" err="1">
                <a:ea typeface="Calibri"/>
                <a:cs typeface="Calibri"/>
                <a:sym typeface="Calibri"/>
              </a:rPr>
              <a:t>kiirendi</a:t>
            </a:r>
            <a:r>
              <a:rPr lang="en-US" sz="1500">
                <a:ea typeface="Calibri"/>
                <a:cs typeface="Calibri"/>
                <a:sym typeface="Calibri"/>
              </a:rPr>
              <a:t>”), </a:t>
            </a:r>
            <a:r>
              <a:rPr lang="en-US" sz="1500">
                <a:solidFill>
                  <a:schemeClr val="tx1"/>
                </a:solidFill>
                <a:latin typeface="Calibri"/>
                <a:ea typeface="Calibri"/>
                <a:cs typeface="Calibri"/>
                <a:sym typeface="Calibri"/>
              </a:rPr>
              <a:t>et </a:t>
            </a:r>
            <a:r>
              <a:rPr lang="en-US" sz="1500" err="1">
                <a:solidFill>
                  <a:schemeClr val="tx1"/>
                </a:solidFill>
                <a:latin typeface="Calibri"/>
                <a:ea typeface="Calibri"/>
                <a:cs typeface="Calibri"/>
                <a:sym typeface="Calibri"/>
              </a:rPr>
              <a:t>nad</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saavutaksid</a:t>
            </a:r>
            <a:r>
              <a:rPr lang="en-US" sz="1500">
                <a:solidFill>
                  <a:schemeClr val="tx1"/>
                </a:solidFill>
                <a:latin typeface="Calibri"/>
                <a:ea typeface="Calibri"/>
                <a:cs typeface="Calibri"/>
                <a:sym typeface="Calibri"/>
              </a:rPr>
              <a:t> end</a:t>
            </a:r>
            <a:r>
              <a:rPr lang="et-EE" sz="1500">
                <a:solidFill>
                  <a:schemeClr val="tx1"/>
                </a:solidFill>
                <a:latin typeface="Calibri"/>
                <a:ea typeface="Calibri"/>
                <a:cs typeface="Calibri"/>
                <a:sym typeface="Calibri"/>
              </a:rPr>
              <a:t>a</a:t>
            </a:r>
            <a:r>
              <a:rPr lang="en-US" sz="1500">
                <a:solidFill>
                  <a:schemeClr val="tx1"/>
                </a:solidFill>
                <a:latin typeface="Calibri"/>
                <a:ea typeface="Calibri"/>
                <a:cs typeface="Calibri"/>
                <a:sym typeface="Calibri"/>
              </a:rPr>
              <a:t>le </a:t>
            </a:r>
            <a:r>
              <a:rPr lang="en-US" sz="1500" err="1">
                <a:solidFill>
                  <a:schemeClr val="tx1"/>
                </a:solidFill>
                <a:latin typeface="Calibri"/>
                <a:ea typeface="Calibri"/>
                <a:cs typeface="Calibri"/>
                <a:sym typeface="Calibri"/>
              </a:rPr>
              <a:t>püstitatud</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olulisi</a:t>
            </a:r>
            <a:r>
              <a:rPr lang="en-US" sz="1500">
                <a:solidFill>
                  <a:schemeClr val="tx1"/>
                </a:solidFill>
                <a:latin typeface="Calibri"/>
                <a:ea typeface="Calibri"/>
                <a:cs typeface="Calibri"/>
                <a:sym typeface="Calibri"/>
              </a:rPr>
              <a:t> </a:t>
            </a:r>
            <a:r>
              <a:rPr lang="en-US" sz="1500" err="1">
                <a:solidFill>
                  <a:schemeClr val="tx1"/>
                </a:solidFill>
                <a:latin typeface="Calibri"/>
                <a:ea typeface="Calibri"/>
                <a:cs typeface="Calibri"/>
                <a:sym typeface="Calibri"/>
              </a:rPr>
              <a:t>mõjueesmärke</a:t>
            </a:r>
            <a:r>
              <a:rPr lang="en-US" sz="1500">
                <a:solidFill>
                  <a:schemeClr val="tx1"/>
                </a:solidFill>
                <a:latin typeface="Calibri"/>
                <a:ea typeface="Calibri"/>
                <a:cs typeface="Calibri"/>
                <a:sym typeface="Calibri"/>
              </a:rPr>
              <a:t>.</a:t>
            </a:r>
          </a:p>
          <a:p>
            <a:pPr marL="0" indent="0" algn="just">
              <a:buNone/>
            </a:pPr>
            <a:r>
              <a:rPr lang="en-US" sz="1500" u="sng" err="1">
                <a:solidFill>
                  <a:schemeClr val="tx1"/>
                </a:solidFill>
                <a:ea typeface="Calibri"/>
                <a:cs typeface="Calibri"/>
                <a:sym typeface="Calibri"/>
              </a:rPr>
              <a:t>Sotsiaalselt</a:t>
            </a:r>
            <a:r>
              <a:rPr lang="en-US" sz="1500" u="sng">
                <a:solidFill>
                  <a:schemeClr val="tx1"/>
                </a:solidFill>
                <a:ea typeface="Calibri"/>
                <a:cs typeface="Calibri"/>
                <a:sym typeface="Calibri"/>
              </a:rPr>
              <a:t> </a:t>
            </a:r>
            <a:r>
              <a:rPr lang="en-US" sz="1500" u="sng" err="1">
                <a:solidFill>
                  <a:schemeClr val="tx1"/>
                </a:solidFill>
                <a:ea typeface="Calibri"/>
                <a:cs typeface="Calibri"/>
                <a:sym typeface="Calibri"/>
              </a:rPr>
              <a:t>turvaline</a:t>
            </a:r>
            <a:r>
              <a:rPr lang="en-US" sz="1500" u="sng">
                <a:solidFill>
                  <a:schemeClr val="tx1"/>
                </a:solidFill>
                <a:ea typeface="Calibri"/>
                <a:cs typeface="Calibri"/>
                <a:sym typeface="Calibri"/>
              </a:rPr>
              <a:t> </a:t>
            </a:r>
            <a:r>
              <a:rPr lang="en-US" sz="1500" u="sng" err="1">
                <a:ea typeface="Calibri"/>
                <a:cs typeface="Calibri"/>
                <a:sym typeface="Calibri"/>
              </a:rPr>
              <a:t>elukeskkond</a:t>
            </a:r>
            <a:endParaRPr lang="en-US" sz="1500" u="sng">
              <a:ea typeface="Calibri"/>
              <a:cs typeface="Calibri"/>
              <a:sym typeface="Calibri"/>
            </a:endParaRPr>
          </a:p>
          <a:p>
            <a:pPr marL="914400" lvl="1" indent="-457200" algn="just">
              <a:buFont typeface="+mj-lt"/>
              <a:buAutoNum type="arabicPeriod" startAt="5"/>
            </a:pPr>
            <a:r>
              <a:rPr lang="en-US" sz="1500">
                <a:latin typeface="Calibri"/>
                <a:ea typeface="Calibri"/>
                <a:cs typeface="Calibri"/>
                <a:sym typeface="Calibri"/>
              </a:rPr>
              <a:t>Ai</a:t>
            </a:r>
            <a:r>
              <a:rPr lang="et-EE" sz="1500" err="1">
                <a:latin typeface="Calibri"/>
                <a:ea typeface="Calibri"/>
                <a:cs typeface="Calibri"/>
                <a:sym typeface="Calibri"/>
              </a:rPr>
              <a:t>data</a:t>
            </a:r>
            <a:r>
              <a:rPr lang="en-US" sz="1500">
                <a:latin typeface="Calibri"/>
                <a:ea typeface="Calibri"/>
                <a:cs typeface="Calibri"/>
                <a:sym typeface="Calibri"/>
              </a:rPr>
              <a:t> </a:t>
            </a:r>
            <a:r>
              <a:rPr lang="en-US" sz="1500" err="1">
                <a:latin typeface="Calibri"/>
                <a:ea typeface="Calibri"/>
                <a:cs typeface="Calibri"/>
                <a:sym typeface="Calibri"/>
              </a:rPr>
              <a:t>kaasa</a:t>
            </a:r>
            <a:r>
              <a:rPr lang="en-US" sz="1500">
                <a:latin typeface="Calibri"/>
                <a:ea typeface="Calibri"/>
                <a:cs typeface="Calibri"/>
                <a:sym typeface="Calibri"/>
              </a:rPr>
              <a:t> </a:t>
            </a:r>
            <a:r>
              <a:rPr lang="en-US" sz="1500" err="1">
                <a:latin typeface="Calibri"/>
                <a:ea typeface="Calibri"/>
                <a:cs typeface="Calibri"/>
                <a:sym typeface="Calibri"/>
              </a:rPr>
              <a:t>Euroopa</a:t>
            </a:r>
            <a:r>
              <a:rPr lang="en-US" sz="1500">
                <a:latin typeface="Calibri"/>
                <a:ea typeface="Calibri"/>
                <a:cs typeface="Calibri"/>
                <a:sym typeface="Calibri"/>
              </a:rPr>
              <a:t> </a:t>
            </a:r>
            <a:r>
              <a:rPr lang="en-US" sz="1500" err="1">
                <a:latin typeface="Calibri"/>
                <a:ea typeface="Calibri"/>
                <a:cs typeface="Calibri"/>
                <a:sym typeface="Calibri"/>
              </a:rPr>
              <a:t>Sotsiaalfond</a:t>
            </a:r>
            <a:r>
              <a:rPr lang="en-US" sz="1500">
                <a:latin typeface="Calibri"/>
                <a:ea typeface="Calibri"/>
                <a:cs typeface="Calibri"/>
                <a:sym typeface="Calibri"/>
              </a:rPr>
              <a:t>+ (ESF+) </a:t>
            </a:r>
            <a:r>
              <a:rPr lang="en-US" sz="1500" err="1">
                <a:latin typeface="Calibri"/>
                <a:ea typeface="Calibri"/>
                <a:cs typeface="Calibri"/>
                <a:sym typeface="Calibri"/>
              </a:rPr>
              <a:t>erieesmärkide</a:t>
            </a:r>
            <a:r>
              <a:rPr lang="en-US" sz="1500">
                <a:latin typeface="Calibri"/>
                <a:ea typeface="Calibri"/>
                <a:cs typeface="Calibri"/>
                <a:sym typeface="Calibri"/>
              </a:rPr>
              <a:t> </a:t>
            </a:r>
            <a:r>
              <a:rPr lang="en-US" sz="1500" err="1">
                <a:latin typeface="Calibri"/>
                <a:ea typeface="Calibri"/>
                <a:cs typeface="Calibri"/>
                <a:sym typeface="Calibri"/>
              </a:rPr>
              <a:t>saavutamisele</a:t>
            </a:r>
            <a:r>
              <a:rPr lang="en-US" sz="1500">
                <a:latin typeface="Calibri"/>
                <a:ea typeface="Calibri"/>
                <a:cs typeface="Calibri"/>
                <a:sym typeface="Calibri"/>
              </a:rPr>
              <a:t>:</a:t>
            </a:r>
          </a:p>
          <a:p>
            <a:pPr marL="1447787" lvl="2" indent="-457200" algn="just"/>
            <a:r>
              <a:rPr lang="en-US" sz="1500" err="1">
                <a:latin typeface="Calibri"/>
                <a:ea typeface="Calibri"/>
                <a:cs typeface="Calibri"/>
                <a:sym typeface="Calibri"/>
              </a:rPr>
              <a:t>pikaajalise</a:t>
            </a:r>
            <a:r>
              <a:rPr lang="en-US" sz="1500">
                <a:latin typeface="Calibri"/>
                <a:ea typeface="Calibri"/>
                <a:cs typeface="Calibri"/>
                <a:sym typeface="Calibri"/>
              </a:rPr>
              <a:t> </a:t>
            </a:r>
            <a:r>
              <a:rPr lang="en-US" sz="1500" err="1">
                <a:latin typeface="Calibri"/>
                <a:ea typeface="Calibri"/>
                <a:cs typeface="Calibri"/>
                <a:sym typeface="Calibri"/>
              </a:rPr>
              <a:t>hoolduse</a:t>
            </a:r>
            <a:r>
              <a:rPr lang="en-US" sz="1500">
                <a:latin typeface="Calibri"/>
                <a:ea typeface="Calibri"/>
                <a:cs typeface="Calibri"/>
                <a:sym typeface="Calibri"/>
              </a:rPr>
              <a:t> </a:t>
            </a:r>
            <a:r>
              <a:rPr lang="en-US" sz="1500" err="1">
                <a:latin typeface="Calibri"/>
                <a:ea typeface="Calibri"/>
                <a:cs typeface="Calibri"/>
                <a:sym typeface="Calibri"/>
              </a:rPr>
              <a:t>teenuste</a:t>
            </a:r>
            <a:r>
              <a:rPr lang="en-US" sz="1500">
                <a:latin typeface="Calibri"/>
                <a:ea typeface="Calibri"/>
                <a:cs typeface="Calibri"/>
                <a:sym typeface="Calibri"/>
              </a:rPr>
              <a:t> </a:t>
            </a:r>
            <a:r>
              <a:rPr lang="en-US" sz="1500" err="1">
                <a:latin typeface="Calibri"/>
                <a:ea typeface="Calibri"/>
                <a:cs typeface="Calibri"/>
                <a:sym typeface="Calibri"/>
              </a:rPr>
              <a:t>kättesaadavuse</a:t>
            </a:r>
            <a:r>
              <a:rPr lang="en-US" sz="1500">
                <a:latin typeface="Calibri"/>
                <a:ea typeface="Calibri"/>
                <a:cs typeface="Calibri"/>
                <a:sym typeface="Calibri"/>
              </a:rPr>
              <a:t> ja </a:t>
            </a:r>
            <a:r>
              <a:rPr lang="en-US" sz="1500" err="1">
                <a:latin typeface="Calibri"/>
                <a:ea typeface="Calibri"/>
                <a:cs typeface="Calibri"/>
                <a:sym typeface="Calibri"/>
              </a:rPr>
              <a:t>kvaliteedi</a:t>
            </a:r>
            <a:r>
              <a:rPr lang="en-US" sz="1500">
                <a:latin typeface="Calibri"/>
                <a:ea typeface="Calibri"/>
                <a:cs typeface="Calibri"/>
                <a:sym typeface="Calibri"/>
              </a:rPr>
              <a:t> </a:t>
            </a:r>
            <a:r>
              <a:rPr lang="en-US" sz="1500" err="1">
                <a:latin typeface="Calibri"/>
                <a:ea typeface="Calibri"/>
                <a:cs typeface="Calibri"/>
                <a:sym typeface="Calibri"/>
              </a:rPr>
              <a:t>parandamine</a:t>
            </a:r>
            <a:r>
              <a:rPr lang="en-US" sz="1500">
                <a:latin typeface="Calibri"/>
                <a:ea typeface="Calibri"/>
                <a:cs typeface="Calibri"/>
                <a:sym typeface="Calibri"/>
              </a:rPr>
              <a:t> </a:t>
            </a:r>
            <a:r>
              <a:rPr lang="en-US" sz="1500" err="1">
                <a:latin typeface="Calibri"/>
                <a:ea typeface="Calibri"/>
                <a:cs typeface="Calibri"/>
                <a:sym typeface="Calibri"/>
              </a:rPr>
              <a:t>ning</a:t>
            </a:r>
            <a:r>
              <a:rPr lang="en-US" sz="1500">
                <a:latin typeface="Calibri"/>
                <a:ea typeface="Calibri"/>
                <a:cs typeface="Calibri"/>
                <a:sym typeface="Calibri"/>
              </a:rPr>
              <a:t> </a:t>
            </a:r>
            <a:r>
              <a:rPr lang="en-US" sz="1500" err="1">
                <a:latin typeface="Calibri"/>
                <a:ea typeface="Calibri"/>
                <a:cs typeface="Calibri"/>
                <a:sym typeface="Calibri"/>
              </a:rPr>
              <a:t>hoolduskoormuse</a:t>
            </a:r>
            <a:r>
              <a:rPr lang="en-US" sz="1500">
                <a:latin typeface="Calibri"/>
                <a:ea typeface="Calibri"/>
                <a:cs typeface="Calibri"/>
                <a:sym typeface="Calibri"/>
              </a:rPr>
              <a:t> </a:t>
            </a:r>
            <a:r>
              <a:rPr lang="en-US" sz="1500" err="1">
                <a:latin typeface="Calibri"/>
                <a:ea typeface="Calibri"/>
                <a:cs typeface="Calibri"/>
                <a:sym typeface="Calibri"/>
              </a:rPr>
              <a:t>leevendamine</a:t>
            </a:r>
            <a:r>
              <a:rPr lang="en-US" sz="1500">
                <a:latin typeface="Calibri"/>
                <a:ea typeface="Calibri"/>
                <a:cs typeface="Calibri"/>
                <a:sym typeface="Calibri"/>
              </a:rPr>
              <a:t>;</a:t>
            </a:r>
          </a:p>
          <a:p>
            <a:pPr marL="1447787" lvl="2" indent="-457200" algn="just"/>
            <a:r>
              <a:rPr lang="fi-FI" sz="1500" err="1">
                <a:latin typeface="Calibri"/>
                <a:ea typeface="Calibri"/>
                <a:cs typeface="Calibri"/>
                <a:sym typeface="Calibri"/>
              </a:rPr>
              <a:t>inimväärikuse</a:t>
            </a:r>
            <a:r>
              <a:rPr lang="fi-FI" sz="1500">
                <a:latin typeface="Calibri"/>
                <a:ea typeface="Calibri"/>
                <a:cs typeface="Calibri"/>
                <a:sym typeface="Calibri"/>
              </a:rPr>
              <a:t> </a:t>
            </a:r>
            <a:r>
              <a:rPr lang="fi-FI" sz="1500" err="1">
                <a:latin typeface="Calibri"/>
                <a:ea typeface="Calibri"/>
                <a:cs typeface="Calibri"/>
                <a:sym typeface="Calibri"/>
              </a:rPr>
              <a:t>tagamine</a:t>
            </a:r>
            <a:r>
              <a:rPr lang="fi-FI" sz="1500">
                <a:latin typeface="Calibri"/>
                <a:ea typeface="Calibri"/>
                <a:cs typeface="Calibri"/>
                <a:sym typeface="Calibri"/>
              </a:rPr>
              <a:t>, sh </a:t>
            </a:r>
            <a:r>
              <a:rPr lang="fi-FI" sz="1500" err="1">
                <a:latin typeface="Calibri"/>
                <a:ea typeface="Calibri"/>
                <a:cs typeface="Calibri"/>
                <a:sym typeface="Calibri"/>
              </a:rPr>
              <a:t>vaesuse</a:t>
            </a:r>
            <a:r>
              <a:rPr lang="fi-FI" sz="1500">
                <a:latin typeface="Calibri"/>
                <a:ea typeface="Calibri"/>
                <a:cs typeface="Calibri"/>
                <a:sym typeface="Calibri"/>
              </a:rPr>
              <a:t> </a:t>
            </a:r>
            <a:r>
              <a:rPr lang="fi-FI" sz="1500" err="1">
                <a:latin typeface="Calibri"/>
                <a:ea typeface="Calibri"/>
                <a:cs typeface="Calibri"/>
                <a:sym typeface="Calibri"/>
              </a:rPr>
              <a:t>vähendamine</a:t>
            </a:r>
            <a:r>
              <a:rPr lang="fi-FI" sz="1500">
                <a:latin typeface="Calibri"/>
                <a:ea typeface="Calibri"/>
                <a:cs typeface="Calibri"/>
                <a:sym typeface="Calibri"/>
              </a:rPr>
              <a:t> ja </a:t>
            </a:r>
            <a:r>
              <a:rPr lang="fi-FI" sz="1500" err="1">
                <a:latin typeface="Calibri"/>
                <a:ea typeface="Calibri"/>
                <a:cs typeface="Calibri"/>
                <a:sym typeface="Calibri"/>
              </a:rPr>
              <a:t>sotsiaalse</a:t>
            </a:r>
            <a:r>
              <a:rPr lang="fi-FI" sz="1500">
                <a:latin typeface="Calibri"/>
                <a:ea typeface="Calibri"/>
                <a:cs typeface="Calibri"/>
                <a:sym typeface="Calibri"/>
              </a:rPr>
              <a:t> </a:t>
            </a:r>
            <a:r>
              <a:rPr lang="fi-FI" sz="1500" err="1">
                <a:latin typeface="Calibri"/>
                <a:ea typeface="Calibri"/>
                <a:cs typeface="Calibri"/>
                <a:sym typeface="Calibri"/>
              </a:rPr>
              <a:t>kaasatuse</a:t>
            </a:r>
            <a:r>
              <a:rPr lang="fi-FI" sz="1500">
                <a:latin typeface="Calibri"/>
                <a:ea typeface="Calibri"/>
                <a:cs typeface="Calibri"/>
                <a:sym typeface="Calibri"/>
              </a:rPr>
              <a:t> </a:t>
            </a:r>
            <a:r>
              <a:rPr lang="fi-FI" sz="1500" err="1">
                <a:latin typeface="Calibri"/>
                <a:ea typeface="Calibri"/>
                <a:cs typeface="Calibri"/>
                <a:sym typeface="Calibri"/>
              </a:rPr>
              <a:t>suurendamine</a:t>
            </a:r>
            <a:r>
              <a:rPr lang="fi-FI" sz="1500">
                <a:latin typeface="Calibri"/>
                <a:ea typeface="Calibri"/>
                <a:cs typeface="Calibri"/>
                <a:sym typeface="Calibri"/>
              </a:rPr>
              <a:t>.</a:t>
            </a:r>
            <a:endParaRPr lang="en-US" sz="1500">
              <a:latin typeface="Calibri"/>
              <a:ea typeface="Calibri"/>
              <a:cs typeface="Calibri"/>
              <a:sym typeface="Calibri"/>
            </a:endParaRPr>
          </a:p>
        </p:txBody>
      </p:sp>
      <p:sp>
        <p:nvSpPr>
          <p:cNvPr id="4" name="Sisu kohatäide 2">
            <a:extLst>
              <a:ext uri="{FF2B5EF4-FFF2-40B4-BE49-F238E27FC236}">
                <a16:creationId xmlns:a16="http://schemas.microsoft.com/office/drawing/2014/main" id="{3EDED278-FBAC-6A98-EFB1-074FEE52036D}"/>
              </a:ext>
            </a:extLst>
          </p:cNvPr>
          <p:cNvSpPr txBox="1">
            <a:spLocks/>
          </p:cNvSpPr>
          <p:nvPr/>
        </p:nvSpPr>
        <p:spPr>
          <a:xfrm>
            <a:off x="6276534" y="1359763"/>
            <a:ext cx="5655054" cy="5364888"/>
          </a:xfrm>
          <a:prstGeom prst="rect">
            <a:avLst/>
          </a:prstGeom>
          <a:no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lnSpc>
                <a:spcPct val="85000"/>
              </a:lnSpc>
              <a:spcBef>
                <a:spcPts val="200"/>
              </a:spcBef>
              <a:buClr>
                <a:srgbClr val="FB821E"/>
              </a:buClr>
              <a:buNone/>
            </a:pPr>
            <a:r>
              <a:rPr lang="et-EE" sz="1600" u="sng" kern="0"/>
              <a:t>Tulemus</a:t>
            </a:r>
            <a:r>
              <a:rPr lang="en-US" sz="1600" u="sng" kern="0"/>
              <a:t> / </a:t>
            </a:r>
            <a:r>
              <a:rPr lang="en-US" sz="1600" u="sng" kern="0" err="1"/>
              <a:t>mõju</a:t>
            </a:r>
            <a:r>
              <a:rPr lang="en-US" sz="1600" u="sng" kern="0"/>
              <a:t>(d)</a:t>
            </a:r>
            <a:r>
              <a:rPr lang="et-EE" sz="1600" u="sng" kern="0"/>
              <a:t>: eesmärk</a:t>
            </a:r>
            <a:endParaRPr lang="fi-FI" sz="1600"/>
          </a:p>
          <a:p>
            <a:pPr algn="just">
              <a:lnSpc>
                <a:spcPct val="85000"/>
              </a:lnSpc>
              <a:spcBef>
                <a:spcPts val="200"/>
              </a:spcBef>
              <a:buClr>
                <a:srgbClr val="FB821E"/>
              </a:buClr>
              <a:buFont typeface="Wingdings" panose="05000000000000000000" pitchFamily="2" charset="2"/>
              <a:buChar char="ü"/>
            </a:pPr>
            <a:r>
              <a:rPr lang="fi-FI" sz="1400" err="1"/>
              <a:t>Suurendame</a:t>
            </a:r>
            <a:r>
              <a:rPr lang="fi-FI" sz="1400"/>
              <a:t> </a:t>
            </a:r>
            <a:r>
              <a:rPr lang="fi-FI" sz="1400" err="1"/>
              <a:t>atraktiivsete</a:t>
            </a:r>
            <a:r>
              <a:rPr lang="fi-FI" sz="1400"/>
              <a:t> </a:t>
            </a:r>
            <a:r>
              <a:rPr lang="fi-FI" sz="1400" err="1"/>
              <a:t>töökohtade</a:t>
            </a:r>
            <a:r>
              <a:rPr lang="fi-FI" sz="1400"/>
              <a:t> </a:t>
            </a:r>
            <a:r>
              <a:rPr lang="fi-FI" sz="1400" err="1"/>
              <a:t>arvu</a:t>
            </a:r>
            <a:r>
              <a:rPr lang="fi-FI" sz="1400"/>
              <a:t> mikro- ja </a:t>
            </a:r>
            <a:r>
              <a:rPr lang="fi-FI" sz="1400" err="1"/>
              <a:t>väikeettevõtetes</a:t>
            </a:r>
            <a:r>
              <a:rPr lang="fi-FI" sz="1400"/>
              <a:t>.</a:t>
            </a:r>
          </a:p>
          <a:p>
            <a:pPr algn="just">
              <a:lnSpc>
                <a:spcPct val="85000"/>
              </a:lnSpc>
              <a:spcBef>
                <a:spcPts val="200"/>
              </a:spcBef>
              <a:buClr>
                <a:srgbClr val="FB821E"/>
              </a:buClr>
              <a:buFont typeface="Wingdings" panose="05000000000000000000" pitchFamily="2" charset="2"/>
              <a:buChar char="ü"/>
            </a:pPr>
            <a:r>
              <a:rPr lang="fi-FI" sz="1400" err="1"/>
              <a:t>Vähendame</a:t>
            </a:r>
            <a:r>
              <a:rPr lang="fi-FI" sz="1400"/>
              <a:t> energia </a:t>
            </a:r>
            <a:r>
              <a:rPr lang="fi-FI" sz="1400" err="1"/>
              <a:t>importi</a:t>
            </a:r>
            <a:r>
              <a:rPr lang="fi-FI" sz="1400"/>
              <a:t> ja </a:t>
            </a:r>
            <a:r>
              <a:rPr lang="fi-FI" sz="1400" err="1"/>
              <a:t>energiakulusid</a:t>
            </a:r>
            <a:r>
              <a:rPr lang="fi-FI" sz="1400"/>
              <a:t> </a:t>
            </a:r>
            <a:r>
              <a:rPr lang="fi-FI" sz="1400" err="1"/>
              <a:t>tegevuspiirkonna</a:t>
            </a:r>
            <a:r>
              <a:rPr lang="fi-FI" sz="1400"/>
              <a:t> </a:t>
            </a:r>
            <a:r>
              <a:rPr lang="fi-FI" sz="1400" err="1"/>
              <a:t>ettevõtetel</a:t>
            </a:r>
            <a:r>
              <a:rPr lang="fi-FI" sz="1400"/>
              <a:t> </a:t>
            </a:r>
            <a:r>
              <a:rPr lang="et-EE" sz="1400"/>
              <a:t>ning</a:t>
            </a:r>
            <a:r>
              <a:rPr lang="fi-FI" sz="1400"/>
              <a:t> </a:t>
            </a:r>
            <a:r>
              <a:rPr lang="fi-FI" sz="1400" err="1"/>
              <a:t>kogukondadel</a:t>
            </a:r>
            <a:r>
              <a:rPr lang="fi-FI" sz="1400"/>
              <a:t>.</a:t>
            </a:r>
          </a:p>
          <a:p>
            <a:pPr marL="0" indent="0" algn="just">
              <a:lnSpc>
                <a:spcPct val="85000"/>
              </a:lnSpc>
              <a:spcBef>
                <a:spcPts val="200"/>
              </a:spcBef>
              <a:buClr>
                <a:srgbClr val="FB821E"/>
              </a:buClr>
              <a:buNone/>
            </a:pPr>
            <a:endParaRPr lang="en-US" sz="800" u="sng" kern="0"/>
          </a:p>
          <a:p>
            <a:pPr marL="0" indent="0" algn="just">
              <a:lnSpc>
                <a:spcPct val="85000"/>
              </a:lnSpc>
              <a:spcBef>
                <a:spcPts val="200"/>
              </a:spcBef>
              <a:buClr>
                <a:srgbClr val="FB821E"/>
              </a:buClr>
              <a:buNone/>
            </a:pPr>
            <a:r>
              <a:rPr lang="en-US" sz="1600" u="sng" kern="0" err="1"/>
              <a:t>Taotleja</a:t>
            </a:r>
            <a:r>
              <a:rPr lang="et-EE" sz="1600" u="sng" kern="0"/>
              <a:t>: eesmärk</a:t>
            </a:r>
            <a:endParaRPr lang="fi-FI" sz="1600"/>
          </a:p>
          <a:p>
            <a:pPr algn="just">
              <a:lnSpc>
                <a:spcPct val="85000"/>
              </a:lnSpc>
              <a:spcBef>
                <a:spcPts val="200"/>
              </a:spcBef>
              <a:buClr>
                <a:srgbClr val="FB821E"/>
              </a:buClr>
              <a:buFont typeface="Wingdings" panose="05000000000000000000" pitchFamily="2" charset="2"/>
              <a:buChar char="ü"/>
            </a:pPr>
            <a:r>
              <a:rPr lang="en-US" sz="1400" kern="0" err="1"/>
              <a:t>Julgustame</a:t>
            </a:r>
            <a:r>
              <a:rPr lang="en-US" sz="1400" kern="0"/>
              <a:t> </a:t>
            </a:r>
            <a:r>
              <a:rPr lang="en-US" sz="1400" kern="0" err="1"/>
              <a:t>vähemalt</a:t>
            </a:r>
            <a:r>
              <a:rPr lang="en-US" sz="1400" kern="0"/>
              <a:t> 20% </a:t>
            </a:r>
            <a:r>
              <a:rPr lang="en-US" sz="1400" kern="0" err="1"/>
              <a:t>tänaseid</a:t>
            </a:r>
            <a:r>
              <a:rPr lang="en-US" sz="1400" kern="0"/>
              <a:t> </a:t>
            </a:r>
            <a:r>
              <a:rPr lang="en-US" sz="1400" kern="0" err="1"/>
              <a:t>passiivseid</a:t>
            </a:r>
            <a:r>
              <a:rPr lang="en-US" sz="1400" kern="0"/>
              <a:t> </a:t>
            </a:r>
            <a:r>
              <a:rPr lang="en-US" sz="1400" kern="0" err="1"/>
              <a:t>asustusüksusi</a:t>
            </a:r>
            <a:r>
              <a:rPr lang="en-US" sz="1400" kern="0"/>
              <a:t> </a:t>
            </a:r>
            <a:r>
              <a:rPr lang="et-EE" sz="1400" kern="0"/>
              <a:t>(</a:t>
            </a:r>
            <a:r>
              <a:rPr lang="en-US" sz="1400" kern="0"/>
              <a:t>25 </a:t>
            </a:r>
            <a:r>
              <a:rPr lang="en-US" sz="1400" kern="0" err="1"/>
              <a:t>asustusüksust</a:t>
            </a:r>
            <a:r>
              <a:rPr lang="en-US" sz="1400" kern="0"/>
              <a:t>) </a:t>
            </a:r>
            <a:r>
              <a:rPr lang="en-US" sz="1400" kern="0" err="1"/>
              <a:t>alustama</a:t>
            </a:r>
            <a:r>
              <a:rPr lang="en-US" sz="1400" kern="0"/>
              <a:t> </a:t>
            </a:r>
            <a:r>
              <a:rPr lang="en-US" sz="1400" kern="0" err="1"/>
              <a:t>kogukondliku</a:t>
            </a:r>
            <a:r>
              <a:rPr lang="en-US" sz="1400" kern="0"/>
              <a:t> </a:t>
            </a:r>
            <a:r>
              <a:rPr lang="en-US" sz="1400" kern="0" err="1"/>
              <a:t>tegevusega</a:t>
            </a:r>
            <a:r>
              <a:rPr lang="en-US" sz="1400" kern="0"/>
              <a:t> (n</a:t>
            </a:r>
            <a:r>
              <a:rPr lang="et-EE" sz="1400" kern="0"/>
              <a:t>t</a:t>
            </a:r>
            <a:r>
              <a:rPr lang="en-US" sz="1400" kern="0"/>
              <a:t> kultuuriselts, </a:t>
            </a:r>
            <a:r>
              <a:rPr lang="en-US" sz="1400" kern="0" err="1"/>
              <a:t>külaselts</a:t>
            </a:r>
            <a:r>
              <a:rPr lang="en-US" sz="1400" kern="0"/>
              <a:t>, </a:t>
            </a:r>
            <a:r>
              <a:rPr lang="en-US" sz="1400" kern="0" err="1"/>
              <a:t>vabatahtlikud</a:t>
            </a:r>
            <a:r>
              <a:rPr lang="en-US" sz="1400" kern="0"/>
              <a:t> </a:t>
            </a:r>
            <a:r>
              <a:rPr lang="en-US" sz="1400" kern="0" err="1"/>
              <a:t>päästjad</a:t>
            </a:r>
            <a:r>
              <a:rPr lang="en-US" sz="1400" kern="0"/>
              <a:t>, </a:t>
            </a:r>
            <a:r>
              <a:rPr lang="en-US" sz="1400" kern="0" err="1"/>
              <a:t>huviselts</a:t>
            </a:r>
            <a:r>
              <a:rPr lang="en-US" sz="1400" kern="0"/>
              <a:t> </a:t>
            </a:r>
            <a:r>
              <a:rPr lang="et-EE" sz="1400" kern="0"/>
              <a:t>jt</a:t>
            </a:r>
            <a:r>
              <a:rPr lang="en-US" sz="1400" kern="0"/>
              <a:t>). </a:t>
            </a:r>
            <a:r>
              <a:rPr lang="en-US" sz="1400" kern="0" err="1"/>
              <a:t>Aktiivsetes</a:t>
            </a:r>
            <a:r>
              <a:rPr lang="en-US" sz="1400" kern="0"/>
              <a:t> </a:t>
            </a:r>
            <a:r>
              <a:rPr lang="en-US" sz="1400" kern="0" err="1"/>
              <a:t>kogukondades</a:t>
            </a:r>
            <a:r>
              <a:rPr lang="en-US" sz="1400" kern="0"/>
              <a:t> on </a:t>
            </a:r>
            <a:r>
              <a:rPr lang="en-US" sz="1400" kern="0" err="1"/>
              <a:t>elanike</a:t>
            </a:r>
            <a:r>
              <a:rPr lang="en-US" sz="1400" kern="0"/>
              <a:t> </a:t>
            </a:r>
            <a:r>
              <a:rPr lang="en-US" sz="1400" kern="0" err="1"/>
              <a:t>arvu</a:t>
            </a:r>
            <a:r>
              <a:rPr lang="en-US" sz="1400" kern="0"/>
              <a:t> </a:t>
            </a:r>
            <a:r>
              <a:rPr lang="en-US" sz="1400" kern="0" err="1"/>
              <a:t>langus</a:t>
            </a:r>
            <a:r>
              <a:rPr lang="en-US" sz="1400" kern="0"/>
              <a:t> </a:t>
            </a:r>
            <a:r>
              <a:rPr lang="en-US" sz="1400" kern="0" err="1"/>
              <a:t>madalam</a:t>
            </a:r>
            <a:r>
              <a:rPr lang="en-US" sz="1400" kern="0"/>
              <a:t> </a:t>
            </a:r>
            <a:r>
              <a:rPr lang="en-US" sz="1400" kern="0" err="1"/>
              <a:t>võrreldes</a:t>
            </a:r>
            <a:r>
              <a:rPr lang="en-US" sz="1400" kern="0"/>
              <a:t> </a:t>
            </a:r>
            <a:r>
              <a:rPr lang="en-US" sz="1400" kern="0" err="1"/>
              <a:t>nendega</a:t>
            </a:r>
            <a:r>
              <a:rPr lang="en-US" sz="1400" kern="0"/>
              <a:t>, </a:t>
            </a:r>
            <a:r>
              <a:rPr lang="en-US" sz="1400" kern="0" err="1"/>
              <a:t>kus</a:t>
            </a:r>
            <a:r>
              <a:rPr lang="en-US" sz="1400" kern="0"/>
              <a:t> </a:t>
            </a:r>
            <a:r>
              <a:rPr lang="en-US" sz="1400" kern="0" err="1"/>
              <a:t>kogukonnategevust</a:t>
            </a:r>
            <a:r>
              <a:rPr lang="en-US" sz="1400" kern="0"/>
              <a:t> </a:t>
            </a:r>
            <a:r>
              <a:rPr lang="en-US" sz="1400" kern="0" err="1"/>
              <a:t>ei</a:t>
            </a:r>
            <a:r>
              <a:rPr lang="en-US" sz="1400" kern="0"/>
              <a:t> </a:t>
            </a:r>
            <a:r>
              <a:rPr lang="en-US" sz="1400" kern="0" err="1"/>
              <a:t>toimu</a:t>
            </a:r>
            <a:r>
              <a:rPr lang="en-US" sz="1400" kern="0"/>
              <a:t>.</a:t>
            </a:r>
          </a:p>
          <a:p>
            <a:pPr algn="just">
              <a:lnSpc>
                <a:spcPct val="85000"/>
              </a:lnSpc>
              <a:spcBef>
                <a:spcPts val="200"/>
              </a:spcBef>
              <a:buClr>
                <a:srgbClr val="FB821E"/>
              </a:buClr>
              <a:buFont typeface="Wingdings" panose="05000000000000000000" pitchFamily="2" charset="2"/>
              <a:buChar char="ü"/>
            </a:pPr>
            <a:r>
              <a:rPr lang="en-US" sz="1400" err="1"/>
              <a:t>Julgustame</a:t>
            </a:r>
            <a:r>
              <a:rPr lang="en-US" sz="1400"/>
              <a:t>  </a:t>
            </a:r>
            <a:r>
              <a:rPr lang="en-US" sz="1400" err="1"/>
              <a:t>vähemalt</a:t>
            </a:r>
            <a:r>
              <a:rPr lang="en-US" sz="1400"/>
              <a:t> 34% </a:t>
            </a:r>
            <a:r>
              <a:rPr lang="en-US" sz="1400" err="1"/>
              <a:t>tänaseid</a:t>
            </a:r>
            <a:r>
              <a:rPr lang="en-US" sz="1400"/>
              <a:t> </a:t>
            </a:r>
            <a:r>
              <a:rPr lang="en-US" sz="1400" err="1"/>
              <a:t>aktiivseid</a:t>
            </a:r>
            <a:r>
              <a:rPr lang="en-US" sz="1400"/>
              <a:t> </a:t>
            </a:r>
            <a:r>
              <a:rPr lang="en-US" sz="1400" err="1"/>
              <a:t>kogukondi</a:t>
            </a:r>
            <a:r>
              <a:rPr lang="en-US" sz="1400"/>
              <a:t> (30 </a:t>
            </a:r>
            <a:r>
              <a:rPr lang="en-US" sz="1400" err="1"/>
              <a:t>asustusüksust</a:t>
            </a:r>
            <a:r>
              <a:rPr lang="en-US" sz="1400"/>
              <a:t>) </a:t>
            </a:r>
            <a:r>
              <a:rPr lang="en-US" sz="1400" err="1"/>
              <a:t>rakendama</a:t>
            </a:r>
            <a:r>
              <a:rPr lang="en-US" sz="1400"/>
              <a:t> </a:t>
            </a:r>
            <a:r>
              <a:rPr lang="en-US" sz="1400" err="1"/>
              <a:t>aruka</a:t>
            </a:r>
            <a:r>
              <a:rPr lang="en-US" sz="1400"/>
              <a:t> </a:t>
            </a:r>
            <a:r>
              <a:rPr lang="en-US" sz="1400" err="1"/>
              <a:t>küla</a:t>
            </a:r>
            <a:r>
              <a:rPr lang="en-US" sz="1400"/>
              <a:t> </a:t>
            </a:r>
            <a:r>
              <a:rPr lang="en-US" sz="1400" err="1"/>
              <a:t>strateegilise</a:t>
            </a:r>
            <a:r>
              <a:rPr lang="en-US" sz="1400"/>
              <a:t> </a:t>
            </a:r>
            <a:r>
              <a:rPr lang="en-US" sz="1400" err="1"/>
              <a:t>juhtimise</a:t>
            </a:r>
            <a:r>
              <a:rPr lang="en-US" sz="1400"/>
              <a:t> </a:t>
            </a:r>
            <a:r>
              <a:rPr lang="en-US" sz="1400" err="1"/>
              <a:t>lähenemist</a:t>
            </a:r>
            <a:r>
              <a:rPr lang="en-US" sz="1400"/>
              <a:t> </a:t>
            </a:r>
            <a:r>
              <a:rPr lang="en-US" sz="1400" err="1"/>
              <a:t>ning</a:t>
            </a:r>
            <a:r>
              <a:rPr lang="en-US" sz="1400"/>
              <a:t> </a:t>
            </a:r>
            <a:r>
              <a:rPr lang="en-US" sz="1400" err="1"/>
              <a:t>saavutama</a:t>
            </a:r>
            <a:r>
              <a:rPr lang="en-US" sz="1400"/>
              <a:t> </a:t>
            </a:r>
            <a:r>
              <a:rPr lang="en-US" sz="1400" err="1"/>
              <a:t>mõjueesmärke</a:t>
            </a:r>
            <a:r>
              <a:rPr lang="en-US" sz="1400"/>
              <a:t>. </a:t>
            </a:r>
            <a:r>
              <a:rPr lang="en-US" sz="1400" err="1"/>
              <a:t>Arukate</a:t>
            </a:r>
            <a:r>
              <a:rPr lang="en-US" sz="1400"/>
              <a:t> </a:t>
            </a:r>
            <a:r>
              <a:rPr lang="en-US" sz="1400" err="1"/>
              <a:t>küla</a:t>
            </a:r>
            <a:r>
              <a:rPr lang="en-US" sz="1400"/>
              <a:t> </a:t>
            </a:r>
            <a:r>
              <a:rPr lang="en-US" sz="1400" err="1"/>
              <a:t>metoodika</a:t>
            </a:r>
            <a:r>
              <a:rPr lang="en-US" sz="1400"/>
              <a:t> </a:t>
            </a:r>
            <a:r>
              <a:rPr lang="en-US" sz="1400" err="1"/>
              <a:t>rakendamisega</a:t>
            </a:r>
            <a:r>
              <a:rPr lang="en-US" sz="1400"/>
              <a:t> </a:t>
            </a:r>
            <a:r>
              <a:rPr lang="en-US" sz="1400" err="1"/>
              <a:t>tegelevates</a:t>
            </a:r>
            <a:r>
              <a:rPr lang="en-US" sz="1400"/>
              <a:t> </a:t>
            </a:r>
            <a:r>
              <a:rPr lang="en-US" sz="1400" err="1"/>
              <a:t>asustusüksustes</a:t>
            </a:r>
            <a:r>
              <a:rPr lang="en-US" sz="1400"/>
              <a:t> on </a:t>
            </a:r>
            <a:r>
              <a:rPr lang="en-US" sz="1400" err="1"/>
              <a:t>elanike</a:t>
            </a:r>
            <a:r>
              <a:rPr lang="en-US" sz="1400"/>
              <a:t> </a:t>
            </a:r>
            <a:r>
              <a:rPr lang="en-US" sz="1400" err="1"/>
              <a:t>arvu</a:t>
            </a:r>
            <a:r>
              <a:rPr lang="en-US" sz="1400"/>
              <a:t> </a:t>
            </a:r>
            <a:r>
              <a:rPr lang="en-US" sz="1400" err="1"/>
              <a:t>langus</a:t>
            </a:r>
            <a:r>
              <a:rPr lang="en-US" sz="1400"/>
              <a:t> </a:t>
            </a:r>
            <a:r>
              <a:rPr lang="en-US" sz="1400" err="1"/>
              <a:t>madalam</a:t>
            </a:r>
            <a:r>
              <a:rPr lang="en-US" sz="1400"/>
              <a:t> </a:t>
            </a:r>
            <a:r>
              <a:rPr lang="en-US" sz="1400" err="1"/>
              <a:t>võrreldes</a:t>
            </a:r>
            <a:r>
              <a:rPr lang="en-US" sz="1400"/>
              <a:t> </a:t>
            </a:r>
            <a:r>
              <a:rPr lang="en-US" sz="1400" err="1"/>
              <a:t>nende</a:t>
            </a:r>
            <a:r>
              <a:rPr lang="en-US" sz="1400"/>
              <a:t> </a:t>
            </a:r>
            <a:r>
              <a:rPr lang="en-US" sz="1400" err="1"/>
              <a:t>aktiivsete</a:t>
            </a:r>
            <a:r>
              <a:rPr lang="en-US" sz="1400"/>
              <a:t> </a:t>
            </a:r>
            <a:r>
              <a:rPr lang="en-US" sz="1400" err="1"/>
              <a:t>asustusüksustega</a:t>
            </a:r>
            <a:r>
              <a:rPr lang="en-US" sz="1400"/>
              <a:t>, </a:t>
            </a:r>
            <a:r>
              <a:rPr lang="en-US" sz="1400" err="1"/>
              <a:t>kus</a:t>
            </a:r>
            <a:r>
              <a:rPr lang="en-US" sz="1400"/>
              <a:t> </a:t>
            </a:r>
            <a:r>
              <a:rPr lang="en-US" sz="1400" err="1"/>
              <a:t>arukate</a:t>
            </a:r>
            <a:r>
              <a:rPr lang="en-US" sz="1400"/>
              <a:t> </a:t>
            </a:r>
            <a:r>
              <a:rPr lang="en-US" sz="1400" err="1"/>
              <a:t>külade</a:t>
            </a:r>
            <a:r>
              <a:rPr lang="en-US" sz="1400"/>
              <a:t> </a:t>
            </a:r>
            <a:r>
              <a:rPr lang="en-US" sz="1400" err="1"/>
              <a:t>lähenemist</a:t>
            </a:r>
            <a:r>
              <a:rPr lang="en-US" sz="1400"/>
              <a:t> </a:t>
            </a:r>
            <a:r>
              <a:rPr lang="en-US" sz="1400" err="1"/>
              <a:t>ei</a:t>
            </a:r>
            <a:r>
              <a:rPr lang="en-US" sz="1400"/>
              <a:t> </a:t>
            </a:r>
            <a:r>
              <a:rPr lang="en-US" sz="1400" err="1"/>
              <a:t>rakendata</a:t>
            </a:r>
            <a:r>
              <a:rPr lang="en-US" sz="1400"/>
              <a:t>.</a:t>
            </a:r>
          </a:p>
          <a:p>
            <a:pPr marL="0" indent="0" algn="just">
              <a:lnSpc>
                <a:spcPct val="85000"/>
              </a:lnSpc>
              <a:spcBef>
                <a:spcPts val="200"/>
              </a:spcBef>
              <a:buClr>
                <a:srgbClr val="FB821E"/>
              </a:buClr>
              <a:buNone/>
            </a:pPr>
            <a:endParaRPr lang="en-US" sz="800" u="sng" kern="0"/>
          </a:p>
          <a:p>
            <a:pPr marL="0" indent="0" algn="just">
              <a:lnSpc>
                <a:spcPct val="85000"/>
              </a:lnSpc>
              <a:spcBef>
                <a:spcPts val="200"/>
              </a:spcBef>
              <a:buClr>
                <a:srgbClr val="FB821E"/>
              </a:buClr>
              <a:buNone/>
            </a:pPr>
            <a:r>
              <a:rPr lang="en-US" sz="1600" u="sng" kern="0" err="1"/>
              <a:t>Tegevused</a:t>
            </a:r>
            <a:r>
              <a:rPr lang="et-EE" sz="1600" u="sng" kern="0"/>
              <a:t>: eesmärk</a:t>
            </a:r>
            <a:endParaRPr lang="fi-FI" sz="1600"/>
          </a:p>
          <a:p>
            <a:pPr algn="just">
              <a:lnSpc>
                <a:spcPct val="85000"/>
              </a:lnSpc>
              <a:spcBef>
                <a:spcPts val="200"/>
              </a:spcBef>
              <a:buClr>
                <a:srgbClr val="FB821E"/>
              </a:buClr>
              <a:buFont typeface="Wingdings" panose="05000000000000000000" pitchFamily="2" charset="2"/>
              <a:buChar char="ü"/>
            </a:pPr>
            <a:r>
              <a:rPr lang="fi-FI" sz="1400"/>
              <a:t>Jõgeva</a:t>
            </a:r>
            <a:r>
              <a:rPr lang="et-EE" sz="1400"/>
              <a:t>maa</a:t>
            </a:r>
            <a:r>
              <a:rPr lang="fi-FI" sz="1400"/>
              <a:t> </a:t>
            </a:r>
            <a:r>
              <a:rPr lang="fi-FI" sz="1400" err="1"/>
              <a:t>Koostöökoja</a:t>
            </a:r>
            <a:r>
              <a:rPr lang="fi-FI" sz="1400"/>
              <a:t> </a:t>
            </a:r>
            <a:r>
              <a:rPr lang="fi-FI" sz="1400" err="1"/>
              <a:t>poolt</a:t>
            </a:r>
            <a:r>
              <a:rPr lang="fi-FI" sz="1400"/>
              <a:t> </a:t>
            </a:r>
            <a:r>
              <a:rPr lang="fi-FI" sz="1400" err="1"/>
              <a:t>pakutavad</a:t>
            </a:r>
            <a:r>
              <a:rPr lang="fi-FI" sz="1400"/>
              <a:t> </a:t>
            </a:r>
            <a:r>
              <a:rPr lang="fi-FI" sz="1400" err="1"/>
              <a:t>toetusmeetmed</a:t>
            </a:r>
            <a:r>
              <a:rPr lang="fi-FI" sz="1400"/>
              <a:t> </a:t>
            </a:r>
            <a:r>
              <a:rPr lang="fi-FI" sz="1400" err="1"/>
              <a:t>töötavad</a:t>
            </a:r>
            <a:r>
              <a:rPr lang="fi-FI" sz="1400"/>
              <a:t> </a:t>
            </a:r>
            <a:r>
              <a:rPr lang="fi-FI" sz="1400" err="1"/>
              <a:t>tõhusalt</a:t>
            </a:r>
            <a:r>
              <a:rPr lang="fi-FI" sz="1400"/>
              <a:t> ja </a:t>
            </a:r>
            <a:r>
              <a:rPr lang="fi-FI" sz="1400" err="1"/>
              <a:t>aitavad</a:t>
            </a:r>
            <a:r>
              <a:rPr lang="fi-FI" sz="1400"/>
              <a:t> </a:t>
            </a:r>
            <a:r>
              <a:rPr lang="fi-FI" sz="1400" err="1"/>
              <a:t>kaasa</a:t>
            </a:r>
            <a:r>
              <a:rPr lang="fi-FI" sz="1400"/>
              <a:t> </a:t>
            </a:r>
            <a:r>
              <a:rPr lang="fi-FI" sz="1400" err="1"/>
              <a:t>mõjueesmärkide</a:t>
            </a:r>
            <a:r>
              <a:rPr lang="fi-FI" sz="1400"/>
              <a:t> </a:t>
            </a:r>
            <a:r>
              <a:rPr lang="fi-FI" sz="1400" err="1"/>
              <a:t>saavutamisele</a:t>
            </a:r>
            <a:r>
              <a:rPr lang="fi-FI" sz="1400"/>
              <a:t>.</a:t>
            </a:r>
          </a:p>
          <a:p>
            <a:pPr marL="0" indent="0" algn="just">
              <a:lnSpc>
                <a:spcPct val="85000"/>
              </a:lnSpc>
              <a:spcBef>
                <a:spcPts val="200"/>
              </a:spcBef>
              <a:buClr>
                <a:srgbClr val="FB821E"/>
              </a:buClr>
              <a:buNone/>
            </a:pPr>
            <a:endParaRPr lang="en-US" sz="800" u="sng"/>
          </a:p>
          <a:p>
            <a:pPr marL="0" indent="0" algn="just">
              <a:lnSpc>
                <a:spcPct val="85000"/>
              </a:lnSpc>
              <a:spcBef>
                <a:spcPts val="200"/>
              </a:spcBef>
              <a:buClr>
                <a:srgbClr val="FB821E"/>
              </a:buClr>
              <a:buNone/>
            </a:pPr>
            <a:r>
              <a:rPr lang="et-EE" sz="1600" u="sng"/>
              <a:t>Õppimine ja areng (planeerimine ja ehitamine): eesmärk</a:t>
            </a:r>
            <a:endParaRPr lang="fi-FI" sz="1600"/>
          </a:p>
          <a:p>
            <a:pPr algn="just">
              <a:lnSpc>
                <a:spcPct val="85000"/>
              </a:lnSpc>
              <a:spcBef>
                <a:spcPts val="200"/>
              </a:spcBef>
              <a:buClr>
                <a:srgbClr val="FB821E"/>
              </a:buClr>
              <a:buFont typeface="Wingdings" panose="05000000000000000000" pitchFamily="2" charset="2"/>
              <a:buChar char="ü"/>
            </a:pPr>
            <a:r>
              <a:rPr lang="et-EE" sz="1400"/>
              <a:t>Oleme kursis EL riikide mõjusamate LEADER projektide sisu ja tulemustega </a:t>
            </a:r>
            <a:r>
              <a:rPr lang="en-US" sz="1400" err="1"/>
              <a:t>ning</a:t>
            </a:r>
            <a:r>
              <a:rPr lang="et-EE" sz="1400"/>
              <a:t> piirkonna ettevõtetele</a:t>
            </a:r>
            <a:r>
              <a:rPr lang="en-US" sz="1400"/>
              <a:t> ja </a:t>
            </a:r>
            <a:r>
              <a:rPr lang="en-US" sz="1400" err="1"/>
              <a:t>kogukondadele</a:t>
            </a:r>
            <a:r>
              <a:rPr lang="et-EE" sz="1400"/>
              <a:t> tutvustatakse kohalikke ning rahvusvahelisi edulugusid inspiratsiooni saamiseks.</a:t>
            </a:r>
            <a:endParaRPr lang="fi-FI" sz="1400"/>
          </a:p>
        </p:txBody>
      </p:sp>
      <p:sp>
        <p:nvSpPr>
          <p:cNvPr id="10" name="Slaidinumbri kohatäide 3">
            <a:extLst>
              <a:ext uri="{FF2B5EF4-FFF2-40B4-BE49-F238E27FC236}">
                <a16:creationId xmlns:a16="http://schemas.microsoft.com/office/drawing/2014/main" id="{9748735D-55E4-88B7-CCE4-27757C6A857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27</a:t>
            </a:fld>
            <a:endParaRPr lang="et-EE">
              <a:solidFill>
                <a:prstClr val="black"/>
              </a:solidFill>
              <a:latin typeface="Calibri"/>
            </a:endParaRPr>
          </a:p>
        </p:txBody>
      </p:sp>
    </p:spTree>
    <p:extLst>
      <p:ext uri="{BB962C8B-B14F-4D97-AF65-F5344CB8AC3E}">
        <p14:creationId xmlns:p14="http://schemas.microsoft.com/office/powerpoint/2010/main" val="1714628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stkülik 7">
            <a:extLst>
              <a:ext uri="{FF2B5EF4-FFF2-40B4-BE49-F238E27FC236}">
                <a16:creationId xmlns:a16="http://schemas.microsoft.com/office/drawing/2014/main" id="{62683405-AD0C-C7CA-EAEC-4802CF7D98A2}"/>
              </a:ext>
            </a:extLst>
          </p:cNvPr>
          <p:cNvSpPr/>
          <p:nvPr/>
        </p:nvSpPr>
        <p:spPr>
          <a:xfrm>
            <a:off x="609599" y="1132114"/>
            <a:ext cx="10972802" cy="5206542"/>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5" name="Text Box 29">
            <a:extLst>
              <a:ext uri="{FF2B5EF4-FFF2-40B4-BE49-F238E27FC236}">
                <a16:creationId xmlns:a16="http://schemas.microsoft.com/office/drawing/2014/main" id="{A116A38D-F4C1-8C45-D8BB-D2BE0A1CABE6}"/>
              </a:ext>
            </a:extLst>
          </p:cNvPr>
          <p:cNvSpPr txBox="1">
            <a:spLocks noChangeArrowheads="1"/>
          </p:cNvSpPr>
          <p:nvPr/>
        </p:nvSpPr>
        <p:spPr bwMode="auto">
          <a:xfrm>
            <a:off x="609600" y="1768373"/>
            <a:ext cx="10807083" cy="1938992"/>
          </a:xfrm>
          <a:prstGeom prst="rect">
            <a:avLst/>
          </a:prstGeom>
          <a:noFill/>
          <a:ln w="9525" algn="ctr">
            <a:noFill/>
            <a:miter lim="800000"/>
            <a:headEnd/>
            <a:tailEnd/>
          </a:ln>
        </p:spPr>
        <p:txBody>
          <a:bodyPr wrap="square">
            <a:spAutoFit/>
          </a:bodyPr>
          <a:lstStyle/>
          <a:p>
            <a:pPr algn="just" defTabSz="1219170"/>
            <a:r>
              <a:rPr lang="en-US" sz="2000">
                <a:solidFill>
                  <a:prstClr val="black"/>
                </a:solidFill>
              </a:rPr>
              <a:t>Jõgevamaa </a:t>
            </a:r>
            <a:r>
              <a:rPr lang="en-US" sz="2000" err="1">
                <a:solidFill>
                  <a:prstClr val="black"/>
                </a:solidFill>
              </a:rPr>
              <a:t>Koostöökoda</a:t>
            </a:r>
            <a:r>
              <a:rPr lang="en-US" sz="2000">
                <a:solidFill>
                  <a:prstClr val="black"/>
                </a:solidFill>
              </a:rPr>
              <a:t> </a:t>
            </a:r>
            <a:r>
              <a:rPr lang="en-US" sz="2000" err="1">
                <a:solidFill>
                  <a:prstClr val="black"/>
                </a:solidFill>
              </a:rPr>
              <a:t>aitab</a:t>
            </a:r>
            <a:r>
              <a:rPr lang="en-US" sz="2000">
                <a:solidFill>
                  <a:prstClr val="black"/>
                </a:solidFill>
              </a:rPr>
              <a:t> </a:t>
            </a:r>
            <a:r>
              <a:rPr lang="en-US" sz="2000" err="1">
                <a:solidFill>
                  <a:prstClr val="black"/>
                </a:solidFill>
              </a:rPr>
              <a:t>suurendada</a:t>
            </a:r>
            <a:r>
              <a:rPr lang="en-US" sz="2000">
                <a:solidFill>
                  <a:prstClr val="black"/>
                </a:solidFill>
              </a:rPr>
              <a:t> </a:t>
            </a:r>
            <a:r>
              <a:rPr lang="en-US" sz="2000" err="1">
                <a:solidFill>
                  <a:prstClr val="black"/>
                </a:solidFill>
              </a:rPr>
              <a:t>tegevuspiirkonna</a:t>
            </a:r>
            <a:r>
              <a:rPr lang="en-US" sz="2000">
                <a:solidFill>
                  <a:prstClr val="black"/>
                </a:solidFill>
              </a:rPr>
              <a:t> </a:t>
            </a:r>
            <a:r>
              <a:rPr lang="en-US" sz="2000" err="1">
                <a:solidFill>
                  <a:prstClr val="black"/>
                </a:solidFill>
              </a:rPr>
              <a:t>mikro</a:t>
            </a:r>
            <a:r>
              <a:rPr lang="en-US" sz="2000">
                <a:solidFill>
                  <a:prstClr val="black"/>
                </a:solidFill>
              </a:rPr>
              <a:t>- ja </a:t>
            </a:r>
            <a:r>
              <a:rPr lang="en-US" sz="2000" err="1">
                <a:solidFill>
                  <a:prstClr val="black"/>
                </a:solidFill>
              </a:rPr>
              <a:t>väikeettevõtete</a:t>
            </a:r>
            <a:r>
              <a:rPr lang="en-US" sz="2000">
                <a:solidFill>
                  <a:prstClr val="black"/>
                </a:solidFill>
              </a:rPr>
              <a:t>, </a:t>
            </a:r>
            <a:r>
              <a:rPr lang="en-US" sz="2000" err="1">
                <a:solidFill>
                  <a:prstClr val="black"/>
                </a:solidFill>
              </a:rPr>
              <a:t>kogukondade</a:t>
            </a:r>
            <a:r>
              <a:rPr lang="en-US" sz="2000">
                <a:solidFill>
                  <a:prstClr val="black"/>
                </a:solidFill>
              </a:rPr>
              <a:t> ja </a:t>
            </a:r>
            <a:r>
              <a:rPr lang="en-US" sz="2000" err="1">
                <a:solidFill>
                  <a:prstClr val="black"/>
                </a:solidFill>
              </a:rPr>
              <a:t>mittetulundusühingute</a:t>
            </a:r>
            <a:r>
              <a:rPr lang="en-US" sz="2000">
                <a:solidFill>
                  <a:prstClr val="black"/>
                </a:solidFill>
              </a:rPr>
              <a:t> </a:t>
            </a:r>
            <a:r>
              <a:rPr lang="en-US" sz="2000" err="1">
                <a:solidFill>
                  <a:prstClr val="black"/>
                </a:solidFill>
              </a:rPr>
              <a:t>finantsvõimekust</a:t>
            </a:r>
            <a:r>
              <a:rPr lang="en-US" sz="2000">
                <a:solidFill>
                  <a:prstClr val="black"/>
                </a:solidFill>
              </a:rPr>
              <a:t>.</a:t>
            </a:r>
          </a:p>
          <a:p>
            <a:pPr algn="just" defTabSz="1219170"/>
            <a:endParaRPr lang="en-US" sz="2000">
              <a:solidFill>
                <a:prstClr val="black"/>
              </a:solidFill>
            </a:endParaRPr>
          </a:p>
          <a:p>
            <a:pPr algn="just" defTabSz="1219170"/>
            <a:r>
              <a:rPr lang="en-US" sz="2000">
                <a:solidFill>
                  <a:prstClr val="black"/>
                </a:solidFill>
              </a:rPr>
              <a:t>Jõgevamaa </a:t>
            </a:r>
            <a:r>
              <a:rPr lang="en-US" sz="2000" err="1">
                <a:solidFill>
                  <a:prstClr val="black"/>
                </a:solidFill>
              </a:rPr>
              <a:t>Koostöökoda</a:t>
            </a:r>
            <a:r>
              <a:rPr lang="en-US" sz="2000">
                <a:solidFill>
                  <a:prstClr val="black"/>
                </a:solidFill>
              </a:rPr>
              <a:t> </a:t>
            </a:r>
            <a:r>
              <a:rPr lang="en-US" sz="2000" err="1"/>
              <a:t>algatab</a:t>
            </a:r>
            <a:r>
              <a:rPr lang="en-US" sz="2000"/>
              <a:t>, </a:t>
            </a:r>
            <a:r>
              <a:rPr lang="en-US" sz="2000" err="1"/>
              <a:t>edendab</a:t>
            </a:r>
            <a:r>
              <a:rPr lang="en-US" sz="2000"/>
              <a:t> </a:t>
            </a:r>
            <a:r>
              <a:rPr lang="en-US" sz="2000" err="1"/>
              <a:t>ning</a:t>
            </a:r>
            <a:r>
              <a:rPr lang="en-US" sz="2000"/>
              <a:t> </a:t>
            </a:r>
            <a:r>
              <a:rPr lang="en-US" sz="2000" err="1"/>
              <a:t>motiveerib</a:t>
            </a:r>
            <a:r>
              <a:rPr lang="en-US" sz="2000"/>
              <a:t> </a:t>
            </a:r>
            <a:r>
              <a:rPr lang="en-US" sz="2000" err="1"/>
              <a:t>olulistel</a:t>
            </a:r>
            <a:r>
              <a:rPr lang="en-US" sz="2000"/>
              <a:t> </a:t>
            </a:r>
            <a:r>
              <a:rPr lang="en-US" sz="2000" err="1"/>
              <a:t>teemadel</a:t>
            </a:r>
            <a:r>
              <a:rPr lang="en-US" sz="2000"/>
              <a:t> </a:t>
            </a:r>
            <a:r>
              <a:rPr lang="en-US" sz="2000" err="1"/>
              <a:t>koostööd</a:t>
            </a:r>
            <a:r>
              <a:rPr lang="en-US" sz="2000">
                <a:solidFill>
                  <a:prstClr val="black"/>
                </a:solidFill>
              </a:rPr>
              <a:t>, </a:t>
            </a:r>
            <a:r>
              <a:rPr lang="en-US" sz="2000" err="1">
                <a:solidFill>
                  <a:prstClr val="black"/>
                </a:solidFill>
              </a:rPr>
              <a:t>vahendab</a:t>
            </a:r>
            <a:r>
              <a:rPr lang="en-US" sz="2000">
                <a:solidFill>
                  <a:prstClr val="black"/>
                </a:solidFill>
              </a:rPr>
              <a:t> </a:t>
            </a:r>
            <a:r>
              <a:rPr lang="en-US" sz="2000" err="1">
                <a:solidFill>
                  <a:prstClr val="black"/>
                </a:solidFill>
              </a:rPr>
              <a:t>finantstoetusi</a:t>
            </a:r>
            <a:r>
              <a:rPr lang="en-US" sz="2000">
                <a:solidFill>
                  <a:prstClr val="black"/>
                </a:solidFill>
              </a:rPr>
              <a:t> ja </a:t>
            </a:r>
            <a:r>
              <a:rPr lang="et-EE" sz="2000">
                <a:solidFill>
                  <a:prstClr val="black"/>
                </a:solidFill>
              </a:rPr>
              <a:t>siseriiklikul ning </a:t>
            </a:r>
            <a:r>
              <a:rPr lang="en-US" sz="2000" err="1">
                <a:solidFill>
                  <a:prstClr val="black"/>
                </a:solidFill>
              </a:rPr>
              <a:t>rahvusvahelisel</a:t>
            </a:r>
            <a:r>
              <a:rPr lang="en-US" sz="2000">
                <a:solidFill>
                  <a:prstClr val="black"/>
                </a:solidFill>
              </a:rPr>
              <a:t> </a:t>
            </a:r>
            <a:r>
              <a:rPr lang="en-US" sz="2000" err="1">
                <a:solidFill>
                  <a:prstClr val="black"/>
                </a:solidFill>
              </a:rPr>
              <a:t>tasemel</a:t>
            </a:r>
            <a:r>
              <a:rPr lang="en-US" sz="2000">
                <a:solidFill>
                  <a:prstClr val="black"/>
                </a:solidFill>
              </a:rPr>
              <a:t> </a:t>
            </a:r>
            <a:r>
              <a:rPr lang="en-US" sz="2000" err="1">
                <a:solidFill>
                  <a:prstClr val="black"/>
                </a:solidFill>
              </a:rPr>
              <a:t>parimaid</a:t>
            </a:r>
            <a:r>
              <a:rPr lang="en-US" sz="2000">
                <a:solidFill>
                  <a:prstClr val="black"/>
                </a:solidFill>
              </a:rPr>
              <a:t> </a:t>
            </a:r>
            <a:r>
              <a:rPr lang="en-US" sz="2000" err="1">
                <a:solidFill>
                  <a:prstClr val="black"/>
                </a:solidFill>
              </a:rPr>
              <a:t>praktikaid</a:t>
            </a:r>
            <a:r>
              <a:rPr lang="en-US" sz="2000">
                <a:solidFill>
                  <a:prstClr val="black"/>
                </a:solidFill>
              </a:rPr>
              <a:t> </a:t>
            </a:r>
            <a:r>
              <a:rPr lang="en-US" sz="2000" err="1">
                <a:solidFill>
                  <a:prstClr val="black"/>
                </a:solidFill>
              </a:rPr>
              <a:t>infotundide</a:t>
            </a:r>
            <a:r>
              <a:rPr lang="en-US" sz="2000">
                <a:solidFill>
                  <a:prstClr val="black"/>
                </a:solidFill>
              </a:rPr>
              <a:t>, </a:t>
            </a:r>
            <a:r>
              <a:rPr lang="en-US" sz="2000" err="1">
                <a:solidFill>
                  <a:prstClr val="black"/>
                </a:solidFill>
              </a:rPr>
              <a:t>seminaride</a:t>
            </a:r>
            <a:r>
              <a:rPr lang="en-US" sz="2000">
                <a:solidFill>
                  <a:prstClr val="black"/>
                </a:solidFill>
              </a:rPr>
              <a:t>, </a:t>
            </a:r>
            <a:r>
              <a:rPr lang="en-US" sz="2000" err="1">
                <a:solidFill>
                  <a:prstClr val="black"/>
                </a:solidFill>
              </a:rPr>
              <a:t>koolituste</a:t>
            </a:r>
            <a:r>
              <a:rPr lang="en-US" sz="2000">
                <a:solidFill>
                  <a:prstClr val="black"/>
                </a:solidFill>
              </a:rPr>
              <a:t> </a:t>
            </a:r>
            <a:r>
              <a:rPr lang="et-EE" sz="2000">
                <a:solidFill>
                  <a:prstClr val="black"/>
                </a:solidFill>
              </a:rPr>
              <a:t>ja</a:t>
            </a:r>
            <a:r>
              <a:rPr lang="en-US" sz="2000">
                <a:solidFill>
                  <a:prstClr val="black"/>
                </a:solidFill>
              </a:rPr>
              <a:t> </a:t>
            </a:r>
            <a:r>
              <a:rPr lang="en-US" sz="2000" err="1">
                <a:solidFill>
                  <a:prstClr val="black"/>
                </a:solidFill>
              </a:rPr>
              <a:t>õppereiside</a:t>
            </a:r>
            <a:r>
              <a:rPr lang="en-US" sz="2000">
                <a:solidFill>
                  <a:prstClr val="black"/>
                </a:solidFill>
              </a:rPr>
              <a:t> </a:t>
            </a:r>
            <a:r>
              <a:rPr lang="en-US" sz="2000" err="1">
                <a:solidFill>
                  <a:prstClr val="black"/>
                </a:solidFill>
              </a:rPr>
              <a:t>abil</a:t>
            </a:r>
            <a:r>
              <a:rPr lang="en-US" sz="2000">
                <a:solidFill>
                  <a:prstClr val="black"/>
                </a:solidFill>
              </a:rPr>
              <a:t>.</a:t>
            </a:r>
          </a:p>
        </p:txBody>
      </p:sp>
      <p:sp>
        <p:nvSpPr>
          <p:cNvPr id="10" name="Title 2">
            <a:extLst>
              <a:ext uri="{FF2B5EF4-FFF2-40B4-BE49-F238E27FC236}">
                <a16:creationId xmlns:a16="http://schemas.microsoft.com/office/drawing/2014/main" id="{AA2D07B9-B70A-0176-2115-173C26E15E4B}"/>
              </a:ext>
            </a:extLst>
          </p:cNvPr>
          <p:cNvSpPr txBox="1">
            <a:spLocks/>
          </p:cNvSpPr>
          <p:nvPr/>
        </p:nvSpPr>
        <p:spPr>
          <a:xfrm>
            <a:off x="609599" y="153986"/>
            <a:ext cx="1093845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err="1"/>
              <a:t>Missioon</a:t>
            </a:r>
            <a:endParaRPr lang="et-EE"/>
          </a:p>
        </p:txBody>
      </p:sp>
      <p:sp>
        <p:nvSpPr>
          <p:cNvPr id="4" name="Slaidinumbri kohatäide 3">
            <a:extLst>
              <a:ext uri="{FF2B5EF4-FFF2-40B4-BE49-F238E27FC236}">
                <a16:creationId xmlns:a16="http://schemas.microsoft.com/office/drawing/2014/main" id="{68C88B36-F9B5-D82A-572D-3C1B6CF63AE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28</a:t>
            </a:fld>
            <a:endParaRPr lang="et-EE">
              <a:solidFill>
                <a:prstClr val="black"/>
              </a:solidFill>
              <a:latin typeface="Calibri"/>
            </a:endParaRPr>
          </a:p>
        </p:txBody>
      </p:sp>
    </p:spTree>
    <p:extLst>
      <p:ext uri="{BB962C8B-B14F-4D97-AF65-F5344CB8AC3E}">
        <p14:creationId xmlns:p14="http://schemas.microsoft.com/office/powerpoint/2010/main" val="3553139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isu kohatäide 2">
            <a:extLst>
              <a:ext uri="{FF2B5EF4-FFF2-40B4-BE49-F238E27FC236}">
                <a16:creationId xmlns:a16="http://schemas.microsoft.com/office/drawing/2014/main" id="{20FA6B09-7D5F-91B6-0293-B9712B2D8910}"/>
              </a:ext>
            </a:extLst>
          </p:cNvPr>
          <p:cNvSpPr txBox="1">
            <a:spLocks/>
          </p:cNvSpPr>
          <p:nvPr/>
        </p:nvSpPr>
        <p:spPr>
          <a:xfrm>
            <a:off x="479174" y="338293"/>
            <a:ext cx="3889995" cy="645126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3000">
                <a:solidFill>
                  <a:srgbClr val="010163"/>
                </a:solidFill>
              </a:rPr>
              <a:t>Jõgevamaa </a:t>
            </a:r>
            <a:r>
              <a:rPr lang="en-US" sz="3000" err="1">
                <a:solidFill>
                  <a:srgbClr val="010163"/>
                </a:solidFill>
              </a:rPr>
              <a:t>Koostöökoda</a:t>
            </a:r>
            <a:r>
              <a:rPr lang="en-US" sz="3000">
                <a:solidFill>
                  <a:srgbClr val="010163"/>
                </a:solidFill>
              </a:rPr>
              <a:t> </a:t>
            </a:r>
            <a:r>
              <a:rPr lang="en-US" sz="3000" err="1">
                <a:solidFill>
                  <a:srgbClr val="010163"/>
                </a:solidFill>
              </a:rPr>
              <a:t>keskendub</a:t>
            </a:r>
            <a:r>
              <a:rPr lang="en-US" sz="3000">
                <a:solidFill>
                  <a:srgbClr val="010163"/>
                </a:solidFill>
              </a:rPr>
              <a:t> </a:t>
            </a:r>
            <a:r>
              <a:rPr lang="en-US" sz="3000" err="1">
                <a:solidFill>
                  <a:srgbClr val="010163"/>
                </a:solidFill>
              </a:rPr>
              <a:t>missiooni</a:t>
            </a:r>
            <a:r>
              <a:rPr lang="en-US" sz="3000">
                <a:solidFill>
                  <a:srgbClr val="010163"/>
                </a:solidFill>
              </a:rPr>
              <a:t> </a:t>
            </a:r>
            <a:r>
              <a:rPr lang="en-US" sz="3000" err="1">
                <a:solidFill>
                  <a:srgbClr val="010163"/>
                </a:solidFill>
              </a:rPr>
              <a:t>täitmisel</a:t>
            </a:r>
            <a:r>
              <a:rPr lang="en-US" sz="3000">
                <a:solidFill>
                  <a:srgbClr val="010163"/>
                </a:solidFill>
              </a:rPr>
              <a:t> </a:t>
            </a:r>
            <a:r>
              <a:rPr lang="en-US" sz="3000" err="1">
                <a:solidFill>
                  <a:srgbClr val="010163"/>
                </a:solidFill>
              </a:rPr>
              <a:t>järgmistele</a:t>
            </a:r>
            <a:r>
              <a:rPr lang="en-US" sz="3000">
                <a:solidFill>
                  <a:srgbClr val="010163"/>
                </a:solidFill>
              </a:rPr>
              <a:t> </a:t>
            </a:r>
            <a:r>
              <a:rPr lang="en-US" sz="3000" err="1">
                <a:solidFill>
                  <a:srgbClr val="010163"/>
                </a:solidFill>
              </a:rPr>
              <a:t>tegevusvaldkondadele</a:t>
            </a:r>
            <a:r>
              <a:rPr lang="en-US" sz="3000">
                <a:solidFill>
                  <a:srgbClr val="010163"/>
                </a:solidFill>
              </a:rPr>
              <a:t>:</a:t>
            </a:r>
          </a:p>
          <a:p>
            <a:pPr marL="0" indent="0">
              <a:buClr>
                <a:srgbClr val="FB821E"/>
              </a:buClr>
              <a:buNone/>
            </a:pPr>
            <a:endParaRPr lang="et-EE" sz="1200">
              <a:solidFill>
                <a:srgbClr val="010163"/>
              </a:solidFill>
            </a:endParaRPr>
          </a:p>
          <a:p>
            <a:pPr marL="274320" indent="-274320">
              <a:buClr>
                <a:srgbClr val="FB821E"/>
              </a:buClr>
              <a:buFont typeface="Wingdings" panose="05000000000000000000" pitchFamily="2" charset="2"/>
              <a:buChar char="ü"/>
            </a:pPr>
            <a:r>
              <a:rPr lang="en-US" sz="1600" err="1"/>
              <a:t>Majandusareng</a:t>
            </a:r>
            <a:r>
              <a:rPr lang="en-US" sz="1600"/>
              <a:t> ja </a:t>
            </a:r>
            <a:r>
              <a:rPr lang="en-US" sz="1600" err="1"/>
              <a:t>ettevõtlus</a:t>
            </a:r>
            <a:r>
              <a:rPr lang="et-EE" sz="1600"/>
              <a:t>;</a:t>
            </a:r>
            <a:endParaRPr lang="en-US" sz="1600"/>
          </a:p>
          <a:p>
            <a:pPr marL="274320" indent="-274320">
              <a:buClr>
                <a:srgbClr val="FB821E"/>
              </a:buClr>
              <a:buFont typeface="Wingdings" panose="05000000000000000000" pitchFamily="2" charset="2"/>
              <a:buChar char="ü"/>
            </a:pPr>
            <a:r>
              <a:rPr lang="en-US" sz="1600" err="1"/>
              <a:t>Säästev</a:t>
            </a:r>
            <a:r>
              <a:rPr lang="en-US" sz="1600"/>
              <a:t> </a:t>
            </a:r>
            <a:r>
              <a:rPr lang="en-US" sz="1600" err="1"/>
              <a:t>areng</a:t>
            </a:r>
            <a:r>
              <a:rPr lang="et-EE" sz="1600"/>
              <a:t>;</a:t>
            </a:r>
            <a:endParaRPr lang="en-US" sz="1600"/>
          </a:p>
          <a:p>
            <a:pPr marL="274320" indent="-274320">
              <a:buClr>
                <a:srgbClr val="FB821E"/>
              </a:buClr>
              <a:buFont typeface="Wingdings" panose="05000000000000000000" pitchFamily="2" charset="2"/>
              <a:buChar char="ü"/>
            </a:pPr>
            <a:r>
              <a:rPr lang="et-EE" sz="1600"/>
              <a:t>Kohalike kogukondade võimestamine;</a:t>
            </a:r>
          </a:p>
          <a:p>
            <a:pPr marL="274320" indent="-274320">
              <a:buClr>
                <a:srgbClr val="FB821E"/>
              </a:buClr>
              <a:buFont typeface="Wingdings" panose="05000000000000000000" pitchFamily="2" charset="2"/>
              <a:buChar char="ü"/>
            </a:pPr>
            <a:r>
              <a:rPr lang="en-US" sz="1600" err="1"/>
              <a:t>Kaasamine</a:t>
            </a:r>
            <a:r>
              <a:rPr lang="et-EE" sz="1600"/>
              <a:t>;</a:t>
            </a:r>
            <a:endParaRPr lang="en-US" sz="1600"/>
          </a:p>
          <a:p>
            <a:pPr marL="274320" indent="-274320">
              <a:buClr>
                <a:srgbClr val="FB821E"/>
              </a:buClr>
              <a:buFont typeface="Wingdings" panose="05000000000000000000" pitchFamily="2" charset="2"/>
              <a:buChar char="ü"/>
            </a:pPr>
            <a:r>
              <a:rPr lang="en-US" sz="1600" err="1"/>
              <a:t>Haavatavate</a:t>
            </a:r>
            <a:r>
              <a:rPr lang="en-US" sz="1600"/>
              <a:t> </a:t>
            </a:r>
            <a:r>
              <a:rPr lang="en-US" sz="1600" err="1"/>
              <a:t>sihtrühmade</a:t>
            </a:r>
            <a:r>
              <a:rPr lang="en-US" sz="1600"/>
              <a:t> </a:t>
            </a:r>
            <a:r>
              <a:rPr lang="en-US" sz="1600" err="1"/>
              <a:t>toetamine</a:t>
            </a:r>
            <a:r>
              <a:rPr lang="et-EE" sz="1600"/>
              <a:t>;</a:t>
            </a:r>
            <a:endParaRPr lang="en-US" sz="1600"/>
          </a:p>
          <a:p>
            <a:pPr marL="274320" indent="-274320">
              <a:buClr>
                <a:srgbClr val="FB821E"/>
              </a:buClr>
              <a:buFont typeface="Wingdings" panose="05000000000000000000" pitchFamily="2" charset="2"/>
              <a:buChar char="ü"/>
            </a:pPr>
            <a:r>
              <a:rPr lang="et-EE" sz="1600"/>
              <a:t>Omaalgatuse ja koostöö/ võrgustiku toetamine.</a:t>
            </a:r>
            <a:endParaRPr lang="en-US" sz="1600"/>
          </a:p>
          <a:p>
            <a:pPr marL="274320" indent="-274320">
              <a:buClr>
                <a:srgbClr val="FB821E"/>
              </a:buClr>
              <a:buFont typeface="Wingdings" panose="05000000000000000000" pitchFamily="2" charset="2"/>
              <a:buChar char="ü"/>
            </a:pPr>
            <a:endParaRPr lang="en-US" sz="1200"/>
          </a:p>
          <a:p>
            <a:pPr marL="0" indent="0">
              <a:buClr>
                <a:srgbClr val="FB821E"/>
              </a:buClr>
              <a:buNone/>
            </a:pPr>
            <a:r>
              <a:rPr lang="en-US"/>
              <a:t>      - </a:t>
            </a:r>
            <a:r>
              <a:rPr lang="et-EE" sz="1600"/>
              <a:t>M</a:t>
            </a:r>
            <a:r>
              <a:rPr lang="en-US" sz="1600" err="1"/>
              <a:t>õjueesmärkide</a:t>
            </a:r>
            <a:r>
              <a:rPr lang="en-US" sz="1600"/>
              <a:t> </a:t>
            </a:r>
            <a:r>
              <a:rPr lang="en-US" sz="1600" err="1"/>
              <a:t>saavutamine</a:t>
            </a:r>
            <a:r>
              <a:rPr lang="en-US" sz="1600"/>
              <a:t> on</a:t>
            </a:r>
          </a:p>
          <a:p>
            <a:pPr marL="0" indent="0">
              <a:buClr>
                <a:srgbClr val="FB821E"/>
              </a:buClr>
              <a:buNone/>
            </a:pPr>
            <a:r>
              <a:rPr lang="en-US" sz="1600"/>
              <a:t>        </a:t>
            </a:r>
            <a:r>
              <a:rPr lang="en-US" sz="1600" err="1"/>
              <a:t>prioriteet</a:t>
            </a:r>
            <a:r>
              <a:rPr lang="et-EE" sz="1600"/>
              <a:t>;</a:t>
            </a:r>
            <a:endParaRPr lang="en-US" sz="1600"/>
          </a:p>
          <a:p>
            <a:pPr marL="0" indent="0">
              <a:buClr>
                <a:srgbClr val="FB821E"/>
              </a:buClr>
              <a:buNone/>
            </a:pPr>
            <a:r>
              <a:rPr lang="en-US" sz="1600"/>
              <a:t>      - </a:t>
            </a:r>
            <a:r>
              <a:rPr lang="en-US" sz="1600" err="1"/>
              <a:t>abistava</a:t>
            </a:r>
            <a:r>
              <a:rPr lang="en-US" sz="1600"/>
              <a:t> </a:t>
            </a:r>
            <a:r>
              <a:rPr lang="en-US" sz="1600" err="1"/>
              <a:t>tegevuse</a:t>
            </a:r>
            <a:r>
              <a:rPr lang="en-US" sz="1600"/>
              <a:t> </a:t>
            </a:r>
            <a:r>
              <a:rPr lang="en-US" sz="1600" err="1"/>
              <a:t>osutamine</a:t>
            </a:r>
            <a:r>
              <a:rPr lang="en-US" sz="1600"/>
              <a:t>, </a:t>
            </a:r>
          </a:p>
          <a:p>
            <a:pPr marL="0" indent="0">
              <a:buClr>
                <a:srgbClr val="FB821E"/>
              </a:buClr>
              <a:buNone/>
            </a:pPr>
            <a:r>
              <a:rPr lang="en-US" sz="1600"/>
              <a:t>        </a:t>
            </a:r>
            <a:r>
              <a:rPr lang="en-US" sz="1600" err="1"/>
              <a:t>mõjueesmärgid</a:t>
            </a:r>
            <a:r>
              <a:rPr lang="en-US" sz="1600"/>
              <a:t> </a:t>
            </a:r>
            <a:r>
              <a:rPr lang="en-US" sz="1600" err="1"/>
              <a:t>puuduvad</a:t>
            </a:r>
            <a:r>
              <a:rPr lang="et-EE" sz="1600"/>
              <a:t>.</a:t>
            </a:r>
            <a:endParaRPr lang="en-US" sz="1600"/>
          </a:p>
        </p:txBody>
      </p:sp>
      <p:sp>
        <p:nvSpPr>
          <p:cNvPr id="47" name="Oval 41">
            <a:extLst>
              <a:ext uri="{FF2B5EF4-FFF2-40B4-BE49-F238E27FC236}">
                <a16:creationId xmlns:a16="http://schemas.microsoft.com/office/drawing/2014/main" id="{50F10CBC-A88C-6C08-0065-E8E63B976F3C}"/>
              </a:ext>
            </a:extLst>
          </p:cNvPr>
          <p:cNvSpPr>
            <a:spLocks noChangeArrowheads="1"/>
          </p:cNvSpPr>
          <p:nvPr/>
        </p:nvSpPr>
        <p:spPr bwMode="auto">
          <a:xfrm rot="5400000">
            <a:off x="574871" y="5178802"/>
            <a:ext cx="240903" cy="247651"/>
          </a:xfrm>
          <a:prstGeom prst="ellipse">
            <a:avLst/>
          </a:prstGeom>
          <a:noFill/>
          <a:ln w="19050">
            <a:solidFill>
              <a:srgbClr val="FB8421"/>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48" name="Oval 41">
            <a:extLst>
              <a:ext uri="{FF2B5EF4-FFF2-40B4-BE49-F238E27FC236}">
                <a16:creationId xmlns:a16="http://schemas.microsoft.com/office/drawing/2014/main" id="{6B7D92A8-886E-493F-2D7E-F010E1BD3C08}"/>
              </a:ext>
            </a:extLst>
          </p:cNvPr>
          <p:cNvSpPr>
            <a:spLocks noChangeArrowheads="1"/>
          </p:cNvSpPr>
          <p:nvPr/>
        </p:nvSpPr>
        <p:spPr bwMode="auto">
          <a:xfrm rot="5400000">
            <a:off x="574870" y="5802689"/>
            <a:ext cx="240903" cy="247651"/>
          </a:xfrm>
          <a:prstGeom prst="ellipse">
            <a:avLst/>
          </a:prstGeom>
          <a:noFill/>
          <a:ln w="19050">
            <a:solidFill>
              <a:srgbClr val="FB8421"/>
            </a:solidFill>
            <a:prstDash val="dash"/>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3" name="Ovaal 3">
            <a:extLst>
              <a:ext uri="{FF2B5EF4-FFF2-40B4-BE49-F238E27FC236}">
                <a16:creationId xmlns:a16="http://schemas.microsoft.com/office/drawing/2014/main" id="{58E1E537-783D-C774-FC91-A0D637986C29}"/>
              </a:ext>
            </a:extLst>
          </p:cNvPr>
          <p:cNvSpPr/>
          <p:nvPr/>
        </p:nvSpPr>
        <p:spPr>
          <a:xfrm>
            <a:off x="4458542" y="1644425"/>
            <a:ext cx="5496844" cy="5146400"/>
          </a:xfrm>
          <a:prstGeom prst="ellipse">
            <a:avLst/>
          </a:prstGeom>
          <a:solidFill>
            <a:schemeClr val="accent1">
              <a:alpha val="1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endParaRPr lang="et-EE"/>
          </a:p>
        </p:txBody>
      </p:sp>
      <p:sp>
        <p:nvSpPr>
          <p:cNvPr id="4" name="Ovaal 4">
            <a:extLst>
              <a:ext uri="{FF2B5EF4-FFF2-40B4-BE49-F238E27FC236}">
                <a16:creationId xmlns:a16="http://schemas.microsoft.com/office/drawing/2014/main" id="{A69D390D-A0D1-160D-2971-CDED2DC032B5}"/>
              </a:ext>
            </a:extLst>
          </p:cNvPr>
          <p:cNvSpPr/>
          <p:nvPr/>
        </p:nvSpPr>
        <p:spPr>
          <a:xfrm>
            <a:off x="6532621" y="1632539"/>
            <a:ext cx="5496844" cy="5146400"/>
          </a:xfrm>
          <a:prstGeom prst="ellipse">
            <a:avLst/>
          </a:prstGeom>
          <a:solidFill>
            <a:srgbClr val="FFFF00">
              <a:alpha val="1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endParaRPr lang="et-EE"/>
          </a:p>
        </p:txBody>
      </p:sp>
      <p:sp>
        <p:nvSpPr>
          <p:cNvPr id="5" name="Ovaal 5">
            <a:extLst>
              <a:ext uri="{FF2B5EF4-FFF2-40B4-BE49-F238E27FC236}">
                <a16:creationId xmlns:a16="http://schemas.microsoft.com/office/drawing/2014/main" id="{B863E599-0B78-C2AA-84FF-AD8E1B8E097F}"/>
              </a:ext>
            </a:extLst>
          </p:cNvPr>
          <p:cNvSpPr/>
          <p:nvPr/>
        </p:nvSpPr>
        <p:spPr>
          <a:xfrm>
            <a:off x="5401469" y="31628"/>
            <a:ext cx="5496844" cy="5146400"/>
          </a:xfrm>
          <a:prstGeom prst="ellipse">
            <a:avLst/>
          </a:prstGeom>
          <a:solidFill>
            <a:srgbClr val="FF0000">
              <a:alpha val="1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 name="TextBox 5">
            <a:extLst>
              <a:ext uri="{FF2B5EF4-FFF2-40B4-BE49-F238E27FC236}">
                <a16:creationId xmlns:a16="http://schemas.microsoft.com/office/drawing/2014/main" id="{7839207A-B99C-0178-576C-6CA8B7365F6E}"/>
              </a:ext>
            </a:extLst>
          </p:cNvPr>
          <p:cNvSpPr txBox="1"/>
          <p:nvPr/>
        </p:nvSpPr>
        <p:spPr>
          <a:xfrm>
            <a:off x="6539416" y="3495708"/>
            <a:ext cx="1661557" cy="1003608"/>
          </a:xfrm>
          <a:prstGeom prst="rect">
            <a:avLst/>
          </a:prstGeom>
          <a:noFill/>
        </p:spPr>
        <p:txBody>
          <a:bodyPr wrap="square" rtlCol="0">
            <a:spAutoFit/>
          </a:bodyPr>
          <a:lstStyle/>
          <a:p>
            <a:pPr>
              <a:lnSpc>
                <a:spcPct val="75000"/>
              </a:lnSpc>
            </a:pPr>
            <a:r>
              <a:rPr lang="et-EE" sz="1300" b="1">
                <a:solidFill>
                  <a:schemeClr val="tx1"/>
                </a:solidFill>
              </a:rPr>
              <a:t>Majandusareng ja ettevõtlus</a:t>
            </a:r>
          </a:p>
          <a:p>
            <a:pPr>
              <a:lnSpc>
                <a:spcPct val="75000"/>
              </a:lnSpc>
            </a:pPr>
            <a:r>
              <a:rPr lang="en-US" sz="1050"/>
              <a:t>JKTK</a:t>
            </a:r>
            <a:r>
              <a:rPr lang="et-EE" sz="1050"/>
              <a:t>: VKE-de toetamine, innovatsioon, kohalik toit</a:t>
            </a:r>
          </a:p>
          <a:p>
            <a:pPr>
              <a:lnSpc>
                <a:spcPct val="75000"/>
              </a:lnSpc>
            </a:pPr>
            <a:r>
              <a:rPr lang="et-EE" sz="1050"/>
              <a:t>KOV: infrastruktuur</a:t>
            </a:r>
          </a:p>
          <a:p>
            <a:pPr>
              <a:lnSpc>
                <a:spcPct val="75000"/>
              </a:lnSpc>
            </a:pPr>
            <a:r>
              <a:rPr lang="et-EE" sz="1050"/>
              <a:t>MK: </a:t>
            </a:r>
            <a:r>
              <a:rPr lang="et-EE" sz="1050" err="1"/>
              <a:t>EASi</a:t>
            </a:r>
            <a:r>
              <a:rPr lang="et-EE" sz="1050"/>
              <a:t> teenuste </a:t>
            </a:r>
          </a:p>
          <a:p>
            <a:pPr>
              <a:lnSpc>
                <a:spcPct val="75000"/>
              </a:lnSpc>
            </a:pPr>
            <a:r>
              <a:rPr lang="et-EE" sz="1050"/>
              <a:t>vahendamine, nõustamine</a:t>
            </a:r>
          </a:p>
        </p:txBody>
      </p:sp>
      <p:sp>
        <p:nvSpPr>
          <p:cNvPr id="8" name="TextBox 7">
            <a:extLst>
              <a:ext uri="{FF2B5EF4-FFF2-40B4-BE49-F238E27FC236}">
                <a16:creationId xmlns:a16="http://schemas.microsoft.com/office/drawing/2014/main" id="{398C5CAC-F810-5561-5033-AF047E242939}"/>
              </a:ext>
            </a:extLst>
          </p:cNvPr>
          <p:cNvSpPr txBox="1"/>
          <p:nvPr/>
        </p:nvSpPr>
        <p:spPr>
          <a:xfrm>
            <a:off x="7820220" y="1917611"/>
            <a:ext cx="1631316" cy="1055802"/>
          </a:xfrm>
          <a:prstGeom prst="rect">
            <a:avLst/>
          </a:prstGeom>
          <a:noFill/>
        </p:spPr>
        <p:txBody>
          <a:bodyPr wrap="square" rtlCol="0">
            <a:spAutoFit/>
          </a:bodyPr>
          <a:lstStyle/>
          <a:p>
            <a:pPr>
              <a:lnSpc>
                <a:spcPct val="75000"/>
              </a:lnSpc>
            </a:pPr>
            <a:r>
              <a:rPr lang="et-EE" sz="1300" b="1"/>
              <a:t>Kohalike kogukondade </a:t>
            </a:r>
            <a:r>
              <a:rPr lang="et-EE" sz="1300" b="1" err="1"/>
              <a:t>võimestamine</a:t>
            </a:r>
            <a:endParaRPr lang="et-EE" sz="1300" b="1">
              <a:solidFill>
                <a:schemeClr val="tx1"/>
              </a:solidFill>
            </a:endParaRPr>
          </a:p>
          <a:p>
            <a:pPr>
              <a:lnSpc>
                <a:spcPct val="75000"/>
              </a:lnSpc>
            </a:pPr>
            <a:r>
              <a:rPr lang="en-US" sz="1050"/>
              <a:t>JKTK</a:t>
            </a:r>
            <a:r>
              <a:rPr lang="et-EE" sz="1050"/>
              <a:t>: toetusmeetmed</a:t>
            </a:r>
          </a:p>
          <a:p>
            <a:pPr>
              <a:lnSpc>
                <a:spcPct val="75000"/>
              </a:lnSpc>
            </a:pPr>
            <a:r>
              <a:rPr lang="et-EE" sz="1050"/>
              <a:t>KOV: tegevustoetus</a:t>
            </a:r>
          </a:p>
          <a:p>
            <a:pPr>
              <a:lnSpc>
                <a:spcPct val="75000"/>
              </a:lnSpc>
            </a:pPr>
            <a:r>
              <a:rPr lang="et-EE" sz="1050"/>
              <a:t>EL, riiklikud ja regionaaltoetused</a:t>
            </a:r>
          </a:p>
        </p:txBody>
      </p:sp>
      <p:sp>
        <p:nvSpPr>
          <p:cNvPr id="9" name="TextBox 8">
            <a:extLst>
              <a:ext uri="{FF2B5EF4-FFF2-40B4-BE49-F238E27FC236}">
                <a16:creationId xmlns:a16="http://schemas.microsoft.com/office/drawing/2014/main" id="{E1A73EBC-23D9-D05E-1599-01352AB4211A}"/>
              </a:ext>
            </a:extLst>
          </p:cNvPr>
          <p:cNvSpPr txBox="1"/>
          <p:nvPr/>
        </p:nvSpPr>
        <p:spPr>
          <a:xfrm>
            <a:off x="8046551" y="2864717"/>
            <a:ext cx="1877483" cy="1136593"/>
          </a:xfrm>
          <a:prstGeom prst="rect">
            <a:avLst/>
          </a:prstGeom>
          <a:noFill/>
        </p:spPr>
        <p:txBody>
          <a:bodyPr wrap="square" rtlCol="0">
            <a:spAutoFit/>
          </a:bodyPr>
          <a:lstStyle/>
          <a:p>
            <a:pPr>
              <a:lnSpc>
                <a:spcPct val="75000"/>
              </a:lnSpc>
            </a:pPr>
            <a:r>
              <a:rPr lang="et-EE" sz="1300" b="1">
                <a:solidFill>
                  <a:schemeClr val="tx1"/>
                </a:solidFill>
              </a:rPr>
              <a:t>Turism</a:t>
            </a:r>
          </a:p>
          <a:p>
            <a:pPr>
              <a:lnSpc>
                <a:spcPct val="75000"/>
              </a:lnSpc>
            </a:pPr>
            <a:r>
              <a:rPr lang="en-US" sz="1050"/>
              <a:t>JKTK</a:t>
            </a:r>
            <a:r>
              <a:rPr lang="et-EE" sz="1050"/>
              <a:t>: maine ja projektide toetamine</a:t>
            </a:r>
          </a:p>
          <a:p>
            <a:pPr>
              <a:lnSpc>
                <a:spcPct val="75000"/>
              </a:lnSpc>
            </a:pPr>
            <a:r>
              <a:rPr lang="et-EE" sz="1050"/>
              <a:t>KOV: turismiettevõtja/</a:t>
            </a:r>
            <a:r>
              <a:rPr lang="et-EE" sz="1050" err="1"/>
              <a:t>infra</a:t>
            </a:r>
            <a:r>
              <a:rPr lang="et-EE" sz="1050"/>
              <a:t>, valla maine</a:t>
            </a:r>
          </a:p>
          <a:p>
            <a:pPr>
              <a:lnSpc>
                <a:spcPct val="75000"/>
              </a:lnSpc>
            </a:pPr>
            <a:r>
              <a:rPr lang="et-EE" sz="1050"/>
              <a:t>MK: maakonna maine, </a:t>
            </a:r>
          </a:p>
          <a:p>
            <a:pPr>
              <a:lnSpc>
                <a:spcPct val="75000"/>
              </a:lnSpc>
            </a:pPr>
            <a:r>
              <a:rPr lang="en-US" sz="1050"/>
              <a:t>K</a:t>
            </a:r>
            <a:r>
              <a:rPr lang="et-EE" sz="1050" err="1"/>
              <a:t>ultuuritee</a:t>
            </a:r>
            <a:r>
              <a:rPr lang="et-EE" sz="1050"/>
              <a:t>, koolitamine, võrgustik</a:t>
            </a:r>
          </a:p>
        </p:txBody>
      </p:sp>
      <p:sp>
        <p:nvSpPr>
          <p:cNvPr id="10" name="TextBox 9">
            <a:extLst>
              <a:ext uri="{FF2B5EF4-FFF2-40B4-BE49-F238E27FC236}">
                <a16:creationId xmlns:a16="http://schemas.microsoft.com/office/drawing/2014/main" id="{859F62F4-0C6C-356F-7F9C-623E33484763}"/>
              </a:ext>
            </a:extLst>
          </p:cNvPr>
          <p:cNvSpPr txBox="1"/>
          <p:nvPr/>
        </p:nvSpPr>
        <p:spPr>
          <a:xfrm>
            <a:off x="9143949" y="6185382"/>
            <a:ext cx="1584471" cy="248851"/>
          </a:xfrm>
          <a:prstGeom prst="rect">
            <a:avLst/>
          </a:prstGeom>
          <a:noFill/>
        </p:spPr>
        <p:txBody>
          <a:bodyPr wrap="square" rtlCol="0">
            <a:spAutoFit/>
          </a:bodyPr>
          <a:lstStyle/>
          <a:p>
            <a:pPr>
              <a:lnSpc>
                <a:spcPct val="75000"/>
              </a:lnSpc>
            </a:pPr>
            <a:r>
              <a:rPr lang="et-EE" sz="1300">
                <a:solidFill>
                  <a:schemeClr val="tx1"/>
                </a:solidFill>
              </a:rPr>
              <a:t>Keskkonna areng</a:t>
            </a:r>
            <a:endParaRPr lang="et-EE" sz="1300"/>
          </a:p>
        </p:txBody>
      </p:sp>
      <p:sp>
        <p:nvSpPr>
          <p:cNvPr id="11" name="TextBox 10">
            <a:extLst>
              <a:ext uri="{FF2B5EF4-FFF2-40B4-BE49-F238E27FC236}">
                <a16:creationId xmlns:a16="http://schemas.microsoft.com/office/drawing/2014/main" id="{8A739A99-8051-09B4-3E89-7DD9F3CB3BCD}"/>
              </a:ext>
            </a:extLst>
          </p:cNvPr>
          <p:cNvSpPr txBox="1"/>
          <p:nvPr/>
        </p:nvSpPr>
        <p:spPr>
          <a:xfrm>
            <a:off x="7429988" y="84326"/>
            <a:ext cx="1669945" cy="646331"/>
          </a:xfrm>
          <a:prstGeom prst="rect">
            <a:avLst/>
          </a:prstGeom>
          <a:noFill/>
        </p:spPr>
        <p:txBody>
          <a:bodyPr wrap="square" rtlCol="0">
            <a:spAutoFit/>
          </a:bodyPr>
          <a:lstStyle/>
          <a:p>
            <a:r>
              <a:rPr lang="en-US" b="1"/>
              <a:t>Jõgevamaa Koostöökoda</a:t>
            </a:r>
            <a:r>
              <a:rPr lang="et-EE" b="1"/>
              <a:t>:</a:t>
            </a:r>
          </a:p>
        </p:txBody>
      </p:sp>
      <p:sp>
        <p:nvSpPr>
          <p:cNvPr id="12" name="TextBox 11">
            <a:extLst>
              <a:ext uri="{FF2B5EF4-FFF2-40B4-BE49-F238E27FC236}">
                <a16:creationId xmlns:a16="http://schemas.microsoft.com/office/drawing/2014/main" id="{E1D82F6A-84E7-F94E-151A-D54F5385DCE8}"/>
              </a:ext>
            </a:extLst>
          </p:cNvPr>
          <p:cNvSpPr txBox="1"/>
          <p:nvPr/>
        </p:nvSpPr>
        <p:spPr>
          <a:xfrm>
            <a:off x="4713516" y="4671000"/>
            <a:ext cx="1819105" cy="516808"/>
          </a:xfrm>
          <a:prstGeom prst="rect">
            <a:avLst/>
          </a:prstGeom>
          <a:noFill/>
        </p:spPr>
        <p:txBody>
          <a:bodyPr wrap="square" rtlCol="0">
            <a:spAutoFit/>
          </a:bodyPr>
          <a:lstStyle/>
          <a:p>
            <a:pPr>
              <a:lnSpc>
                <a:spcPct val="75000"/>
              </a:lnSpc>
            </a:pPr>
            <a:r>
              <a:rPr lang="en-US" b="1" err="1"/>
              <a:t>Kohalikud</a:t>
            </a:r>
            <a:r>
              <a:rPr lang="en-US" b="1"/>
              <a:t> </a:t>
            </a:r>
            <a:r>
              <a:rPr lang="en-US" b="1" err="1"/>
              <a:t>omavalitsused</a:t>
            </a:r>
            <a:r>
              <a:rPr lang="et-EE" b="1"/>
              <a:t>:</a:t>
            </a:r>
          </a:p>
        </p:txBody>
      </p:sp>
      <p:sp>
        <p:nvSpPr>
          <p:cNvPr id="13" name="TextBox 12">
            <a:extLst>
              <a:ext uri="{FF2B5EF4-FFF2-40B4-BE49-F238E27FC236}">
                <a16:creationId xmlns:a16="http://schemas.microsoft.com/office/drawing/2014/main" id="{E88ED22D-A0DD-7AFD-80C9-F8613A67D7A6}"/>
              </a:ext>
            </a:extLst>
          </p:cNvPr>
          <p:cNvSpPr txBox="1"/>
          <p:nvPr/>
        </p:nvSpPr>
        <p:spPr>
          <a:xfrm>
            <a:off x="9976249" y="4415025"/>
            <a:ext cx="1869375" cy="516808"/>
          </a:xfrm>
          <a:prstGeom prst="rect">
            <a:avLst/>
          </a:prstGeom>
          <a:noFill/>
        </p:spPr>
        <p:txBody>
          <a:bodyPr wrap="square" rtlCol="0">
            <a:spAutoFit/>
          </a:bodyPr>
          <a:lstStyle/>
          <a:p>
            <a:pPr>
              <a:lnSpc>
                <a:spcPct val="75000"/>
              </a:lnSpc>
            </a:pPr>
            <a:r>
              <a:rPr lang="en-US" b="1" err="1"/>
              <a:t>Maakondlikud</a:t>
            </a:r>
            <a:r>
              <a:rPr lang="en-US" b="1"/>
              <a:t> </a:t>
            </a:r>
            <a:r>
              <a:rPr lang="en-US" b="1" err="1"/>
              <a:t>organisatsioonid</a:t>
            </a:r>
            <a:r>
              <a:rPr lang="en-US" b="1"/>
              <a:t>:</a:t>
            </a:r>
            <a:endParaRPr lang="et-EE" b="1"/>
          </a:p>
        </p:txBody>
      </p:sp>
      <p:sp>
        <p:nvSpPr>
          <p:cNvPr id="14" name="TextBox 13">
            <a:extLst>
              <a:ext uri="{FF2B5EF4-FFF2-40B4-BE49-F238E27FC236}">
                <a16:creationId xmlns:a16="http://schemas.microsoft.com/office/drawing/2014/main" id="{5D23E3E5-D69E-6349-1F03-028CF8A1D9A5}"/>
              </a:ext>
            </a:extLst>
          </p:cNvPr>
          <p:cNvSpPr txBox="1"/>
          <p:nvPr/>
        </p:nvSpPr>
        <p:spPr>
          <a:xfrm>
            <a:off x="7178373" y="5773180"/>
            <a:ext cx="1897494" cy="248851"/>
          </a:xfrm>
          <a:prstGeom prst="rect">
            <a:avLst/>
          </a:prstGeom>
          <a:noFill/>
        </p:spPr>
        <p:txBody>
          <a:bodyPr wrap="square" rtlCol="0">
            <a:spAutoFit/>
          </a:bodyPr>
          <a:lstStyle/>
          <a:p>
            <a:pPr>
              <a:lnSpc>
                <a:spcPct val="75000"/>
              </a:lnSpc>
            </a:pPr>
            <a:r>
              <a:rPr lang="et-EE" sz="1300"/>
              <a:t>Ruumiline planeerimine</a:t>
            </a:r>
          </a:p>
        </p:txBody>
      </p:sp>
      <p:sp>
        <p:nvSpPr>
          <p:cNvPr id="15" name="TextBox 14">
            <a:extLst>
              <a:ext uri="{FF2B5EF4-FFF2-40B4-BE49-F238E27FC236}">
                <a16:creationId xmlns:a16="http://schemas.microsoft.com/office/drawing/2014/main" id="{4E788C9E-82C1-6FB4-4F8F-FEB6ABEE56FA}"/>
              </a:ext>
            </a:extLst>
          </p:cNvPr>
          <p:cNvSpPr txBox="1"/>
          <p:nvPr/>
        </p:nvSpPr>
        <p:spPr>
          <a:xfrm>
            <a:off x="7890615" y="1246210"/>
            <a:ext cx="2783047" cy="398892"/>
          </a:xfrm>
          <a:prstGeom prst="rect">
            <a:avLst/>
          </a:prstGeom>
          <a:noFill/>
        </p:spPr>
        <p:txBody>
          <a:bodyPr wrap="square" rtlCol="0">
            <a:spAutoFit/>
          </a:bodyPr>
          <a:lstStyle/>
          <a:p>
            <a:pPr>
              <a:lnSpc>
                <a:spcPct val="75000"/>
              </a:lnSpc>
            </a:pPr>
            <a:r>
              <a:rPr lang="et-EE" sz="1300"/>
              <a:t>Omaalgatuse ja koostöö/ võrgustiku toetamine</a:t>
            </a:r>
          </a:p>
        </p:txBody>
      </p:sp>
      <p:sp>
        <p:nvSpPr>
          <p:cNvPr id="16" name="TextBox 15">
            <a:extLst>
              <a:ext uri="{FF2B5EF4-FFF2-40B4-BE49-F238E27FC236}">
                <a16:creationId xmlns:a16="http://schemas.microsoft.com/office/drawing/2014/main" id="{2879286E-1570-501F-4155-584124252318}"/>
              </a:ext>
            </a:extLst>
          </p:cNvPr>
          <p:cNvSpPr txBox="1"/>
          <p:nvPr/>
        </p:nvSpPr>
        <p:spPr>
          <a:xfrm>
            <a:off x="7202390" y="4387335"/>
            <a:ext cx="2027047" cy="732380"/>
          </a:xfrm>
          <a:prstGeom prst="rect">
            <a:avLst/>
          </a:prstGeom>
          <a:noFill/>
        </p:spPr>
        <p:txBody>
          <a:bodyPr wrap="square" rtlCol="0">
            <a:spAutoFit/>
          </a:bodyPr>
          <a:lstStyle/>
          <a:p>
            <a:pPr>
              <a:lnSpc>
                <a:spcPct val="75000"/>
              </a:lnSpc>
            </a:pPr>
            <a:r>
              <a:rPr lang="et-EE" sz="1300" b="1"/>
              <a:t>Kultuur, Sport, Vaba aeg</a:t>
            </a:r>
          </a:p>
          <a:p>
            <a:pPr>
              <a:lnSpc>
                <a:spcPct val="75000"/>
              </a:lnSpc>
            </a:pPr>
            <a:r>
              <a:rPr lang="en-US" sz="1050"/>
              <a:t>JKTK</a:t>
            </a:r>
            <a:r>
              <a:rPr lang="et-EE" sz="1050"/>
              <a:t>: sündmused, MTÜ vara parendamine/ehitamine</a:t>
            </a:r>
          </a:p>
          <a:p>
            <a:pPr>
              <a:lnSpc>
                <a:spcPct val="75000"/>
              </a:lnSpc>
            </a:pPr>
            <a:r>
              <a:rPr lang="et-EE" sz="1050"/>
              <a:t>KOV: rajatised, tegevustoetus </a:t>
            </a:r>
          </a:p>
          <a:p>
            <a:pPr>
              <a:lnSpc>
                <a:spcPct val="75000"/>
              </a:lnSpc>
            </a:pPr>
            <a:r>
              <a:rPr lang="et-EE" sz="1050"/>
              <a:t>EL, riiklikud ja regionaaltoetused</a:t>
            </a:r>
          </a:p>
        </p:txBody>
      </p:sp>
      <p:sp>
        <p:nvSpPr>
          <p:cNvPr id="17" name="TextBox 16">
            <a:extLst>
              <a:ext uri="{FF2B5EF4-FFF2-40B4-BE49-F238E27FC236}">
                <a16:creationId xmlns:a16="http://schemas.microsoft.com/office/drawing/2014/main" id="{CD4F3E2B-B5A6-EECF-9DB0-3453FEE6CE38}"/>
              </a:ext>
            </a:extLst>
          </p:cNvPr>
          <p:cNvSpPr txBox="1"/>
          <p:nvPr/>
        </p:nvSpPr>
        <p:spPr>
          <a:xfrm>
            <a:off x="8985202" y="5049916"/>
            <a:ext cx="766525" cy="248851"/>
          </a:xfrm>
          <a:prstGeom prst="rect">
            <a:avLst/>
          </a:prstGeom>
          <a:noFill/>
        </p:spPr>
        <p:txBody>
          <a:bodyPr wrap="square" rtlCol="0">
            <a:spAutoFit/>
          </a:bodyPr>
          <a:lstStyle/>
          <a:p>
            <a:pPr>
              <a:lnSpc>
                <a:spcPct val="75000"/>
              </a:lnSpc>
            </a:pPr>
            <a:r>
              <a:rPr lang="et-EE" sz="1300"/>
              <a:t>Haridus</a:t>
            </a:r>
          </a:p>
        </p:txBody>
      </p:sp>
      <p:sp>
        <p:nvSpPr>
          <p:cNvPr id="18" name="TextBox 17">
            <a:extLst>
              <a:ext uri="{FF2B5EF4-FFF2-40B4-BE49-F238E27FC236}">
                <a16:creationId xmlns:a16="http://schemas.microsoft.com/office/drawing/2014/main" id="{68DDDDDE-A0EF-C71D-82E4-09A5F64A1AAE}"/>
              </a:ext>
            </a:extLst>
          </p:cNvPr>
          <p:cNvSpPr txBox="1"/>
          <p:nvPr/>
        </p:nvSpPr>
        <p:spPr>
          <a:xfrm>
            <a:off x="6984149" y="2618569"/>
            <a:ext cx="1416457" cy="974754"/>
          </a:xfrm>
          <a:prstGeom prst="rect">
            <a:avLst/>
          </a:prstGeom>
          <a:noFill/>
        </p:spPr>
        <p:txBody>
          <a:bodyPr wrap="square" rtlCol="0">
            <a:spAutoFit/>
          </a:bodyPr>
          <a:lstStyle/>
          <a:p>
            <a:pPr>
              <a:lnSpc>
                <a:spcPct val="75000"/>
              </a:lnSpc>
            </a:pPr>
            <a:r>
              <a:rPr lang="et-EE" sz="1300" b="1">
                <a:solidFill>
                  <a:schemeClr val="tx1"/>
                </a:solidFill>
              </a:rPr>
              <a:t>Noored</a:t>
            </a:r>
          </a:p>
          <a:p>
            <a:pPr>
              <a:lnSpc>
                <a:spcPct val="75000"/>
              </a:lnSpc>
            </a:pPr>
            <a:r>
              <a:rPr lang="en-US" sz="1050"/>
              <a:t>JKTK</a:t>
            </a:r>
            <a:r>
              <a:rPr lang="et-EE" sz="1050"/>
              <a:t>: projekti</a:t>
            </a:r>
            <a:r>
              <a:rPr lang="en-US" sz="1050"/>
              <a:t>-</a:t>
            </a:r>
            <a:r>
              <a:rPr lang="et-EE" sz="1050" err="1"/>
              <a:t>to</a:t>
            </a:r>
            <a:r>
              <a:rPr lang="en-US" sz="1050"/>
              <a:t>e</a:t>
            </a:r>
            <a:r>
              <a:rPr lang="et-EE" sz="1050" err="1"/>
              <a:t>tused</a:t>
            </a:r>
            <a:endParaRPr lang="et-EE" sz="1050"/>
          </a:p>
          <a:p>
            <a:pPr>
              <a:lnSpc>
                <a:spcPct val="75000"/>
              </a:lnSpc>
            </a:pPr>
            <a:r>
              <a:rPr lang="et-EE" sz="1050"/>
              <a:t>KOV: kool, huviharidus, noortekeskused</a:t>
            </a:r>
          </a:p>
          <a:p>
            <a:pPr>
              <a:lnSpc>
                <a:spcPct val="75000"/>
              </a:lnSpc>
            </a:pPr>
            <a:r>
              <a:rPr lang="et-EE" sz="1050"/>
              <a:t>MK: ettevõtlik kool</a:t>
            </a:r>
          </a:p>
        </p:txBody>
      </p:sp>
      <p:sp>
        <p:nvSpPr>
          <p:cNvPr id="19" name="TextBox 18">
            <a:extLst>
              <a:ext uri="{FF2B5EF4-FFF2-40B4-BE49-F238E27FC236}">
                <a16:creationId xmlns:a16="http://schemas.microsoft.com/office/drawing/2014/main" id="{5434810D-245E-3508-AF8A-72A6967DCCA5}"/>
              </a:ext>
            </a:extLst>
          </p:cNvPr>
          <p:cNvSpPr txBox="1"/>
          <p:nvPr/>
        </p:nvSpPr>
        <p:spPr>
          <a:xfrm>
            <a:off x="5401469" y="5746797"/>
            <a:ext cx="1543828" cy="248851"/>
          </a:xfrm>
          <a:prstGeom prst="rect">
            <a:avLst/>
          </a:prstGeom>
          <a:noFill/>
        </p:spPr>
        <p:txBody>
          <a:bodyPr wrap="square" rtlCol="0">
            <a:spAutoFit/>
          </a:bodyPr>
          <a:lstStyle/>
          <a:p>
            <a:pPr>
              <a:lnSpc>
                <a:spcPct val="75000"/>
              </a:lnSpc>
            </a:pPr>
            <a:r>
              <a:rPr lang="et-EE" sz="1300"/>
              <a:t>Jäätmehooldus</a:t>
            </a:r>
          </a:p>
        </p:txBody>
      </p:sp>
      <p:sp>
        <p:nvSpPr>
          <p:cNvPr id="20" name="TextBox 19">
            <a:extLst>
              <a:ext uri="{FF2B5EF4-FFF2-40B4-BE49-F238E27FC236}">
                <a16:creationId xmlns:a16="http://schemas.microsoft.com/office/drawing/2014/main" id="{63EAAF50-8663-BF7B-AFBA-914256A0032D}"/>
              </a:ext>
            </a:extLst>
          </p:cNvPr>
          <p:cNvSpPr txBox="1"/>
          <p:nvPr/>
        </p:nvSpPr>
        <p:spPr>
          <a:xfrm>
            <a:off x="6862185" y="5326765"/>
            <a:ext cx="1733315" cy="248851"/>
          </a:xfrm>
          <a:prstGeom prst="rect">
            <a:avLst/>
          </a:prstGeom>
          <a:noFill/>
        </p:spPr>
        <p:txBody>
          <a:bodyPr wrap="square" rtlCol="0">
            <a:spAutoFit/>
          </a:bodyPr>
          <a:lstStyle/>
          <a:p>
            <a:pPr>
              <a:lnSpc>
                <a:spcPct val="75000"/>
              </a:lnSpc>
            </a:pPr>
            <a:r>
              <a:rPr lang="et-EE" sz="1300"/>
              <a:t>Sotsiaalhoolekanne</a:t>
            </a:r>
          </a:p>
        </p:txBody>
      </p:sp>
      <p:sp>
        <p:nvSpPr>
          <p:cNvPr id="21" name="TextBox 20">
            <a:extLst>
              <a:ext uri="{FF2B5EF4-FFF2-40B4-BE49-F238E27FC236}">
                <a16:creationId xmlns:a16="http://schemas.microsoft.com/office/drawing/2014/main" id="{9E9DD9CD-3C86-AE04-AA4C-222D5E1EBB89}"/>
              </a:ext>
            </a:extLst>
          </p:cNvPr>
          <p:cNvSpPr txBox="1"/>
          <p:nvPr/>
        </p:nvSpPr>
        <p:spPr>
          <a:xfrm>
            <a:off x="8398952" y="5310653"/>
            <a:ext cx="1240434" cy="248851"/>
          </a:xfrm>
          <a:prstGeom prst="rect">
            <a:avLst/>
          </a:prstGeom>
          <a:noFill/>
        </p:spPr>
        <p:txBody>
          <a:bodyPr wrap="square" rtlCol="0">
            <a:spAutoFit/>
          </a:bodyPr>
          <a:lstStyle/>
          <a:p>
            <a:pPr>
              <a:lnSpc>
                <a:spcPct val="75000"/>
              </a:lnSpc>
            </a:pPr>
            <a:r>
              <a:rPr lang="et-EE" sz="1300"/>
              <a:t>Ühistransport</a:t>
            </a:r>
          </a:p>
        </p:txBody>
      </p:sp>
      <p:sp>
        <p:nvSpPr>
          <p:cNvPr id="22" name="TextBox 21">
            <a:extLst>
              <a:ext uri="{FF2B5EF4-FFF2-40B4-BE49-F238E27FC236}">
                <a16:creationId xmlns:a16="http://schemas.microsoft.com/office/drawing/2014/main" id="{6D9ECBBC-B4F8-8632-DEA9-FE972A3BE73B}"/>
              </a:ext>
            </a:extLst>
          </p:cNvPr>
          <p:cNvSpPr txBox="1"/>
          <p:nvPr/>
        </p:nvSpPr>
        <p:spPr>
          <a:xfrm>
            <a:off x="6716054" y="5089964"/>
            <a:ext cx="947719" cy="248851"/>
          </a:xfrm>
          <a:prstGeom prst="rect">
            <a:avLst/>
          </a:prstGeom>
          <a:noFill/>
        </p:spPr>
        <p:txBody>
          <a:bodyPr wrap="square" rtlCol="0">
            <a:spAutoFit/>
          </a:bodyPr>
          <a:lstStyle/>
          <a:p>
            <a:pPr>
              <a:lnSpc>
                <a:spcPct val="75000"/>
              </a:lnSpc>
            </a:pPr>
            <a:r>
              <a:rPr lang="et-EE" sz="1300"/>
              <a:t>Tervishoid</a:t>
            </a:r>
          </a:p>
        </p:txBody>
      </p:sp>
      <p:sp>
        <p:nvSpPr>
          <p:cNvPr id="23" name="TextBox 22">
            <a:extLst>
              <a:ext uri="{FF2B5EF4-FFF2-40B4-BE49-F238E27FC236}">
                <a16:creationId xmlns:a16="http://schemas.microsoft.com/office/drawing/2014/main" id="{BB6DFF30-5381-0814-FCFC-41E061FE3A54}"/>
              </a:ext>
            </a:extLst>
          </p:cNvPr>
          <p:cNvSpPr txBox="1"/>
          <p:nvPr/>
        </p:nvSpPr>
        <p:spPr>
          <a:xfrm>
            <a:off x="7695715" y="6209926"/>
            <a:ext cx="947719" cy="248851"/>
          </a:xfrm>
          <a:prstGeom prst="rect">
            <a:avLst/>
          </a:prstGeom>
          <a:noFill/>
        </p:spPr>
        <p:txBody>
          <a:bodyPr wrap="square" rtlCol="0">
            <a:spAutoFit/>
          </a:bodyPr>
          <a:lstStyle/>
          <a:p>
            <a:pPr>
              <a:lnSpc>
                <a:spcPct val="75000"/>
              </a:lnSpc>
            </a:pPr>
            <a:r>
              <a:rPr lang="et-EE" sz="1300"/>
              <a:t>Teedevõrk</a:t>
            </a:r>
          </a:p>
        </p:txBody>
      </p:sp>
      <p:sp>
        <p:nvSpPr>
          <p:cNvPr id="24" name="TextBox 23">
            <a:extLst>
              <a:ext uri="{FF2B5EF4-FFF2-40B4-BE49-F238E27FC236}">
                <a16:creationId xmlns:a16="http://schemas.microsoft.com/office/drawing/2014/main" id="{4E1800EB-0D98-D223-642C-586ABA25B57C}"/>
              </a:ext>
            </a:extLst>
          </p:cNvPr>
          <p:cNvSpPr txBox="1"/>
          <p:nvPr/>
        </p:nvSpPr>
        <p:spPr>
          <a:xfrm>
            <a:off x="8597714" y="3776348"/>
            <a:ext cx="1549387" cy="732380"/>
          </a:xfrm>
          <a:prstGeom prst="rect">
            <a:avLst/>
          </a:prstGeom>
          <a:noFill/>
        </p:spPr>
        <p:txBody>
          <a:bodyPr wrap="square" rtlCol="0">
            <a:spAutoFit/>
          </a:bodyPr>
          <a:lstStyle/>
          <a:p>
            <a:pPr>
              <a:lnSpc>
                <a:spcPct val="75000"/>
              </a:lnSpc>
            </a:pPr>
            <a:r>
              <a:rPr lang="et-EE" sz="1300" b="1"/>
              <a:t>Turvalisus</a:t>
            </a:r>
          </a:p>
          <a:p>
            <a:pPr>
              <a:lnSpc>
                <a:spcPct val="75000"/>
              </a:lnSpc>
            </a:pPr>
            <a:r>
              <a:rPr lang="en-US" sz="1050"/>
              <a:t>JKTK</a:t>
            </a:r>
            <a:r>
              <a:rPr lang="et-EE" sz="1050"/>
              <a:t>: projektitoetused, </a:t>
            </a:r>
          </a:p>
          <a:p>
            <a:pPr>
              <a:lnSpc>
                <a:spcPct val="75000"/>
              </a:lnSpc>
            </a:pPr>
            <a:r>
              <a:rPr lang="et-EE" sz="1050"/>
              <a:t>KOV: tegevustoetus</a:t>
            </a:r>
          </a:p>
          <a:p>
            <a:pPr>
              <a:lnSpc>
                <a:spcPct val="75000"/>
              </a:lnSpc>
            </a:pPr>
            <a:r>
              <a:rPr lang="et-EE" sz="1050"/>
              <a:t>EL, riiklikud ja regionaaltoetused</a:t>
            </a:r>
          </a:p>
        </p:txBody>
      </p:sp>
      <p:sp>
        <p:nvSpPr>
          <p:cNvPr id="25" name="TextBox 24">
            <a:extLst>
              <a:ext uri="{FF2B5EF4-FFF2-40B4-BE49-F238E27FC236}">
                <a16:creationId xmlns:a16="http://schemas.microsoft.com/office/drawing/2014/main" id="{2EBB46F2-5534-42B3-0431-6DB41F8C1E1F}"/>
              </a:ext>
            </a:extLst>
          </p:cNvPr>
          <p:cNvSpPr txBox="1"/>
          <p:nvPr/>
        </p:nvSpPr>
        <p:spPr>
          <a:xfrm>
            <a:off x="10817263" y="3212095"/>
            <a:ext cx="991196" cy="548933"/>
          </a:xfrm>
          <a:prstGeom prst="rect">
            <a:avLst/>
          </a:prstGeom>
          <a:noFill/>
        </p:spPr>
        <p:txBody>
          <a:bodyPr wrap="square" rtlCol="0">
            <a:spAutoFit/>
          </a:bodyPr>
          <a:lstStyle/>
          <a:p>
            <a:pPr>
              <a:lnSpc>
                <a:spcPct val="75000"/>
              </a:lnSpc>
            </a:pPr>
            <a:r>
              <a:rPr lang="et-EE" sz="1300"/>
              <a:t>Maakonna toimivus ja maine</a:t>
            </a:r>
          </a:p>
        </p:txBody>
      </p:sp>
      <p:sp>
        <p:nvSpPr>
          <p:cNvPr id="26" name="TextBox 25">
            <a:extLst>
              <a:ext uri="{FF2B5EF4-FFF2-40B4-BE49-F238E27FC236}">
                <a16:creationId xmlns:a16="http://schemas.microsoft.com/office/drawing/2014/main" id="{95D1F801-FB16-EF52-4D6F-A9D10BA46289}"/>
              </a:ext>
            </a:extLst>
          </p:cNvPr>
          <p:cNvSpPr txBox="1"/>
          <p:nvPr/>
        </p:nvSpPr>
        <p:spPr>
          <a:xfrm>
            <a:off x="7683726" y="5558952"/>
            <a:ext cx="2259486" cy="248851"/>
          </a:xfrm>
          <a:prstGeom prst="rect">
            <a:avLst/>
          </a:prstGeom>
          <a:noFill/>
        </p:spPr>
        <p:txBody>
          <a:bodyPr wrap="square" rtlCol="0">
            <a:spAutoFit/>
          </a:bodyPr>
          <a:lstStyle/>
          <a:p>
            <a:pPr>
              <a:lnSpc>
                <a:spcPct val="75000"/>
              </a:lnSpc>
            </a:pPr>
            <a:r>
              <a:rPr lang="et-EE" sz="1300"/>
              <a:t>Kommunaalteenused</a:t>
            </a:r>
          </a:p>
        </p:txBody>
      </p:sp>
      <p:sp>
        <p:nvSpPr>
          <p:cNvPr id="27" name="TextBox 26">
            <a:extLst>
              <a:ext uri="{FF2B5EF4-FFF2-40B4-BE49-F238E27FC236}">
                <a16:creationId xmlns:a16="http://schemas.microsoft.com/office/drawing/2014/main" id="{96D801DD-7287-758D-8AD0-EF058CAEDF47}"/>
              </a:ext>
            </a:extLst>
          </p:cNvPr>
          <p:cNvSpPr txBox="1"/>
          <p:nvPr/>
        </p:nvSpPr>
        <p:spPr>
          <a:xfrm>
            <a:off x="5111775" y="5296892"/>
            <a:ext cx="991196" cy="248851"/>
          </a:xfrm>
          <a:prstGeom prst="rect">
            <a:avLst/>
          </a:prstGeom>
          <a:noFill/>
        </p:spPr>
        <p:txBody>
          <a:bodyPr wrap="square" rtlCol="0">
            <a:spAutoFit/>
          </a:bodyPr>
          <a:lstStyle/>
          <a:p>
            <a:pPr>
              <a:lnSpc>
                <a:spcPct val="75000"/>
              </a:lnSpc>
            </a:pPr>
            <a:r>
              <a:rPr lang="et-EE" sz="1300"/>
              <a:t>Heakord</a:t>
            </a:r>
          </a:p>
        </p:txBody>
      </p:sp>
      <p:sp>
        <p:nvSpPr>
          <p:cNvPr id="28" name="TextBox 27">
            <a:extLst>
              <a:ext uri="{FF2B5EF4-FFF2-40B4-BE49-F238E27FC236}">
                <a16:creationId xmlns:a16="http://schemas.microsoft.com/office/drawing/2014/main" id="{F3A582BB-3D40-9D0E-E878-2E37E48B10CF}"/>
              </a:ext>
            </a:extLst>
          </p:cNvPr>
          <p:cNvSpPr txBox="1"/>
          <p:nvPr/>
        </p:nvSpPr>
        <p:spPr>
          <a:xfrm>
            <a:off x="6467647" y="673734"/>
            <a:ext cx="1877483" cy="248851"/>
          </a:xfrm>
          <a:prstGeom prst="rect">
            <a:avLst/>
          </a:prstGeom>
          <a:noFill/>
        </p:spPr>
        <p:txBody>
          <a:bodyPr wrap="square" rtlCol="0">
            <a:spAutoFit/>
          </a:bodyPr>
          <a:lstStyle/>
          <a:p>
            <a:pPr>
              <a:lnSpc>
                <a:spcPct val="75000"/>
              </a:lnSpc>
            </a:pPr>
            <a:r>
              <a:rPr lang="et-EE" sz="1300">
                <a:solidFill>
                  <a:schemeClr val="tx1"/>
                </a:solidFill>
              </a:rPr>
              <a:t>Innovatsiooni soosimine</a:t>
            </a:r>
            <a:endParaRPr lang="et-EE" sz="1300"/>
          </a:p>
        </p:txBody>
      </p:sp>
      <p:sp>
        <p:nvSpPr>
          <p:cNvPr id="29" name="TextBox 28">
            <a:extLst>
              <a:ext uri="{FF2B5EF4-FFF2-40B4-BE49-F238E27FC236}">
                <a16:creationId xmlns:a16="http://schemas.microsoft.com/office/drawing/2014/main" id="{63A55447-6E56-1256-BADD-2267634C86E9}"/>
              </a:ext>
            </a:extLst>
          </p:cNvPr>
          <p:cNvSpPr txBox="1"/>
          <p:nvPr/>
        </p:nvSpPr>
        <p:spPr>
          <a:xfrm>
            <a:off x="7652836" y="912072"/>
            <a:ext cx="2745826" cy="398892"/>
          </a:xfrm>
          <a:prstGeom prst="rect">
            <a:avLst/>
          </a:prstGeom>
          <a:noFill/>
        </p:spPr>
        <p:txBody>
          <a:bodyPr wrap="square" rtlCol="0">
            <a:spAutoFit/>
          </a:bodyPr>
          <a:lstStyle/>
          <a:p>
            <a:pPr>
              <a:lnSpc>
                <a:spcPct val="75000"/>
              </a:lnSpc>
            </a:pPr>
            <a:r>
              <a:rPr lang="et-EE" sz="1300">
                <a:solidFill>
                  <a:schemeClr val="tx1"/>
                </a:solidFill>
              </a:rPr>
              <a:t>Piirkondliku eripära rakendamine ja konkurentsivõime</a:t>
            </a:r>
            <a:endParaRPr lang="et-EE" sz="1300"/>
          </a:p>
        </p:txBody>
      </p:sp>
      <p:sp>
        <p:nvSpPr>
          <p:cNvPr id="30" name="TextBox 29">
            <a:extLst>
              <a:ext uri="{FF2B5EF4-FFF2-40B4-BE49-F238E27FC236}">
                <a16:creationId xmlns:a16="http://schemas.microsoft.com/office/drawing/2014/main" id="{D2BB0B3B-8023-3BDB-C28E-2604B0407E09}"/>
              </a:ext>
            </a:extLst>
          </p:cNvPr>
          <p:cNvSpPr txBox="1"/>
          <p:nvPr/>
        </p:nvSpPr>
        <p:spPr>
          <a:xfrm>
            <a:off x="6110324" y="882268"/>
            <a:ext cx="1669945" cy="548933"/>
          </a:xfrm>
          <a:prstGeom prst="rect">
            <a:avLst/>
          </a:prstGeom>
          <a:noFill/>
        </p:spPr>
        <p:txBody>
          <a:bodyPr wrap="square" rtlCol="0">
            <a:spAutoFit/>
          </a:bodyPr>
          <a:lstStyle/>
          <a:p>
            <a:pPr>
              <a:lnSpc>
                <a:spcPct val="75000"/>
              </a:lnSpc>
            </a:pPr>
            <a:r>
              <a:rPr lang="et-EE" sz="1300"/>
              <a:t>Avaliku-, era –ja kolmanda sektori partnerlus</a:t>
            </a:r>
          </a:p>
        </p:txBody>
      </p:sp>
      <p:sp>
        <p:nvSpPr>
          <p:cNvPr id="31" name="TextBox 30">
            <a:extLst>
              <a:ext uri="{FF2B5EF4-FFF2-40B4-BE49-F238E27FC236}">
                <a16:creationId xmlns:a16="http://schemas.microsoft.com/office/drawing/2014/main" id="{F8B11232-3F4B-259E-CEF0-BC194AC2F33B}"/>
              </a:ext>
            </a:extLst>
          </p:cNvPr>
          <p:cNvSpPr txBox="1"/>
          <p:nvPr/>
        </p:nvSpPr>
        <p:spPr>
          <a:xfrm>
            <a:off x="4694569" y="4146791"/>
            <a:ext cx="1469019" cy="398892"/>
          </a:xfrm>
          <a:prstGeom prst="rect">
            <a:avLst/>
          </a:prstGeom>
          <a:noFill/>
        </p:spPr>
        <p:txBody>
          <a:bodyPr wrap="square" rtlCol="0">
            <a:spAutoFit/>
          </a:bodyPr>
          <a:lstStyle/>
          <a:p>
            <a:pPr>
              <a:lnSpc>
                <a:spcPct val="75000"/>
              </a:lnSpc>
            </a:pPr>
            <a:r>
              <a:rPr lang="et-EE" sz="1300"/>
              <a:t>Sotsiaaltoetus ja sotsiaalabi</a:t>
            </a:r>
          </a:p>
        </p:txBody>
      </p:sp>
      <p:sp>
        <p:nvSpPr>
          <p:cNvPr id="32" name="TextBox 31">
            <a:extLst>
              <a:ext uri="{FF2B5EF4-FFF2-40B4-BE49-F238E27FC236}">
                <a16:creationId xmlns:a16="http://schemas.microsoft.com/office/drawing/2014/main" id="{8536C95B-7BA8-4172-D71B-5D256EEBE4B4}"/>
              </a:ext>
            </a:extLst>
          </p:cNvPr>
          <p:cNvSpPr txBox="1"/>
          <p:nvPr/>
        </p:nvSpPr>
        <p:spPr>
          <a:xfrm>
            <a:off x="9958549" y="5032987"/>
            <a:ext cx="1804545" cy="398892"/>
          </a:xfrm>
          <a:prstGeom prst="rect">
            <a:avLst/>
          </a:prstGeom>
          <a:noFill/>
        </p:spPr>
        <p:txBody>
          <a:bodyPr wrap="square" rtlCol="0">
            <a:spAutoFit/>
          </a:bodyPr>
          <a:lstStyle/>
          <a:p>
            <a:pPr>
              <a:lnSpc>
                <a:spcPct val="75000"/>
              </a:lnSpc>
            </a:pPr>
            <a:r>
              <a:rPr lang="et-EE" sz="1300"/>
              <a:t>Elukoha ja eluaseme väärtus</a:t>
            </a:r>
          </a:p>
        </p:txBody>
      </p:sp>
      <p:sp>
        <p:nvSpPr>
          <p:cNvPr id="33" name="TextBox 32">
            <a:extLst>
              <a:ext uri="{FF2B5EF4-FFF2-40B4-BE49-F238E27FC236}">
                <a16:creationId xmlns:a16="http://schemas.microsoft.com/office/drawing/2014/main" id="{E4DBDE79-0691-1F39-2C2E-A66306EAA71E}"/>
              </a:ext>
            </a:extLst>
          </p:cNvPr>
          <p:cNvSpPr txBox="1"/>
          <p:nvPr/>
        </p:nvSpPr>
        <p:spPr>
          <a:xfrm>
            <a:off x="10673662" y="3795000"/>
            <a:ext cx="1204702" cy="398892"/>
          </a:xfrm>
          <a:prstGeom prst="rect">
            <a:avLst/>
          </a:prstGeom>
          <a:noFill/>
        </p:spPr>
        <p:txBody>
          <a:bodyPr wrap="square" rtlCol="0">
            <a:spAutoFit/>
          </a:bodyPr>
          <a:lstStyle/>
          <a:p>
            <a:pPr>
              <a:lnSpc>
                <a:spcPct val="75000"/>
              </a:lnSpc>
            </a:pPr>
            <a:r>
              <a:rPr lang="et-EE" sz="1300">
                <a:solidFill>
                  <a:schemeClr val="tx1"/>
                </a:solidFill>
              </a:rPr>
              <a:t>EL tulenevad võimalused</a:t>
            </a:r>
            <a:endParaRPr lang="et-EE" sz="1300"/>
          </a:p>
        </p:txBody>
      </p:sp>
      <p:sp>
        <p:nvSpPr>
          <p:cNvPr id="34" name="TextBox 33">
            <a:extLst>
              <a:ext uri="{FF2B5EF4-FFF2-40B4-BE49-F238E27FC236}">
                <a16:creationId xmlns:a16="http://schemas.microsoft.com/office/drawing/2014/main" id="{78E829CA-07A2-3837-CD1A-C58DAFBE2AA2}"/>
              </a:ext>
            </a:extLst>
          </p:cNvPr>
          <p:cNvSpPr txBox="1"/>
          <p:nvPr/>
        </p:nvSpPr>
        <p:spPr>
          <a:xfrm>
            <a:off x="6192934" y="1782826"/>
            <a:ext cx="1340699" cy="732380"/>
          </a:xfrm>
          <a:prstGeom prst="rect">
            <a:avLst/>
          </a:prstGeom>
          <a:noFill/>
        </p:spPr>
        <p:txBody>
          <a:bodyPr wrap="square" rtlCol="0">
            <a:spAutoFit/>
          </a:bodyPr>
          <a:lstStyle/>
          <a:p>
            <a:pPr>
              <a:lnSpc>
                <a:spcPct val="75000"/>
              </a:lnSpc>
            </a:pPr>
            <a:r>
              <a:rPr lang="en-US" sz="1300" b="1"/>
              <a:t>K</a:t>
            </a:r>
            <a:r>
              <a:rPr lang="et-EE" sz="1300" b="1">
                <a:solidFill>
                  <a:schemeClr val="tx1"/>
                </a:solidFill>
              </a:rPr>
              <a:t>aasamine </a:t>
            </a:r>
            <a:endParaRPr lang="en-US" sz="1300" b="1">
              <a:solidFill>
                <a:schemeClr val="tx1"/>
              </a:solidFill>
            </a:endParaRPr>
          </a:p>
          <a:p>
            <a:pPr>
              <a:lnSpc>
                <a:spcPct val="75000"/>
              </a:lnSpc>
            </a:pPr>
            <a:r>
              <a:rPr lang="en-US" sz="1050"/>
              <a:t>JKTK</a:t>
            </a:r>
            <a:r>
              <a:rPr lang="et-EE" sz="1050"/>
              <a:t>: k</a:t>
            </a:r>
            <a:r>
              <a:rPr lang="en-US" sz="1050" err="1"/>
              <a:t>ogukondade</a:t>
            </a:r>
            <a:r>
              <a:rPr lang="et-EE" sz="1050"/>
              <a:t> </a:t>
            </a:r>
            <a:r>
              <a:rPr lang="et-EE" sz="1050" err="1"/>
              <a:t>võimestamine</a:t>
            </a:r>
            <a:endParaRPr lang="et-EE" sz="1050"/>
          </a:p>
          <a:p>
            <a:pPr>
              <a:lnSpc>
                <a:spcPct val="75000"/>
              </a:lnSpc>
            </a:pPr>
            <a:r>
              <a:rPr lang="et-EE" sz="1050"/>
              <a:t>KOV: juhtumipõhine lähenemine</a:t>
            </a:r>
          </a:p>
        </p:txBody>
      </p:sp>
      <p:sp>
        <p:nvSpPr>
          <p:cNvPr id="35" name="TextBox 34">
            <a:extLst>
              <a:ext uri="{FF2B5EF4-FFF2-40B4-BE49-F238E27FC236}">
                <a16:creationId xmlns:a16="http://schemas.microsoft.com/office/drawing/2014/main" id="{3B853245-0184-2B55-6076-BAA8CF850A21}"/>
              </a:ext>
            </a:extLst>
          </p:cNvPr>
          <p:cNvSpPr txBox="1"/>
          <p:nvPr/>
        </p:nvSpPr>
        <p:spPr>
          <a:xfrm>
            <a:off x="5699299" y="1433871"/>
            <a:ext cx="2215085" cy="248851"/>
          </a:xfrm>
          <a:prstGeom prst="rect">
            <a:avLst/>
          </a:prstGeom>
          <a:noFill/>
        </p:spPr>
        <p:txBody>
          <a:bodyPr wrap="square" rtlCol="0">
            <a:spAutoFit/>
          </a:bodyPr>
          <a:lstStyle/>
          <a:p>
            <a:pPr>
              <a:lnSpc>
                <a:spcPct val="75000"/>
              </a:lnSpc>
            </a:pPr>
            <a:r>
              <a:rPr lang="et-EE" sz="1300">
                <a:solidFill>
                  <a:schemeClr val="tx1"/>
                </a:solidFill>
              </a:rPr>
              <a:t>Elukvaliteedi parandamine</a:t>
            </a:r>
            <a:endParaRPr lang="et-EE" sz="1300"/>
          </a:p>
        </p:txBody>
      </p:sp>
      <p:sp>
        <p:nvSpPr>
          <p:cNvPr id="36" name="TextBox 35">
            <a:extLst>
              <a:ext uri="{FF2B5EF4-FFF2-40B4-BE49-F238E27FC236}">
                <a16:creationId xmlns:a16="http://schemas.microsoft.com/office/drawing/2014/main" id="{A1E62528-597B-D522-F600-E23557AEA0B8}"/>
              </a:ext>
            </a:extLst>
          </p:cNvPr>
          <p:cNvSpPr txBox="1"/>
          <p:nvPr/>
        </p:nvSpPr>
        <p:spPr>
          <a:xfrm>
            <a:off x="5943427" y="6153816"/>
            <a:ext cx="1760526" cy="398892"/>
          </a:xfrm>
          <a:prstGeom prst="rect">
            <a:avLst/>
          </a:prstGeom>
          <a:noFill/>
        </p:spPr>
        <p:txBody>
          <a:bodyPr wrap="square" rtlCol="0">
            <a:spAutoFit/>
          </a:bodyPr>
          <a:lstStyle/>
          <a:p>
            <a:pPr>
              <a:lnSpc>
                <a:spcPct val="75000"/>
              </a:lnSpc>
            </a:pPr>
            <a:r>
              <a:rPr lang="et-EE" sz="1300"/>
              <a:t>Elamu- ja kommunaalmajandus</a:t>
            </a:r>
          </a:p>
        </p:txBody>
      </p:sp>
      <p:sp>
        <p:nvSpPr>
          <p:cNvPr id="37" name="TextBox 36">
            <a:extLst>
              <a:ext uri="{FF2B5EF4-FFF2-40B4-BE49-F238E27FC236}">
                <a16:creationId xmlns:a16="http://schemas.microsoft.com/office/drawing/2014/main" id="{E7258D25-648F-EFD2-4445-30C32DABD3F1}"/>
              </a:ext>
            </a:extLst>
          </p:cNvPr>
          <p:cNvSpPr txBox="1"/>
          <p:nvPr/>
        </p:nvSpPr>
        <p:spPr>
          <a:xfrm>
            <a:off x="4722642" y="3498278"/>
            <a:ext cx="1193880" cy="398892"/>
          </a:xfrm>
          <a:prstGeom prst="rect">
            <a:avLst/>
          </a:prstGeom>
          <a:noFill/>
        </p:spPr>
        <p:txBody>
          <a:bodyPr wrap="square" rtlCol="0">
            <a:spAutoFit/>
          </a:bodyPr>
          <a:lstStyle/>
          <a:p>
            <a:pPr>
              <a:lnSpc>
                <a:spcPct val="75000"/>
              </a:lnSpc>
            </a:pPr>
            <a:r>
              <a:rPr lang="et-EE" sz="1300" err="1"/>
              <a:t>Sotsiaal-teenused</a:t>
            </a:r>
            <a:endParaRPr lang="et-EE" sz="1300"/>
          </a:p>
        </p:txBody>
      </p:sp>
      <p:sp>
        <p:nvSpPr>
          <p:cNvPr id="38" name="TextBox 37">
            <a:extLst>
              <a:ext uri="{FF2B5EF4-FFF2-40B4-BE49-F238E27FC236}">
                <a16:creationId xmlns:a16="http://schemas.microsoft.com/office/drawing/2014/main" id="{D935D6AA-DFC3-A8FB-C183-476D7A82749B}"/>
              </a:ext>
            </a:extLst>
          </p:cNvPr>
          <p:cNvSpPr txBox="1"/>
          <p:nvPr/>
        </p:nvSpPr>
        <p:spPr>
          <a:xfrm>
            <a:off x="7783036" y="6005367"/>
            <a:ext cx="1095162" cy="248851"/>
          </a:xfrm>
          <a:prstGeom prst="rect">
            <a:avLst/>
          </a:prstGeom>
          <a:noFill/>
        </p:spPr>
        <p:txBody>
          <a:bodyPr wrap="square" rtlCol="0">
            <a:spAutoFit/>
          </a:bodyPr>
          <a:lstStyle/>
          <a:p>
            <a:pPr>
              <a:lnSpc>
                <a:spcPct val="75000"/>
              </a:lnSpc>
            </a:pPr>
            <a:r>
              <a:rPr lang="et-EE" sz="1300"/>
              <a:t>Energeetika</a:t>
            </a:r>
          </a:p>
        </p:txBody>
      </p:sp>
      <p:sp>
        <p:nvSpPr>
          <p:cNvPr id="39" name="TextBox 38">
            <a:extLst>
              <a:ext uri="{FF2B5EF4-FFF2-40B4-BE49-F238E27FC236}">
                <a16:creationId xmlns:a16="http://schemas.microsoft.com/office/drawing/2014/main" id="{245D7B9B-6EF9-AD42-ED93-35A7342946F6}"/>
              </a:ext>
            </a:extLst>
          </p:cNvPr>
          <p:cNvSpPr txBox="1"/>
          <p:nvPr/>
        </p:nvSpPr>
        <p:spPr>
          <a:xfrm>
            <a:off x="9690158" y="5504875"/>
            <a:ext cx="1390677" cy="501804"/>
          </a:xfrm>
          <a:prstGeom prst="rect">
            <a:avLst/>
          </a:prstGeom>
          <a:noFill/>
        </p:spPr>
        <p:txBody>
          <a:bodyPr wrap="square" rtlCol="0">
            <a:spAutoFit/>
          </a:bodyPr>
          <a:lstStyle/>
          <a:p>
            <a:pPr>
              <a:lnSpc>
                <a:spcPct val="75000"/>
              </a:lnSpc>
            </a:pPr>
            <a:r>
              <a:rPr lang="et-EE" sz="1300"/>
              <a:t>Tehniline taristu</a:t>
            </a:r>
          </a:p>
          <a:p>
            <a:pPr>
              <a:lnSpc>
                <a:spcPct val="75000"/>
              </a:lnSpc>
            </a:pPr>
            <a:r>
              <a:rPr lang="et-EE" sz="1050"/>
              <a:t>EL, riiklikud ja regionaaltoetused</a:t>
            </a:r>
          </a:p>
        </p:txBody>
      </p:sp>
      <p:sp>
        <p:nvSpPr>
          <p:cNvPr id="40" name="TextBox 39">
            <a:extLst>
              <a:ext uri="{FF2B5EF4-FFF2-40B4-BE49-F238E27FC236}">
                <a16:creationId xmlns:a16="http://schemas.microsoft.com/office/drawing/2014/main" id="{DDC6BF5A-F4B0-43B3-3F9A-AD309A9BF02B}"/>
              </a:ext>
            </a:extLst>
          </p:cNvPr>
          <p:cNvSpPr txBox="1"/>
          <p:nvPr/>
        </p:nvSpPr>
        <p:spPr>
          <a:xfrm>
            <a:off x="7989106" y="3862931"/>
            <a:ext cx="1024886" cy="492443"/>
          </a:xfrm>
          <a:prstGeom prst="rect">
            <a:avLst/>
          </a:prstGeom>
          <a:noFill/>
        </p:spPr>
        <p:txBody>
          <a:bodyPr wrap="square" rtlCol="0">
            <a:spAutoFit/>
          </a:bodyPr>
          <a:lstStyle/>
          <a:p>
            <a:r>
              <a:rPr lang="en-US" sz="1300" b="1" err="1"/>
              <a:t>Säästev</a:t>
            </a:r>
            <a:r>
              <a:rPr lang="en-US" sz="1300" b="1"/>
              <a:t> </a:t>
            </a:r>
            <a:r>
              <a:rPr lang="en-US" sz="1300" b="1" err="1"/>
              <a:t>areng</a:t>
            </a:r>
            <a:endParaRPr lang="et-EE" sz="1300" b="1"/>
          </a:p>
        </p:txBody>
      </p:sp>
      <p:sp>
        <p:nvSpPr>
          <p:cNvPr id="41" name="TextBox 40">
            <a:extLst>
              <a:ext uri="{FF2B5EF4-FFF2-40B4-BE49-F238E27FC236}">
                <a16:creationId xmlns:a16="http://schemas.microsoft.com/office/drawing/2014/main" id="{7969A3B4-29BA-0489-56B4-903ADB79AA78}"/>
              </a:ext>
            </a:extLst>
          </p:cNvPr>
          <p:cNvSpPr txBox="1"/>
          <p:nvPr/>
        </p:nvSpPr>
        <p:spPr>
          <a:xfrm>
            <a:off x="5521843" y="2450145"/>
            <a:ext cx="1538860" cy="1153649"/>
          </a:xfrm>
          <a:prstGeom prst="rect">
            <a:avLst/>
          </a:prstGeom>
          <a:noFill/>
        </p:spPr>
        <p:txBody>
          <a:bodyPr wrap="square" rtlCol="0">
            <a:spAutoFit/>
          </a:bodyPr>
          <a:lstStyle/>
          <a:p>
            <a:pPr>
              <a:lnSpc>
                <a:spcPct val="75000"/>
              </a:lnSpc>
            </a:pPr>
            <a:r>
              <a:rPr lang="en-US" sz="1300" b="1" err="1"/>
              <a:t>Haavatavate</a:t>
            </a:r>
            <a:r>
              <a:rPr lang="en-US" sz="1300" b="1"/>
              <a:t> </a:t>
            </a:r>
            <a:r>
              <a:rPr lang="en-US" sz="1300" b="1" err="1">
                <a:solidFill>
                  <a:schemeClr val="tx1"/>
                </a:solidFill>
              </a:rPr>
              <a:t>sihtrühmade</a:t>
            </a:r>
            <a:r>
              <a:rPr lang="en-US" sz="1300" b="1">
                <a:solidFill>
                  <a:schemeClr val="tx1"/>
                </a:solidFill>
              </a:rPr>
              <a:t> </a:t>
            </a:r>
            <a:r>
              <a:rPr lang="en-US" sz="1300" b="1" err="1">
                <a:solidFill>
                  <a:schemeClr val="tx1"/>
                </a:solidFill>
              </a:rPr>
              <a:t>toetamine</a:t>
            </a:r>
            <a:endParaRPr lang="et-EE" sz="1300" b="1">
              <a:solidFill>
                <a:schemeClr val="tx1"/>
              </a:solidFill>
            </a:endParaRPr>
          </a:p>
          <a:p>
            <a:pPr>
              <a:lnSpc>
                <a:spcPct val="75000"/>
              </a:lnSpc>
            </a:pPr>
            <a:r>
              <a:rPr lang="en-US" sz="1050"/>
              <a:t>JKTK</a:t>
            </a:r>
            <a:r>
              <a:rPr lang="et-EE" sz="1050"/>
              <a:t>: </a:t>
            </a:r>
            <a:r>
              <a:rPr lang="en-US" sz="1050" err="1"/>
              <a:t>sihtrühmade</a:t>
            </a:r>
            <a:r>
              <a:rPr lang="en-US" sz="1050"/>
              <a:t> </a:t>
            </a:r>
            <a:r>
              <a:rPr lang="et-EE" sz="1050" err="1"/>
              <a:t>võimestamine</a:t>
            </a:r>
            <a:endParaRPr lang="et-EE" sz="1050"/>
          </a:p>
          <a:p>
            <a:pPr>
              <a:lnSpc>
                <a:spcPct val="75000"/>
              </a:lnSpc>
            </a:pPr>
            <a:r>
              <a:rPr lang="et-EE" sz="1050"/>
              <a:t>KOV: juhtumipõhine lähenemine, infrastruktuur</a:t>
            </a:r>
          </a:p>
        </p:txBody>
      </p:sp>
      <p:sp>
        <p:nvSpPr>
          <p:cNvPr id="42" name="Oval 41">
            <a:extLst>
              <a:ext uri="{FF2B5EF4-FFF2-40B4-BE49-F238E27FC236}">
                <a16:creationId xmlns:a16="http://schemas.microsoft.com/office/drawing/2014/main" id="{166D0DE2-C678-EA7C-5A55-50803E4B890D}"/>
              </a:ext>
            </a:extLst>
          </p:cNvPr>
          <p:cNvSpPr>
            <a:spLocks noChangeArrowheads="1"/>
          </p:cNvSpPr>
          <p:nvPr/>
        </p:nvSpPr>
        <p:spPr bwMode="auto">
          <a:xfrm rot="5400000">
            <a:off x="8048285" y="1548811"/>
            <a:ext cx="666882" cy="1289791"/>
          </a:xfrm>
          <a:prstGeom prst="ellipse">
            <a:avLst/>
          </a:prstGeom>
          <a:noFill/>
          <a:ln w="19050">
            <a:solidFill>
              <a:srgbClr val="FB8421"/>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43" name="Oval 41">
            <a:extLst>
              <a:ext uri="{FF2B5EF4-FFF2-40B4-BE49-F238E27FC236}">
                <a16:creationId xmlns:a16="http://schemas.microsoft.com/office/drawing/2014/main" id="{6FCE6AA9-76A7-EEA1-E772-DAD7B6B861A3}"/>
              </a:ext>
            </a:extLst>
          </p:cNvPr>
          <p:cNvSpPr>
            <a:spLocks noChangeArrowheads="1"/>
          </p:cNvSpPr>
          <p:nvPr/>
        </p:nvSpPr>
        <p:spPr bwMode="auto">
          <a:xfrm rot="5400000">
            <a:off x="6991918" y="2953110"/>
            <a:ext cx="469725" cy="1416455"/>
          </a:xfrm>
          <a:prstGeom prst="ellipse">
            <a:avLst/>
          </a:prstGeom>
          <a:noFill/>
          <a:ln w="19050">
            <a:solidFill>
              <a:srgbClr val="FB8421"/>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44" name="Oval 41">
            <a:extLst>
              <a:ext uri="{FF2B5EF4-FFF2-40B4-BE49-F238E27FC236}">
                <a16:creationId xmlns:a16="http://schemas.microsoft.com/office/drawing/2014/main" id="{DE608B49-10C8-5A60-3E16-86DDF428888B}"/>
              </a:ext>
            </a:extLst>
          </p:cNvPr>
          <p:cNvSpPr>
            <a:spLocks noChangeArrowheads="1"/>
          </p:cNvSpPr>
          <p:nvPr/>
        </p:nvSpPr>
        <p:spPr bwMode="auto">
          <a:xfrm rot="5400000">
            <a:off x="5649077" y="2144404"/>
            <a:ext cx="732380" cy="1137946"/>
          </a:xfrm>
          <a:prstGeom prst="ellipse">
            <a:avLst/>
          </a:prstGeom>
          <a:noFill/>
          <a:ln w="28575">
            <a:solidFill>
              <a:srgbClr val="FB8421"/>
            </a:solidFill>
            <a:prstDash val="sysDash"/>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45" name="Oval 41">
            <a:extLst>
              <a:ext uri="{FF2B5EF4-FFF2-40B4-BE49-F238E27FC236}">
                <a16:creationId xmlns:a16="http://schemas.microsoft.com/office/drawing/2014/main" id="{9FA6F84C-504B-7DDE-1893-8D7E92E930FF}"/>
              </a:ext>
            </a:extLst>
          </p:cNvPr>
          <p:cNvSpPr>
            <a:spLocks noChangeArrowheads="1"/>
          </p:cNvSpPr>
          <p:nvPr/>
        </p:nvSpPr>
        <p:spPr bwMode="auto">
          <a:xfrm rot="5400000">
            <a:off x="8895462" y="35535"/>
            <a:ext cx="516808" cy="2783047"/>
          </a:xfrm>
          <a:prstGeom prst="ellipse">
            <a:avLst/>
          </a:prstGeom>
          <a:noFill/>
          <a:ln w="19050">
            <a:solidFill>
              <a:srgbClr val="FB8421"/>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46" name="Oval 41">
            <a:extLst>
              <a:ext uri="{FF2B5EF4-FFF2-40B4-BE49-F238E27FC236}">
                <a16:creationId xmlns:a16="http://schemas.microsoft.com/office/drawing/2014/main" id="{26FEB928-81CE-2278-F0B4-09C98111D12D}"/>
              </a:ext>
            </a:extLst>
          </p:cNvPr>
          <p:cNvSpPr>
            <a:spLocks noChangeArrowheads="1"/>
          </p:cNvSpPr>
          <p:nvPr/>
        </p:nvSpPr>
        <p:spPr bwMode="auto">
          <a:xfrm rot="5400000">
            <a:off x="8097422" y="3788958"/>
            <a:ext cx="492445" cy="656892"/>
          </a:xfrm>
          <a:prstGeom prst="ellipse">
            <a:avLst/>
          </a:prstGeom>
          <a:noFill/>
          <a:ln w="19050">
            <a:solidFill>
              <a:srgbClr val="FB8421"/>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49" name="Oval 41">
            <a:extLst>
              <a:ext uri="{FF2B5EF4-FFF2-40B4-BE49-F238E27FC236}">
                <a16:creationId xmlns:a16="http://schemas.microsoft.com/office/drawing/2014/main" id="{E56A84AB-E281-C63C-05F4-CC623F185C80}"/>
              </a:ext>
            </a:extLst>
          </p:cNvPr>
          <p:cNvSpPr>
            <a:spLocks noChangeArrowheads="1"/>
          </p:cNvSpPr>
          <p:nvPr/>
        </p:nvSpPr>
        <p:spPr bwMode="auto">
          <a:xfrm rot="5400000">
            <a:off x="6517939" y="1444267"/>
            <a:ext cx="248853" cy="889668"/>
          </a:xfrm>
          <a:prstGeom prst="ellipse">
            <a:avLst/>
          </a:prstGeom>
          <a:noFill/>
          <a:ln w="28575">
            <a:solidFill>
              <a:srgbClr val="FB8421"/>
            </a:solidFill>
            <a:prstDash val="sysDash"/>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50" name="Slaidinumbri kohatäide 3">
            <a:extLst>
              <a:ext uri="{FF2B5EF4-FFF2-40B4-BE49-F238E27FC236}">
                <a16:creationId xmlns:a16="http://schemas.microsoft.com/office/drawing/2014/main" id="{68FAC2AD-064E-60F0-F659-E48C12EB18A6}"/>
              </a:ext>
            </a:extLst>
          </p:cNvPr>
          <p:cNvSpPr txBox="1">
            <a:spLocks/>
          </p:cNvSpPr>
          <p:nvPr/>
        </p:nvSpPr>
        <p:spPr>
          <a:xfrm>
            <a:off x="10706662" y="6630991"/>
            <a:ext cx="1485338" cy="227009"/>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6F15528-21DE-4FAA-801E-634DDDAF4B2B}" type="slidenum">
              <a:rPr lang="et-EE" smtClean="0">
                <a:solidFill>
                  <a:prstClr val="black"/>
                </a:solidFill>
                <a:latin typeface="Calibri"/>
              </a:rPr>
              <a:pPr defTabSz="1219170"/>
              <a:t>29</a:t>
            </a:fld>
            <a:endParaRPr lang="et-EE">
              <a:solidFill>
                <a:prstClr val="black"/>
              </a:solidFill>
              <a:latin typeface="Calibri"/>
            </a:endParaRPr>
          </a:p>
        </p:txBody>
      </p:sp>
    </p:spTree>
    <p:extLst>
      <p:ext uri="{BB962C8B-B14F-4D97-AF65-F5344CB8AC3E}">
        <p14:creationId xmlns:p14="http://schemas.microsoft.com/office/powerpoint/2010/main" val="342454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8048C1FC-672F-12C3-CEF8-E396D8B18C23}"/>
              </a:ext>
            </a:extLst>
          </p:cNvPr>
          <p:cNvPicPr>
            <a:picLocks noChangeAspect="1"/>
          </p:cNvPicPr>
          <p:nvPr/>
        </p:nvPicPr>
        <p:blipFill>
          <a:blip r:embed="rId3"/>
          <a:stretch>
            <a:fillRect/>
          </a:stretch>
        </p:blipFill>
        <p:spPr>
          <a:xfrm>
            <a:off x="-97" y="0"/>
            <a:ext cx="4010121" cy="6858000"/>
          </a:xfrm>
          <a:prstGeom prst="rect">
            <a:avLst/>
          </a:prstGeom>
        </p:spPr>
      </p:pic>
      <p:graphicFrame>
        <p:nvGraphicFramePr>
          <p:cNvPr id="2" name="Table 1">
            <a:extLst>
              <a:ext uri="{FF2B5EF4-FFF2-40B4-BE49-F238E27FC236}">
                <a16:creationId xmlns:a16="http://schemas.microsoft.com/office/drawing/2014/main" id="{498EFB1D-9CEA-D413-F868-98910FBD1A49}"/>
              </a:ext>
            </a:extLst>
          </p:cNvPr>
          <p:cNvGraphicFramePr>
            <a:graphicFrameLocks noGrp="1"/>
          </p:cNvGraphicFramePr>
          <p:nvPr>
            <p:extLst>
              <p:ext uri="{D42A27DB-BD31-4B8C-83A1-F6EECF244321}">
                <p14:modId xmlns:p14="http://schemas.microsoft.com/office/powerpoint/2010/main" val="3812156297"/>
              </p:ext>
            </p:extLst>
          </p:nvPr>
        </p:nvGraphicFramePr>
        <p:xfrm>
          <a:off x="3317627" y="1250888"/>
          <a:ext cx="7510242" cy="5453126"/>
        </p:xfrm>
        <a:graphic>
          <a:graphicData uri="http://schemas.openxmlformats.org/drawingml/2006/table">
            <a:tbl>
              <a:tblPr firstRow="1" bandRow="1">
                <a:tableStyleId>{0660B408-B3CF-4A94-85FC-2B1E0A45F4A2}</a:tableStyleId>
              </a:tblPr>
              <a:tblGrid>
                <a:gridCol w="6750065">
                  <a:extLst>
                    <a:ext uri="{9D8B030D-6E8A-4147-A177-3AD203B41FA5}">
                      <a16:colId xmlns:a16="http://schemas.microsoft.com/office/drawing/2014/main" val="372071086"/>
                    </a:ext>
                  </a:extLst>
                </a:gridCol>
                <a:gridCol w="760177">
                  <a:extLst>
                    <a:ext uri="{9D8B030D-6E8A-4147-A177-3AD203B41FA5}">
                      <a16:colId xmlns:a16="http://schemas.microsoft.com/office/drawing/2014/main" val="3026324004"/>
                    </a:ext>
                  </a:extLst>
                </a:gridCol>
              </a:tblGrid>
              <a:tr h="0">
                <a:tc>
                  <a:txBody>
                    <a:bodyPr/>
                    <a:lstStyle/>
                    <a:p>
                      <a:pPr algn="r">
                        <a:lnSpc>
                          <a:spcPct val="85000"/>
                        </a:lnSpc>
                      </a:pPr>
                      <a:r>
                        <a:rPr lang="en-US" sz="1600" b="1">
                          <a:solidFill>
                            <a:srgbClr val="010163"/>
                          </a:solidFill>
                        </a:rPr>
                        <a:t>SISSEJUHATUS</a:t>
                      </a:r>
                      <a:r>
                        <a:rPr lang="et-EE" sz="1600" b="1">
                          <a:solidFill>
                            <a:srgbClr val="010163"/>
                          </a:solidFill>
                        </a:rPr>
                        <a:t>, </a:t>
                      </a:r>
                      <a:r>
                        <a:rPr lang="en-US" sz="1600" b="1">
                          <a:solidFill>
                            <a:srgbClr val="010163"/>
                          </a:solidFill>
                        </a:rPr>
                        <a:t>TEGEVUSPIIRKOND</a:t>
                      </a:r>
                      <a:r>
                        <a:rPr lang="et-EE" sz="1600" b="1">
                          <a:solidFill>
                            <a:srgbClr val="010163"/>
                          </a:solidFill>
                        </a:rPr>
                        <a:t> ja ORGANISATSIOON</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0E3EC"/>
                    </a:solidFill>
                  </a:tcPr>
                </a:tc>
                <a:tc>
                  <a:txBody>
                    <a:bodyPr/>
                    <a:lstStyle/>
                    <a:p>
                      <a:pPr marL="0" algn="ctr" defTabSz="1219170" rtl="0" eaLnBrk="1" latinLnBrk="0" hangingPunct="1">
                        <a:lnSpc>
                          <a:spcPct val="85000"/>
                        </a:lnSpc>
                      </a:pPr>
                      <a:r>
                        <a:rPr lang="en-US" sz="1600" b="1" u="none" kern="1200">
                          <a:solidFill>
                            <a:srgbClr val="010163"/>
                          </a:solidFill>
                          <a:latin typeface="+mn-lt"/>
                          <a:ea typeface="+mn-ea"/>
                          <a:cs typeface="+mn-cs"/>
                        </a:rPr>
                        <a:t>4</a:t>
                      </a:r>
                      <a:endParaRPr lang="et-EE" sz="1600" b="1" u="none" kern="1200">
                        <a:solidFill>
                          <a:srgbClr val="010163"/>
                        </a:solidFill>
                        <a:latin typeface="+mn-lt"/>
                        <a:ea typeface="+mn-ea"/>
                        <a:cs typeface="+mn-cs"/>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3EC"/>
                    </a:solidFill>
                  </a:tcPr>
                </a:tc>
                <a:extLst>
                  <a:ext uri="{0D108BD9-81ED-4DB2-BD59-A6C34878D82A}">
                    <a16:rowId xmlns:a16="http://schemas.microsoft.com/office/drawing/2014/main" val="1844124459"/>
                  </a:ext>
                </a:extLst>
              </a:tr>
              <a:tr h="0">
                <a:tc>
                  <a:txBody>
                    <a:bodyPr/>
                    <a:lstStyle/>
                    <a:p>
                      <a:pPr algn="r">
                        <a:lnSpc>
                          <a:spcPct val="85000"/>
                        </a:lnSpc>
                      </a:pPr>
                      <a:r>
                        <a:rPr lang="en-US" sz="1200" err="1">
                          <a:solidFill>
                            <a:srgbClr val="010163"/>
                          </a:solidFill>
                        </a:rPr>
                        <a:t>Sissejuhatus</a:t>
                      </a:r>
                      <a:endParaRPr lang="et-EE" sz="1200">
                        <a:solidFill>
                          <a:srgbClr val="010163"/>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0E3EC"/>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t-EE" sz="1200" b="0">
                          <a:solidFill>
                            <a:srgbClr val="010163"/>
                          </a:solidFill>
                        </a:rPr>
                        <a:t>4</a:t>
                      </a:r>
                    </a:p>
                  </a:txBody>
                  <a:tcPr marL="60960" marR="6096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4167699904"/>
                  </a:ext>
                </a:extLst>
              </a:tr>
              <a:tr h="274320">
                <a:tc>
                  <a:txBody>
                    <a:bodyPr/>
                    <a:lstStyle/>
                    <a:p>
                      <a:pPr marL="0" marR="0" lvl="0" indent="0" algn="r" defTabSz="1219170" rtl="0" eaLnBrk="1" fontAlgn="auto" latinLnBrk="0" hangingPunct="1">
                        <a:lnSpc>
                          <a:spcPct val="85000"/>
                        </a:lnSpc>
                        <a:spcBef>
                          <a:spcPts val="0"/>
                        </a:spcBef>
                        <a:spcAft>
                          <a:spcPts val="0"/>
                        </a:spcAft>
                        <a:buClrTx/>
                        <a:buSzTx/>
                        <a:buFontTx/>
                        <a:buNone/>
                        <a:tabLst/>
                        <a:defRPr/>
                      </a:pPr>
                      <a:r>
                        <a:rPr lang="et-EE" sz="1200" dirty="0">
                          <a:solidFill>
                            <a:srgbClr val="010163"/>
                          </a:solidFill>
                        </a:rPr>
                        <a:t>Lühendid ja mõisted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t-EE" sz="1200" b="0">
                          <a:solidFill>
                            <a:srgbClr val="010163"/>
                          </a:solidFill>
                        </a:rPr>
                        <a:t>5</a:t>
                      </a:r>
                    </a:p>
                  </a:txBody>
                  <a:tcPr marL="60960" marR="6096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2834633362"/>
                  </a:ext>
                </a:extLst>
              </a:tr>
              <a:tr h="274320">
                <a:tc>
                  <a:txBody>
                    <a:bodyPr/>
                    <a:lstStyle/>
                    <a:p>
                      <a:pPr marL="0" marR="0" lvl="0" indent="0" algn="r" defTabSz="1219170" rtl="0" eaLnBrk="1" fontAlgn="auto" latinLnBrk="0" hangingPunct="1">
                        <a:lnSpc>
                          <a:spcPct val="85000"/>
                        </a:lnSpc>
                        <a:spcBef>
                          <a:spcPts val="0"/>
                        </a:spcBef>
                        <a:spcAft>
                          <a:spcPts val="0"/>
                        </a:spcAft>
                        <a:buClrTx/>
                        <a:buSzTx/>
                        <a:buFontTx/>
                        <a:buNone/>
                        <a:tabLst/>
                        <a:defRPr/>
                      </a:pPr>
                      <a:r>
                        <a:rPr lang="en-US" sz="1200" err="1">
                          <a:solidFill>
                            <a:srgbClr val="010163"/>
                          </a:solidFill>
                        </a:rPr>
                        <a:t>Ülevaaade</a:t>
                      </a:r>
                      <a:r>
                        <a:rPr lang="en-US" sz="1200">
                          <a:solidFill>
                            <a:srgbClr val="010163"/>
                          </a:solidFill>
                        </a:rPr>
                        <a:t> </a:t>
                      </a:r>
                      <a:r>
                        <a:rPr lang="en-US" sz="1200" err="1">
                          <a:solidFill>
                            <a:srgbClr val="010163"/>
                          </a:solidFill>
                        </a:rPr>
                        <a:t>tegevuspiirkonnast</a:t>
                      </a:r>
                      <a:endParaRPr lang="et-EE" sz="1200">
                        <a:solidFill>
                          <a:srgbClr val="010163"/>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t-EE" sz="1200" b="0">
                          <a:solidFill>
                            <a:srgbClr val="010163"/>
                          </a:solidFill>
                        </a:rPr>
                        <a:t>6</a:t>
                      </a:r>
                    </a:p>
                  </a:txBody>
                  <a:tcPr marL="60960" marR="6096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3123913852"/>
                  </a:ext>
                </a:extLst>
              </a:tr>
              <a:tr h="274320">
                <a:tc>
                  <a:txBody>
                    <a:bodyPr/>
                    <a:lstStyle/>
                    <a:p>
                      <a:pPr algn="r">
                        <a:lnSpc>
                          <a:spcPct val="85000"/>
                        </a:lnSpc>
                      </a:pPr>
                      <a:r>
                        <a:rPr lang="et-EE" sz="1200">
                          <a:solidFill>
                            <a:srgbClr val="010163"/>
                          </a:solidFill>
                        </a:rPr>
                        <a:t>Jõgevamaa Koostöökoja toimimine, kogemused ja koostöö</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200" b="0">
                          <a:solidFill>
                            <a:srgbClr val="010163"/>
                          </a:solidFill>
                        </a:rPr>
                        <a:t>1</a:t>
                      </a:r>
                      <a:r>
                        <a:rPr lang="et-EE" sz="1200" b="0">
                          <a:solidFill>
                            <a:srgbClr val="010163"/>
                          </a:solidFill>
                        </a:rPr>
                        <a:t>1</a:t>
                      </a:r>
                    </a:p>
                  </a:txBody>
                  <a:tcPr marL="60960" marR="6096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1382142162"/>
                  </a:ext>
                </a:extLst>
              </a:tr>
              <a:tr h="0">
                <a:tc>
                  <a:txBody>
                    <a:bodyPr/>
                    <a:lstStyle/>
                    <a:p>
                      <a:pPr algn="r">
                        <a:lnSpc>
                          <a:spcPct val="85000"/>
                        </a:lnSpc>
                      </a:pPr>
                      <a:r>
                        <a:rPr lang="en-US" sz="1600" b="1">
                          <a:solidFill>
                            <a:srgbClr val="010163"/>
                          </a:solidFill>
                        </a:rPr>
                        <a:t>STRATEEGIA</a:t>
                      </a:r>
                      <a:endParaRPr lang="et-EE" sz="1600" b="1">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chemeClr val="bg1"/>
                      </a:solidFill>
                      <a:prstDash val="solid"/>
                      <a:round/>
                      <a:headEnd type="none" w="med" len="med"/>
                      <a:tailEnd type="none" w="med" len="med"/>
                    </a:lnB>
                    <a:solidFill>
                      <a:srgbClr val="E0E3EC"/>
                    </a:solidFill>
                  </a:tcPr>
                </a:tc>
                <a:tc>
                  <a:txBody>
                    <a:bodyPr/>
                    <a:lstStyle/>
                    <a:p>
                      <a:pPr marL="0" algn="ctr" defTabSz="1219170" rtl="0" eaLnBrk="1" latinLnBrk="0" hangingPunct="1">
                        <a:lnSpc>
                          <a:spcPct val="85000"/>
                        </a:lnSpc>
                      </a:pPr>
                      <a:r>
                        <a:rPr lang="en-US" sz="1600" b="1" kern="1200">
                          <a:solidFill>
                            <a:srgbClr val="010163"/>
                          </a:solidFill>
                          <a:latin typeface="+mn-lt"/>
                          <a:ea typeface="+mn-ea"/>
                          <a:cs typeface="+mn-cs"/>
                        </a:rPr>
                        <a:t>1</a:t>
                      </a:r>
                      <a:r>
                        <a:rPr lang="et-EE" sz="1600" b="1" kern="1200">
                          <a:solidFill>
                            <a:srgbClr val="010163"/>
                          </a:solidFill>
                          <a:latin typeface="+mn-lt"/>
                          <a:ea typeface="+mn-ea"/>
                          <a:cs typeface="+mn-cs"/>
                        </a:rPr>
                        <a:t>8</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chemeClr val="bg1"/>
                      </a:solidFill>
                      <a:prstDash val="solid"/>
                      <a:round/>
                      <a:headEnd type="none" w="med" len="med"/>
                      <a:tailEnd type="none" w="med" len="med"/>
                    </a:lnB>
                    <a:solidFill>
                      <a:srgbClr val="E0E3EC"/>
                    </a:solidFill>
                  </a:tcPr>
                </a:tc>
                <a:extLst>
                  <a:ext uri="{0D108BD9-81ED-4DB2-BD59-A6C34878D82A}">
                    <a16:rowId xmlns:a16="http://schemas.microsoft.com/office/drawing/2014/main" val="2186144479"/>
                  </a:ext>
                </a:extLst>
              </a:tr>
              <a:tr h="0">
                <a:tc>
                  <a:txBody>
                    <a:bodyPr/>
                    <a:lstStyle/>
                    <a:p>
                      <a:pPr algn="r">
                        <a:lnSpc>
                          <a:spcPct val="85000"/>
                        </a:lnSpc>
                      </a:pPr>
                      <a:r>
                        <a:rPr lang="et-EE" sz="1200">
                          <a:solidFill>
                            <a:srgbClr val="010163"/>
                          </a:solidFill>
                        </a:rPr>
                        <a:t>Strateegia koostamise protsess</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5000"/>
                        </a:lnSpc>
                      </a:pPr>
                      <a:r>
                        <a:rPr lang="et-EE" sz="1200" b="0">
                          <a:solidFill>
                            <a:srgbClr val="010163"/>
                          </a:solidFill>
                        </a:rPr>
                        <a:t>19</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89760164"/>
                  </a:ext>
                </a:extLst>
              </a:tr>
              <a:tr h="0">
                <a:tc>
                  <a:txBody>
                    <a:bodyPr/>
                    <a:lstStyle/>
                    <a:p>
                      <a:pPr algn="r">
                        <a:lnSpc>
                          <a:spcPct val="85000"/>
                        </a:lnSpc>
                      </a:pPr>
                      <a:r>
                        <a:rPr lang="en-US" sz="1200">
                          <a:solidFill>
                            <a:srgbClr val="010163"/>
                          </a:solidFill>
                        </a:rPr>
                        <a:t>SWOT </a:t>
                      </a:r>
                      <a:r>
                        <a:rPr lang="en-US" sz="1200" err="1">
                          <a:solidFill>
                            <a:srgbClr val="010163"/>
                          </a:solidFill>
                        </a:rPr>
                        <a:t>analüüs</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t-EE" sz="1200" b="0">
                          <a:solidFill>
                            <a:srgbClr val="010163"/>
                          </a:solidFill>
                        </a:rPr>
                        <a:t>20</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1649796675"/>
                  </a:ext>
                </a:extLst>
              </a:tr>
              <a:tr h="0">
                <a:tc>
                  <a:txBody>
                    <a:bodyPr/>
                    <a:lstStyle/>
                    <a:p>
                      <a:pPr algn="r">
                        <a:lnSpc>
                          <a:spcPct val="85000"/>
                        </a:lnSpc>
                      </a:pPr>
                      <a:r>
                        <a:rPr lang="et-EE" sz="1200">
                          <a:solidFill>
                            <a:srgbClr val="010163"/>
                          </a:solidFill>
                        </a:rPr>
                        <a:t>Sise- ja väliskeskkonna analüüside peamised järeldused</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t-EE" sz="1200" b="0">
                          <a:solidFill>
                            <a:srgbClr val="010163"/>
                          </a:solidFill>
                        </a:rPr>
                        <a:t>23</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3047450296"/>
                  </a:ext>
                </a:extLst>
              </a:tr>
              <a:tr h="0">
                <a:tc>
                  <a:txBody>
                    <a:bodyPr/>
                    <a:lstStyle/>
                    <a:p>
                      <a:pPr algn="r">
                        <a:lnSpc>
                          <a:spcPct val="85000"/>
                        </a:lnSpc>
                      </a:pPr>
                      <a:r>
                        <a:rPr lang="et-EE" sz="1200">
                          <a:solidFill>
                            <a:srgbClr val="010163"/>
                          </a:solidFill>
                        </a:rPr>
                        <a:t>S</a:t>
                      </a:r>
                      <a:r>
                        <a:rPr lang="en-US" sz="1200" err="1">
                          <a:solidFill>
                            <a:srgbClr val="010163"/>
                          </a:solidFill>
                        </a:rPr>
                        <a:t>trateegilised</a:t>
                      </a:r>
                      <a:r>
                        <a:rPr lang="en-US" sz="1200">
                          <a:solidFill>
                            <a:srgbClr val="010163"/>
                          </a:solidFill>
                        </a:rPr>
                        <a:t> </a:t>
                      </a:r>
                      <a:r>
                        <a:rPr lang="en-US" sz="1200" err="1">
                          <a:solidFill>
                            <a:srgbClr val="010163"/>
                          </a:solidFill>
                        </a:rPr>
                        <a:t>eesmärgid</a:t>
                      </a:r>
                      <a:r>
                        <a:rPr lang="et-EE" sz="1200">
                          <a:solidFill>
                            <a:srgbClr val="010163"/>
                          </a:solidFill>
                        </a:rPr>
                        <a:t> 2023-2027, visioon ja missioon</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n-US" sz="1200" b="0">
                          <a:solidFill>
                            <a:srgbClr val="010163"/>
                          </a:solidFill>
                        </a:rPr>
                        <a:t>2</a:t>
                      </a:r>
                      <a:r>
                        <a:rPr lang="et-EE" sz="1200" b="0">
                          <a:solidFill>
                            <a:srgbClr val="010163"/>
                          </a:solidFill>
                        </a:rPr>
                        <a:t>6</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1761122632"/>
                  </a:ext>
                </a:extLst>
              </a:tr>
              <a:tr h="0">
                <a:tc>
                  <a:txBody>
                    <a:bodyPr/>
                    <a:lstStyle/>
                    <a:p>
                      <a:pPr marL="0" marR="0" lvl="0" indent="0" algn="r" defTabSz="1219170" rtl="0" eaLnBrk="1" fontAlgn="auto" latinLnBrk="0" hangingPunct="1">
                        <a:lnSpc>
                          <a:spcPct val="85000"/>
                        </a:lnSpc>
                        <a:spcBef>
                          <a:spcPts val="0"/>
                        </a:spcBef>
                        <a:spcAft>
                          <a:spcPts val="0"/>
                        </a:spcAft>
                        <a:buClrTx/>
                        <a:buSzTx/>
                        <a:buFontTx/>
                        <a:buNone/>
                        <a:tabLst/>
                        <a:defRPr/>
                      </a:pPr>
                      <a:r>
                        <a:rPr lang="et-EE" sz="1200" b="1">
                          <a:solidFill>
                            <a:srgbClr val="010163"/>
                          </a:solidFill>
                        </a:rPr>
                        <a:t>Strateegia rakendamine: s</a:t>
                      </a:r>
                      <a:r>
                        <a:rPr lang="en-US" sz="1200" b="1" err="1">
                          <a:solidFill>
                            <a:srgbClr val="010163"/>
                          </a:solidFill>
                        </a:rPr>
                        <a:t>trateegia</a:t>
                      </a:r>
                      <a:r>
                        <a:rPr lang="en-US" sz="1200" b="1">
                          <a:solidFill>
                            <a:srgbClr val="010163"/>
                          </a:solidFill>
                        </a:rPr>
                        <a:t> </a:t>
                      </a:r>
                      <a:r>
                        <a:rPr lang="en-US" sz="1200" b="1" err="1">
                          <a:solidFill>
                            <a:srgbClr val="010163"/>
                          </a:solidFill>
                        </a:rPr>
                        <a:t>kaardid</a:t>
                      </a:r>
                      <a:r>
                        <a:rPr lang="en-US" sz="1200" b="1">
                          <a:solidFill>
                            <a:srgbClr val="010163"/>
                          </a:solidFill>
                        </a:rPr>
                        <a:t> ja </a:t>
                      </a:r>
                      <a:r>
                        <a:rPr lang="en-US" sz="1200" b="1" err="1">
                          <a:solidFill>
                            <a:srgbClr val="010163"/>
                          </a:solidFill>
                        </a:rPr>
                        <a:t>toetusmeetme</a:t>
                      </a:r>
                      <a:r>
                        <a:rPr lang="et-EE" sz="1200" b="1">
                          <a:solidFill>
                            <a:srgbClr val="010163"/>
                          </a:solidFill>
                        </a:rPr>
                        <a:t>te kirjeldused</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t-EE" sz="1200" b="0">
                          <a:solidFill>
                            <a:srgbClr val="010163"/>
                          </a:solidFill>
                        </a:rPr>
                        <a:t>32</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277434281"/>
                  </a:ext>
                </a:extLst>
              </a:tr>
              <a:tr h="0">
                <a:tc>
                  <a:txBody>
                    <a:bodyPr/>
                    <a:lstStyle/>
                    <a:p>
                      <a:pPr algn="r">
                        <a:lnSpc>
                          <a:spcPct val="85000"/>
                        </a:lnSpc>
                      </a:pPr>
                      <a:r>
                        <a:rPr lang="en-US" sz="1200" err="1">
                          <a:solidFill>
                            <a:srgbClr val="010163"/>
                          </a:solidFill>
                        </a:rPr>
                        <a:t>Hindamiskriteeriumid</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n-US" sz="1200" b="0">
                          <a:solidFill>
                            <a:srgbClr val="010163"/>
                          </a:solidFill>
                        </a:rPr>
                        <a:t>4</a:t>
                      </a:r>
                      <a:r>
                        <a:rPr lang="et-EE" sz="1200" b="0">
                          <a:solidFill>
                            <a:srgbClr val="010163"/>
                          </a:solidFill>
                        </a:rPr>
                        <a:t>8</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1460972995"/>
                  </a:ext>
                </a:extLst>
              </a:tr>
              <a:tr h="0">
                <a:tc>
                  <a:txBody>
                    <a:bodyPr/>
                    <a:lstStyle/>
                    <a:p>
                      <a:pPr algn="r">
                        <a:lnSpc>
                          <a:spcPct val="85000"/>
                        </a:lnSpc>
                      </a:pPr>
                      <a:r>
                        <a:rPr lang="en-US" sz="1200" err="1">
                          <a:solidFill>
                            <a:srgbClr val="010163"/>
                          </a:solidFill>
                        </a:rPr>
                        <a:t>Strateegia</a:t>
                      </a:r>
                      <a:r>
                        <a:rPr lang="en-US" sz="1200">
                          <a:solidFill>
                            <a:srgbClr val="010163"/>
                          </a:solidFill>
                        </a:rPr>
                        <a:t> </a:t>
                      </a:r>
                      <a:r>
                        <a:rPr lang="en-US" sz="1200" err="1">
                          <a:solidFill>
                            <a:srgbClr val="010163"/>
                          </a:solidFill>
                        </a:rPr>
                        <a:t>meetmete</a:t>
                      </a:r>
                      <a:r>
                        <a:rPr lang="en-US" sz="1200">
                          <a:solidFill>
                            <a:srgbClr val="010163"/>
                          </a:solidFill>
                        </a:rPr>
                        <a:t> </a:t>
                      </a:r>
                      <a:r>
                        <a:rPr lang="en-US" sz="1200" err="1">
                          <a:solidFill>
                            <a:srgbClr val="010163"/>
                          </a:solidFill>
                        </a:rPr>
                        <a:t>rakendamise</a:t>
                      </a:r>
                      <a:r>
                        <a:rPr lang="en-US" sz="1200">
                          <a:solidFill>
                            <a:srgbClr val="010163"/>
                          </a:solidFill>
                        </a:rPr>
                        <a:t> </a:t>
                      </a:r>
                      <a:r>
                        <a:rPr lang="en-US" sz="1200" err="1">
                          <a:solidFill>
                            <a:srgbClr val="010163"/>
                          </a:solidFill>
                        </a:rPr>
                        <a:t>eelarve</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n-US" sz="1200" b="0">
                          <a:solidFill>
                            <a:srgbClr val="010163"/>
                          </a:solidFill>
                        </a:rPr>
                        <a:t>5</a:t>
                      </a:r>
                      <a:r>
                        <a:rPr lang="et-EE" sz="1200" b="0">
                          <a:solidFill>
                            <a:srgbClr val="010163"/>
                          </a:solidFill>
                        </a:rPr>
                        <a:t>7</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756110913"/>
                  </a:ext>
                </a:extLst>
              </a:tr>
              <a:tr h="0">
                <a:tc>
                  <a:txBody>
                    <a:bodyPr/>
                    <a:lstStyle/>
                    <a:p>
                      <a:pPr algn="r">
                        <a:lnSpc>
                          <a:spcPct val="85000"/>
                        </a:lnSpc>
                      </a:pPr>
                      <a:r>
                        <a:rPr lang="et-EE" sz="1200">
                          <a:solidFill>
                            <a:srgbClr val="010163"/>
                          </a:solidFill>
                        </a:rPr>
                        <a:t>Strateegia uuenduslikkus, seire ja uuendamine</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t-EE" sz="1200" b="0">
                          <a:solidFill>
                            <a:srgbClr val="010163"/>
                          </a:solidFill>
                        </a:rPr>
                        <a:t>60</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4040950017"/>
                  </a:ext>
                </a:extLst>
              </a:tr>
              <a:tr h="0">
                <a:tc>
                  <a:txBody>
                    <a:bodyPr/>
                    <a:lstStyle/>
                    <a:p>
                      <a:pPr algn="r">
                        <a:lnSpc>
                          <a:spcPct val="85000"/>
                        </a:lnSpc>
                      </a:pPr>
                      <a:r>
                        <a:rPr lang="en-US" sz="1200" err="1">
                          <a:solidFill>
                            <a:srgbClr val="010163"/>
                          </a:solidFill>
                        </a:rPr>
                        <a:t>Seosed</a:t>
                      </a:r>
                      <a:r>
                        <a:rPr lang="en-US" sz="1200">
                          <a:solidFill>
                            <a:srgbClr val="010163"/>
                          </a:solidFill>
                        </a:rPr>
                        <a:t> </a:t>
                      </a:r>
                      <a:r>
                        <a:rPr lang="en-US" sz="1200" err="1">
                          <a:solidFill>
                            <a:srgbClr val="010163"/>
                          </a:solidFill>
                        </a:rPr>
                        <a:t>asjaomaste</a:t>
                      </a:r>
                      <a:r>
                        <a:rPr lang="en-US" sz="1200">
                          <a:solidFill>
                            <a:srgbClr val="010163"/>
                          </a:solidFill>
                        </a:rPr>
                        <a:t> </a:t>
                      </a:r>
                      <a:r>
                        <a:rPr lang="en-US" sz="1200" err="1">
                          <a:solidFill>
                            <a:srgbClr val="010163"/>
                          </a:solidFill>
                        </a:rPr>
                        <a:t>dokumentidega</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t-EE" sz="1200" b="0">
                          <a:solidFill>
                            <a:srgbClr val="010163"/>
                          </a:solidFill>
                        </a:rPr>
                        <a:t>63</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802627387"/>
                  </a:ext>
                </a:extLst>
              </a:tr>
              <a:tr h="0">
                <a:tc>
                  <a:txBody>
                    <a:bodyPr/>
                    <a:lstStyle/>
                    <a:p>
                      <a:pPr algn="r">
                        <a:lnSpc>
                          <a:spcPct val="85000"/>
                        </a:lnSpc>
                      </a:pPr>
                      <a:r>
                        <a:rPr lang="en-US" sz="1600" b="1">
                          <a:solidFill>
                            <a:srgbClr val="010163"/>
                          </a:solidFill>
                        </a:rPr>
                        <a:t>LISAD</a:t>
                      </a:r>
                      <a:endParaRPr lang="et-EE" sz="1600" b="1">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solidFill>
                      <a:srgbClr val="E0E3EC"/>
                    </a:solidFill>
                  </a:tcPr>
                </a:tc>
                <a:tc>
                  <a:txBody>
                    <a:bodyPr/>
                    <a:lstStyle/>
                    <a:p>
                      <a:pPr algn="ctr">
                        <a:lnSpc>
                          <a:spcPct val="85000"/>
                        </a:lnSpc>
                      </a:pPr>
                      <a:r>
                        <a:rPr lang="et-EE" sz="1600" b="1">
                          <a:solidFill>
                            <a:srgbClr val="010163"/>
                          </a:solidFill>
                        </a:rPr>
                        <a:t>69</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solidFill>
                      <a:srgbClr val="E0E3EC"/>
                    </a:solidFill>
                  </a:tcPr>
                </a:tc>
                <a:extLst>
                  <a:ext uri="{0D108BD9-81ED-4DB2-BD59-A6C34878D82A}">
                    <a16:rowId xmlns:a16="http://schemas.microsoft.com/office/drawing/2014/main" val="3228417907"/>
                  </a:ext>
                </a:extLst>
              </a:tr>
              <a:tr h="0">
                <a:tc>
                  <a:txBody>
                    <a:bodyPr/>
                    <a:lstStyle/>
                    <a:p>
                      <a:pPr algn="r">
                        <a:lnSpc>
                          <a:spcPct val="85000"/>
                        </a:lnSpc>
                      </a:pPr>
                      <a:r>
                        <a:rPr lang="en-US" sz="1200">
                          <a:solidFill>
                            <a:srgbClr val="010163"/>
                          </a:solidFill>
                        </a:rPr>
                        <a:t>Lisa 1. </a:t>
                      </a:r>
                      <a:r>
                        <a:rPr lang="en-US" sz="1200" err="1">
                          <a:solidFill>
                            <a:srgbClr val="010163"/>
                          </a:solidFill>
                        </a:rPr>
                        <a:t>Tegevuspiirkonna</a:t>
                      </a:r>
                      <a:r>
                        <a:rPr lang="en-US" sz="1200">
                          <a:solidFill>
                            <a:srgbClr val="010163"/>
                          </a:solidFill>
                        </a:rPr>
                        <a:t> </a:t>
                      </a:r>
                      <a:r>
                        <a:rPr lang="en-US" sz="1200" err="1">
                          <a:solidFill>
                            <a:srgbClr val="010163"/>
                          </a:solidFill>
                        </a:rPr>
                        <a:t>sotsiaalmajanduslik</a:t>
                      </a:r>
                      <a:r>
                        <a:rPr lang="en-US" sz="1200">
                          <a:solidFill>
                            <a:srgbClr val="010163"/>
                          </a:solidFill>
                        </a:rPr>
                        <a:t> </a:t>
                      </a:r>
                      <a:r>
                        <a:rPr lang="en-US" sz="1200" err="1">
                          <a:solidFill>
                            <a:srgbClr val="010163"/>
                          </a:solidFill>
                        </a:rPr>
                        <a:t>analüüs</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algn="ctr">
                        <a:lnSpc>
                          <a:spcPct val="85000"/>
                        </a:lnSpc>
                      </a:pPr>
                      <a:r>
                        <a:rPr lang="et-EE" sz="1200" b="0">
                          <a:solidFill>
                            <a:srgbClr val="010163"/>
                          </a:solidFill>
                        </a:rPr>
                        <a:t>70</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1126225286"/>
                  </a:ext>
                </a:extLst>
              </a:tr>
              <a:tr h="0">
                <a:tc>
                  <a:txBody>
                    <a:bodyPr/>
                    <a:lstStyle/>
                    <a:p>
                      <a:pPr algn="r">
                        <a:lnSpc>
                          <a:spcPct val="85000"/>
                        </a:lnSpc>
                      </a:pPr>
                      <a:r>
                        <a:rPr lang="en-US" sz="1200">
                          <a:solidFill>
                            <a:srgbClr val="010163"/>
                          </a:solidFill>
                        </a:rPr>
                        <a:t>Lisa 2. </a:t>
                      </a:r>
                      <a:r>
                        <a:rPr lang="en-US" sz="1200" err="1">
                          <a:solidFill>
                            <a:srgbClr val="010163"/>
                          </a:solidFill>
                        </a:rPr>
                        <a:t>Teadlaste</a:t>
                      </a:r>
                      <a:r>
                        <a:rPr lang="en-US" sz="1200">
                          <a:solidFill>
                            <a:srgbClr val="010163"/>
                          </a:solidFill>
                        </a:rPr>
                        <a:t> </a:t>
                      </a:r>
                      <a:r>
                        <a:rPr lang="en-US" sz="1200" err="1">
                          <a:solidFill>
                            <a:srgbClr val="010163"/>
                          </a:solidFill>
                        </a:rPr>
                        <a:t>seisukohad</a:t>
                      </a:r>
                      <a:r>
                        <a:rPr lang="en-US" sz="1200">
                          <a:solidFill>
                            <a:srgbClr val="010163"/>
                          </a:solidFill>
                        </a:rPr>
                        <a:t> </a:t>
                      </a:r>
                      <a:r>
                        <a:rPr lang="en-US" sz="1200" err="1">
                          <a:solidFill>
                            <a:srgbClr val="010163"/>
                          </a:solidFill>
                        </a:rPr>
                        <a:t>maaelu</a:t>
                      </a:r>
                      <a:r>
                        <a:rPr lang="en-US" sz="1200">
                          <a:solidFill>
                            <a:srgbClr val="010163"/>
                          </a:solidFill>
                        </a:rPr>
                        <a:t> ja </a:t>
                      </a:r>
                      <a:r>
                        <a:rPr lang="en-US" sz="1200" err="1">
                          <a:solidFill>
                            <a:srgbClr val="010163"/>
                          </a:solidFill>
                        </a:rPr>
                        <a:t>võrgustike</a:t>
                      </a:r>
                      <a:r>
                        <a:rPr lang="en-US" sz="1200">
                          <a:solidFill>
                            <a:srgbClr val="010163"/>
                          </a:solidFill>
                        </a:rPr>
                        <a:t> </a:t>
                      </a:r>
                      <a:r>
                        <a:rPr lang="en-US" sz="1200" err="1">
                          <a:solidFill>
                            <a:srgbClr val="010163"/>
                          </a:solidFill>
                        </a:rPr>
                        <a:t>arendamise</a:t>
                      </a:r>
                      <a:r>
                        <a:rPr lang="en-US" sz="1200">
                          <a:solidFill>
                            <a:srgbClr val="010163"/>
                          </a:solidFill>
                        </a:rPr>
                        <a:t> </a:t>
                      </a:r>
                      <a:r>
                        <a:rPr lang="en-US" sz="1200" err="1">
                          <a:solidFill>
                            <a:srgbClr val="010163"/>
                          </a:solidFill>
                        </a:rPr>
                        <a:t>kohta</a:t>
                      </a:r>
                      <a:r>
                        <a:rPr lang="en-US" sz="1200">
                          <a:solidFill>
                            <a:srgbClr val="010163"/>
                          </a:solidFill>
                        </a:rPr>
                        <a:t> </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marL="0" marR="0" lvl="0" indent="0" algn="ctr" defTabSz="1219170" rtl="0" eaLnBrk="1" fontAlgn="auto" latinLnBrk="0" hangingPunct="1">
                        <a:lnSpc>
                          <a:spcPct val="85000"/>
                        </a:lnSpc>
                        <a:spcBef>
                          <a:spcPts val="0"/>
                        </a:spcBef>
                        <a:spcAft>
                          <a:spcPts val="0"/>
                        </a:spcAft>
                        <a:buClrTx/>
                        <a:buSzTx/>
                        <a:buFontTx/>
                        <a:buNone/>
                        <a:tabLst/>
                        <a:defRPr/>
                      </a:pPr>
                      <a:r>
                        <a:rPr lang="et-EE" sz="1200" b="0">
                          <a:solidFill>
                            <a:srgbClr val="010163"/>
                          </a:solidFill>
                        </a:rPr>
                        <a:t>120</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854953123"/>
                  </a:ext>
                </a:extLst>
              </a:tr>
              <a:tr h="0">
                <a:tc>
                  <a:txBody>
                    <a:bodyPr/>
                    <a:lstStyle/>
                    <a:p>
                      <a:pPr marL="0" marR="0" lvl="0" indent="0" algn="r" defTabSz="1219170" rtl="0" eaLnBrk="1" fontAlgn="auto" latinLnBrk="0" hangingPunct="1">
                        <a:lnSpc>
                          <a:spcPct val="85000"/>
                        </a:lnSpc>
                        <a:spcBef>
                          <a:spcPts val="0"/>
                        </a:spcBef>
                        <a:spcAft>
                          <a:spcPts val="0"/>
                        </a:spcAft>
                        <a:buClrTx/>
                        <a:buSzTx/>
                        <a:buFontTx/>
                        <a:buNone/>
                        <a:tabLst/>
                        <a:defRPr/>
                      </a:pPr>
                      <a:r>
                        <a:rPr lang="en-US" sz="1200">
                          <a:solidFill>
                            <a:srgbClr val="010163"/>
                          </a:solidFill>
                        </a:rPr>
                        <a:t>Lisa 3. </a:t>
                      </a:r>
                      <a:r>
                        <a:rPr lang="en-US" sz="1200" err="1">
                          <a:solidFill>
                            <a:srgbClr val="010163"/>
                          </a:solidFill>
                        </a:rPr>
                        <a:t>Liivakella</a:t>
                      </a:r>
                      <a:r>
                        <a:rPr lang="en-US" sz="1200">
                          <a:solidFill>
                            <a:srgbClr val="010163"/>
                          </a:solidFill>
                        </a:rPr>
                        <a:t>® </a:t>
                      </a:r>
                      <a:r>
                        <a:rPr lang="en-US" sz="1200" err="1">
                          <a:solidFill>
                            <a:srgbClr val="010163"/>
                          </a:solidFill>
                        </a:rPr>
                        <a:t>mudel</a:t>
                      </a:r>
                      <a:r>
                        <a:rPr lang="en-US" sz="1200">
                          <a:solidFill>
                            <a:srgbClr val="010163"/>
                          </a:solidFill>
                        </a:rPr>
                        <a:t> </a:t>
                      </a:r>
                      <a:r>
                        <a:rPr lang="en-US" sz="1200" err="1">
                          <a:solidFill>
                            <a:srgbClr val="010163"/>
                          </a:solidFill>
                        </a:rPr>
                        <a:t>strateegiliseks</a:t>
                      </a:r>
                      <a:r>
                        <a:rPr lang="en-US" sz="1200">
                          <a:solidFill>
                            <a:srgbClr val="010163"/>
                          </a:solidFill>
                        </a:rPr>
                        <a:t> </a:t>
                      </a:r>
                      <a:r>
                        <a:rPr lang="en-US" sz="1200" err="1">
                          <a:solidFill>
                            <a:srgbClr val="010163"/>
                          </a:solidFill>
                        </a:rPr>
                        <a:t>planeerimiseks</a:t>
                      </a:r>
                      <a:endParaRPr lang="et-EE" sz="1200">
                        <a:solidFill>
                          <a:srgbClr val="010163"/>
                        </a:solidFill>
                      </a:endParaRP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tc>
                  <a:txBody>
                    <a:bodyPr/>
                    <a:lstStyle/>
                    <a:p>
                      <a:pPr marL="0" marR="0" lvl="0" indent="0" algn="ctr" defTabSz="1219170" rtl="0" eaLnBrk="1" fontAlgn="auto" latinLnBrk="0" hangingPunct="1">
                        <a:lnSpc>
                          <a:spcPct val="85000"/>
                        </a:lnSpc>
                        <a:spcBef>
                          <a:spcPts val="0"/>
                        </a:spcBef>
                        <a:spcAft>
                          <a:spcPts val="0"/>
                        </a:spcAft>
                        <a:buClrTx/>
                        <a:buSzTx/>
                        <a:buFontTx/>
                        <a:buNone/>
                        <a:tabLst/>
                        <a:defRPr/>
                      </a:pPr>
                      <a:r>
                        <a:rPr lang="en-US" sz="1200" b="0" dirty="0">
                          <a:solidFill>
                            <a:srgbClr val="010163"/>
                          </a:solidFill>
                        </a:rPr>
                        <a:t>1</a:t>
                      </a:r>
                      <a:r>
                        <a:rPr lang="et-EE" sz="1200" b="0" dirty="0">
                          <a:solidFill>
                            <a:srgbClr val="010163"/>
                          </a:solidFill>
                        </a:rPr>
                        <a:t>31</a:t>
                      </a:r>
                    </a:p>
                  </a:txBody>
                  <a:tcPr marL="60960" marR="6096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0E3EC"/>
                      </a:solidFill>
                      <a:prstDash val="dot"/>
                      <a:round/>
                      <a:headEnd type="none" w="med" len="med"/>
                      <a:tailEnd type="none" w="med" len="med"/>
                    </a:lnT>
                    <a:lnB w="12700" cap="flat" cmpd="sng" algn="ctr">
                      <a:solidFill>
                        <a:srgbClr val="E0E3EC"/>
                      </a:solidFill>
                      <a:prstDash val="dot"/>
                      <a:round/>
                      <a:headEnd type="none" w="med" len="med"/>
                      <a:tailEnd type="none" w="med" len="med"/>
                    </a:lnB>
                    <a:noFill/>
                  </a:tcPr>
                </a:tc>
                <a:extLst>
                  <a:ext uri="{0D108BD9-81ED-4DB2-BD59-A6C34878D82A}">
                    <a16:rowId xmlns:a16="http://schemas.microsoft.com/office/drawing/2014/main" val="809640900"/>
                  </a:ext>
                </a:extLst>
              </a:tr>
            </a:tbl>
          </a:graphicData>
        </a:graphic>
      </p:graphicFrame>
      <p:sp>
        <p:nvSpPr>
          <p:cNvPr id="11" name="Title 10">
            <a:extLst>
              <a:ext uri="{FF2B5EF4-FFF2-40B4-BE49-F238E27FC236}">
                <a16:creationId xmlns:a16="http://schemas.microsoft.com/office/drawing/2014/main" id="{11814945-746D-A1DC-29D4-447FAE98CA1C}"/>
              </a:ext>
            </a:extLst>
          </p:cNvPr>
          <p:cNvSpPr>
            <a:spLocks noGrp="1"/>
          </p:cNvSpPr>
          <p:nvPr>
            <p:ph type="title"/>
          </p:nvPr>
        </p:nvSpPr>
        <p:spPr>
          <a:xfrm>
            <a:off x="2610035" y="153986"/>
            <a:ext cx="7696940" cy="1143000"/>
          </a:xfrm>
        </p:spPr>
        <p:txBody>
          <a:bodyPr/>
          <a:lstStyle/>
          <a:p>
            <a:r>
              <a:rPr lang="en-US" err="1"/>
              <a:t>Sisukord</a:t>
            </a:r>
            <a:endParaRPr lang="et-EE"/>
          </a:p>
        </p:txBody>
      </p:sp>
      <p:sp>
        <p:nvSpPr>
          <p:cNvPr id="5" name="Slaidinumbri kohatäide 3">
            <a:extLst>
              <a:ext uri="{FF2B5EF4-FFF2-40B4-BE49-F238E27FC236}">
                <a16:creationId xmlns:a16="http://schemas.microsoft.com/office/drawing/2014/main" id="{7E3A5C78-4568-C868-7BA5-46AB4CD439E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a:t>
            </a:fld>
            <a:endParaRPr lang="et-EE">
              <a:solidFill>
                <a:prstClr val="black"/>
              </a:solidFill>
              <a:latin typeface="Calibri"/>
            </a:endParaRPr>
          </a:p>
        </p:txBody>
      </p:sp>
    </p:spTree>
    <p:extLst>
      <p:ext uri="{BB962C8B-B14F-4D97-AF65-F5344CB8AC3E}">
        <p14:creationId xmlns:p14="http://schemas.microsoft.com/office/powerpoint/2010/main" val="1067115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Pealkiri 1">
            <a:extLst>
              <a:ext uri="{FF2B5EF4-FFF2-40B4-BE49-F238E27FC236}">
                <a16:creationId xmlns:a16="http://schemas.microsoft.com/office/drawing/2014/main" id="{5512BEDF-C80C-1976-3388-760BAF6C8841}"/>
              </a:ext>
            </a:extLst>
          </p:cNvPr>
          <p:cNvSpPr>
            <a:spLocks noGrp="1"/>
          </p:cNvSpPr>
          <p:nvPr>
            <p:ph type="title"/>
          </p:nvPr>
        </p:nvSpPr>
        <p:spPr>
          <a:xfrm>
            <a:off x="643944" y="96254"/>
            <a:ext cx="9267737" cy="1431980"/>
          </a:xfrm>
        </p:spPr>
        <p:txBody>
          <a:bodyPr>
            <a:noAutofit/>
          </a:bodyPr>
          <a:lstStyle/>
          <a:p>
            <a:r>
              <a:rPr lang="et-EE" sz="2400" b="1"/>
              <a:t>Visioonist lähtuvalt on LEADER toetusmeetmed suunatud kogukondade võimestamisele</a:t>
            </a:r>
            <a:r>
              <a:rPr lang="en-US" sz="2400" b="1"/>
              <a:t>, et </a:t>
            </a:r>
            <a:r>
              <a:rPr lang="en-US" sz="2400" b="1" err="1"/>
              <a:t>saavutada</a:t>
            </a:r>
            <a:r>
              <a:rPr lang="en-US" sz="2400" b="1"/>
              <a:t> </a:t>
            </a:r>
            <a:r>
              <a:rPr lang="en-US" sz="2400" b="1" err="1"/>
              <a:t>järgmine</a:t>
            </a:r>
            <a:r>
              <a:rPr lang="en-US" sz="2400" b="1"/>
              <a:t> </a:t>
            </a:r>
            <a:r>
              <a:rPr lang="en-US" sz="2400" b="1" err="1"/>
              <a:t>arengutasand</a:t>
            </a:r>
            <a:endParaRPr lang="et-EE" sz="2400" b="1"/>
          </a:p>
        </p:txBody>
      </p:sp>
      <p:graphicFrame>
        <p:nvGraphicFramePr>
          <p:cNvPr id="11" name="Skemaatiline diagramm 10">
            <a:extLst>
              <a:ext uri="{FF2B5EF4-FFF2-40B4-BE49-F238E27FC236}">
                <a16:creationId xmlns:a16="http://schemas.microsoft.com/office/drawing/2014/main" id="{B365F207-37D3-FDD9-3C09-3F93ACCE1114}"/>
              </a:ext>
            </a:extLst>
          </p:cNvPr>
          <p:cNvGraphicFramePr/>
          <p:nvPr/>
        </p:nvGraphicFramePr>
        <p:xfrm>
          <a:off x="2934558" y="1595120"/>
          <a:ext cx="9257442" cy="4654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Nool: ülesnool 25">
            <a:extLst>
              <a:ext uri="{FF2B5EF4-FFF2-40B4-BE49-F238E27FC236}">
                <a16:creationId xmlns:a16="http://schemas.microsoft.com/office/drawing/2014/main" id="{29FE608E-FF4F-E5B3-D7E1-96ABA4A60F88}"/>
              </a:ext>
            </a:extLst>
          </p:cNvPr>
          <p:cNvSpPr/>
          <p:nvPr/>
        </p:nvSpPr>
        <p:spPr>
          <a:xfrm>
            <a:off x="7582472" y="3701988"/>
            <a:ext cx="453905" cy="290891"/>
          </a:xfrm>
          <a:prstGeom prst="upArrow">
            <a:avLst/>
          </a:prstGeom>
          <a:solidFill>
            <a:srgbClr val="FB8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8" name="TextBox 27">
            <a:extLst>
              <a:ext uri="{FF2B5EF4-FFF2-40B4-BE49-F238E27FC236}">
                <a16:creationId xmlns:a16="http://schemas.microsoft.com/office/drawing/2014/main" id="{1B32145A-5C01-08CD-D2A1-71FF0C9DA95D}"/>
              </a:ext>
            </a:extLst>
          </p:cNvPr>
          <p:cNvSpPr txBox="1"/>
          <p:nvPr/>
        </p:nvSpPr>
        <p:spPr>
          <a:xfrm>
            <a:off x="8593584" y="1147056"/>
            <a:ext cx="3500761" cy="1569660"/>
          </a:xfrm>
          <a:prstGeom prst="rect">
            <a:avLst/>
          </a:prstGeom>
          <a:noFill/>
        </p:spPr>
        <p:txBody>
          <a:bodyPr wrap="square" rtlCol="0">
            <a:spAutoFit/>
          </a:bodyPr>
          <a:lstStyle/>
          <a:p>
            <a:r>
              <a:rPr lang="et-EE" sz="2400"/>
              <a:t>Toetusmeetmed aitavad saavutada kõrgemat arengutaset kogukonnaelu edendamisel</a:t>
            </a:r>
          </a:p>
        </p:txBody>
      </p:sp>
      <p:sp>
        <p:nvSpPr>
          <p:cNvPr id="2" name="Jutumull: ümarnurk-ristkülik 1">
            <a:extLst>
              <a:ext uri="{FF2B5EF4-FFF2-40B4-BE49-F238E27FC236}">
                <a16:creationId xmlns:a16="http://schemas.microsoft.com/office/drawing/2014/main" id="{8BAE8D98-150D-9E24-1A2B-ECA5FE919FED}"/>
              </a:ext>
            </a:extLst>
          </p:cNvPr>
          <p:cNvSpPr/>
          <p:nvPr/>
        </p:nvSpPr>
        <p:spPr>
          <a:xfrm>
            <a:off x="402791" y="1595120"/>
            <a:ext cx="5452056" cy="1694234"/>
          </a:xfrm>
          <a:prstGeom prst="wedgeRoundRectCallout">
            <a:avLst>
              <a:gd name="adj1" fmla="val 64678"/>
              <a:gd name="adj2" fmla="val 35819"/>
              <a:gd name="adj3" fmla="val 16667"/>
            </a:avLst>
          </a:prstGeom>
          <a:solidFill>
            <a:schemeClr val="bg1"/>
          </a:solidFill>
          <a:ln w="19050">
            <a:solidFill>
              <a:srgbClr val="010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Arukad</a:t>
            </a:r>
            <a:r>
              <a:rPr lang="en-US">
                <a:solidFill>
                  <a:schemeClr val="tx1"/>
                </a:solidFill>
              </a:rPr>
              <a:t> </a:t>
            </a:r>
            <a:r>
              <a:rPr lang="et-EE">
                <a:solidFill>
                  <a:schemeClr val="tx1"/>
                </a:solidFill>
              </a:rPr>
              <a:t>k</a:t>
            </a:r>
            <a:r>
              <a:rPr lang="en-US" err="1">
                <a:solidFill>
                  <a:schemeClr val="tx1"/>
                </a:solidFill>
              </a:rPr>
              <a:t>ülad</a:t>
            </a:r>
            <a:r>
              <a:rPr lang="en-US">
                <a:solidFill>
                  <a:schemeClr val="tx1"/>
                </a:solidFill>
              </a:rPr>
              <a:t> on </a:t>
            </a:r>
            <a:r>
              <a:rPr lang="en-US" err="1">
                <a:solidFill>
                  <a:schemeClr val="tx1"/>
                </a:solidFill>
              </a:rPr>
              <a:t>maapiirkondade</a:t>
            </a:r>
            <a:r>
              <a:rPr lang="en-US">
                <a:solidFill>
                  <a:schemeClr val="tx1"/>
                </a:solidFill>
              </a:rPr>
              <a:t> </a:t>
            </a:r>
            <a:r>
              <a:rPr lang="en-US" err="1">
                <a:solidFill>
                  <a:schemeClr val="tx1"/>
                </a:solidFill>
              </a:rPr>
              <a:t>kogukonnad</a:t>
            </a:r>
            <a:r>
              <a:rPr lang="en-US">
                <a:solidFill>
                  <a:schemeClr val="tx1"/>
                </a:solidFill>
              </a:rPr>
              <a:t>,</a:t>
            </a:r>
          </a:p>
          <a:p>
            <a:pPr algn="ctr"/>
            <a:r>
              <a:rPr lang="en-US">
                <a:solidFill>
                  <a:schemeClr val="tx1"/>
                </a:solidFill>
              </a:rPr>
              <a:t>mis </a:t>
            </a:r>
            <a:r>
              <a:rPr lang="en-US" err="1">
                <a:solidFill>
                  <a:schemeClr val="tx1"/>
                </a:solidFill>
              </a:rPr>
              <a:t>töötavad</a:t>
            </a:r>
            <a:r>
              <a:rPr lang="en-US">
                <a:solidFill>
                  <a:schemeClr val="tx1"/>
                </a:solidFill>
              </a:rPr>
              <a:t> </a:t>
            </a:r>
            <a:r>
              <a:rPr lang="en-US" err="1">
                <a:solidFill>
                  <a:schemeClr val="tx1"/>
                </a:solidFill>
              </a:rPr>
              <a:t>välja</a:t>
            </a:r>
            <a:r>
              <a:rPr lang="en-US">
                <a:solidFill>
                  <a:schemeClr val="tx1"/>
                </a:solidFill>
              </a:rPr>
              <a:t> </a:t>
            </a:r>
            <a:r>
              <a:rPr lang="en-US" err="1">
                <a:solidFill>
                  <a:schemeClr val="tx1"/>
                </a:solidFill>
              </a:rPr>
              <a:t>nutikaid</a:t>
            </a:r>
            <a:r>
              <a:rPr lang="en-US">
                <a:solidFill>
                  <a:schemeClr val="tx1"/>
                </a:solidFill>
              </a:rPr>
              <a:t> </a:t>
            </a:r>
            <a:r>
              <a:rPr lang="en-US" err="1">
                <a:solidFill>
                  <a:schemeClr val="tx1"/>
                </a:solidFill>
              </a:rPr>
              <a:t>lahendusi</a:t>
            </a:r>
            <a:r>
              <a:rPr lang="en-US">
                <a:solidFill>
                  <a:schemeClr val="tx1"/>
                </a:solidFill>
              </a:rPr>
              <a:t>, et </a:t>
            </a:r>
            <a:r>
              <a:rPr lang="en-US" err="1">
                <a:solidFill>
                  <a:schemeClr val="tx1"/>
                </a:solidFill>
              </a:rPr>
              <a:t>tulla</a:t>
            </a:r>
            <a:endParaRPr lang="en-US">
              <a:solidFill>
                <a:schemeClr val="tx1"/>
              </a:solidFill>
            </a:endParaRPr>
          </a:p>
          <a:p>
            <a:pPr algn="ctr"/>
            <a:r>
              <a:rPr lang="en-US" err="1">
                <a:solidFill>
                  <a:schemeClr val="tx1"/>
                </a:solidFill>
              </a:rPr>
              <a:t>toime</a:t>
            </a:r>
            <a:r>
              <a:rPr lang="en-US">
                <a:solidFill>
                  <a:schemeClr val="tx1"/>
                </a:solidFill>
              </a:rPr>
              <a:t> </a:t>
            </a:r>
            <a:r>
              <a:rPr lang="en-US" err="1">
                <a:solidFill>
                  <a:schemeClr val="tx1"/>
                </a:solidFill>
              </a:rPr>
              <a:t>väljakutsetega</a:t>
            </a:r>
            <a:r>
              <a:rPr lang="en-US">
                <a:solidFill>
                  <a:schemeClr val="tx1"/>
                </a:solidFill>
              </a:rPr>
              <a:t> </a:t>
            </a:r>
            <a:r>
              <a:rPr lang="en-US" err="1">
                <a:solidFill>
                  <a:schemeClr val="tx1"/>
                </a:solidFill>
              </a:rPr>
              <a:t>oma</a:t>
            </a:r>
            <a:r>
              <a:rPr lang="en-US">
                <a:solidFill>
                  <a:schemeClr val="tx1"/>
                </a:solidFill>
              </a:rPr>
              <a:t> </a:t>
            </a:r>
            <a:r>
              <a:rPr lang="en-US" err="1">
                <a:solidFill>
                  <a:schemeClr val="tx1"/>
                </a:solidFill>
              </a:rPr>
              <a:t>kohalikus</a:t>
            </a:r>
            <a:r>
              <a:rPr lang="en-US">
                <a:solidFill>
                  <a:schemeClr val="tx1"/>
                </a:solidFill>
              </a:rPr>
              <a:t> </a:t>
            </a:r>
            <a:r>
              <a:rPr lang="en-US" err="1">
                <a:solidFill>
                  <a:schemeClr val="tx1"/>
                </a:solidFill>
              </a:rPr>
              <a:t>kontekstis</a:t>
            </a:r>
            <a:r>
              <a:rPr lang="en-US">
                <a:solidFill>
                  <a:schemeClr val="tx1"/>
                </a:solidFill>
              </a:rPr>
              <a:t>. </a:t>
            </a:r>
            <a:r>
              <a:rPr lang="en-US" err="1">
                <a:solidFill>
                  <a:schemeClr val="tx1"/>
                </a:solidFill>
              </a:rPr>
              <a:t>Nad</a:t>
            </a:r>
            <a:endParaRPr lang="en-US">
              <a:solidFill>
                <a:schemeClr val="tx1"/>
              </a:solidFill>
            </a:endParaRPr>
          </a:p>
          <a:p>
            <a:pPr algn="ctr"/>
            <a:r>
              <a:rPr lang="en-US" err="1">
                <a:solidFill>
                  <a:schemeClr val="tx1"/>
                </a:solidFill>
              </a:rPr>
              <a:t>tuginevad</a:t>
            </a:r>
            <a:r>
              <a:rPr lang="en-US">
                <a:solidFill>
                  <a:schemeClr val="tx1"/>
                </a:solidFill>
              </a:rPr>
              <a:t> </a:t>
            </a:r>
            <a:r>
              <a:rPr lang="en-US" err="1">
                <a:solidFill>
                  <a:schemeClr val="tx1"/>
                </a:solidFill>
              </a:rPr>
              <a:t>olemasolevatele</a:t>
            </a:r>
            <a:r>
              <a:rPr lang="en-US">
                <a:solidFill>
                  <a:schemeClr val="tx1"/>
                </a:solidFill>
              </a:rPr>
              <a:t> </a:t>
            </a:r>
            <a:r>
              <a:rPr lang="en-US" err="1">
                <a:solidFill>
                  <a:schemeClr val="tx1"/>
                </a:solidFill>
              </a:rPr>
              <a:t>kohalikele</a:t>
            </a:r>
            <a:r>
              <a:rPr lang="en-US">
                <a:solidFill>
                  <a:schemeClr val="tx1"/>
                </a:solidFill>
              </a:rPr>
              <a:t> </a:t>
            </a:r>
            <a:r>
              <a:rPr lang="en-US" err="1">
                <a:solidFill>
                  <a:schemeClr val="tx1"/>
                </a:solidFill>
              </a:rPr>
              <a:t>tugevustele</a:t>
            </a:r>
            <a:r>
              <a:rPr lang="en-US">
                <a:solidFill>
                  <a:schemeClr val="tx1"/>
                </a:solidFill>
              </a:rPr>
              <a:t> ja</a:t>
            </a:r>
          </a:p>
          <a:p>
            <a:pPr algn="ctr"/>
            <a:r>
              <a:rPr lang="en-US" err="1">
                <a:solidFill>
                  <a:schemeClr val="tx1"/>
                </a:solidFill>
              </a:rPr>
              <a:t>võimalustele</a:t>
            </a:r>
            <a:r>
              <a:rPr lang="en-US">
                <a:solidFill>
                  <a:schemeClr val="tx1"/>
                </a:solidFill>
              </a:rPr>
              <a:t>, et </a:t>
            </a:r>
            <a:r>
              <a:rPr lang="en-US" err="1">
                <a:solidFill>
                  <a:schemeClr val="tx1"/>
                </a:solidFill>
              </a:rPr>
              <a:t>tagada</a:t>
            </a:r>
            <a:r>
              <a:rPr lang="en-US">
                <a:solidFill>
                  <a:schemeClr val="tx1"/>
                </a:solidFill>
              </a:rPr>
              <a:t> </a:t>
            </a:r>
            <a:r>
              <a:rPr lang="en-US" err="1">
                <a:solidFill>
                  <a:schemeClr val="tx1"/>
                </a:solidFill>
              </a:rPr>
              <a:t>oma</a:t>
            </a:r>
            <a:r>
              <a:rPr lang="en-US">
                <a:solidFill>
                  <a:schemeClr val="tx1"/>
                </a:solidFill>
              </a:rPr>
              <a:t> </a:t>
            </a:r>
            <a:r>
              <a:rPr lang="en-US" err="1">
                <a:solidFill>
                  <a:schemeClr val="tx1"/>
                </a:solidFill>
              </a:rPr>
              <a:t>piirkonna</a:t>
            </a:r>
            <a:r>
              <a:rPr lang="en-US">
                <a:solidFill>
                  <a:schemeClr val="tx1"/>
                </a:solidFill>
              </a:rPr>
              <a:t> </a:t>
            </a:r>
            <a:r>
              <a:rPr lang="en-US" err="1">
                <a:solidFill>
                  <a:schemeClr val="tx1"/>
                </a:solidFill>
              </a:rPr>
              <a:t>jätkusuutlik</a:t>
            </a:r>
            <a:endParaRPr lang="en-US">
              <a:solidFill>
                <a:schemeClr val="tx1"/>
              </a:solidFill>
            </a:endParaRPr>
          </a:p>
          <a:p>
            <a:pPr algn="ctr"/>
            <a:r>
              <a:rPr lang="en-US" err="1">
                <a:solidFill>
                  <a:schemeClr val="tx1"/>
                </a:solidFill>
              </a:rPr>
              <a:t>areng</a:t>
            </a:r>
            <a:r>
              <a:rPr lang="en-US">
                <a:solidFill>
                  <a:schemeClr val="tx1"/>
                </a:solidFill>
              </a:rPr>
              <a:t>.</a:t>
            </a:r>
            <a:endParaRPr lang="et-EE">
              <a:solidFill>
                <a:schemeClr val="tx1"/>
              </a:solidFill>
            </a:endParaRPr>
          </a:p>
        </p:txBody>
      </p:sp>
      <p:sp>
        <p:nvSpPr>
          <p:cNvPr id="3" name="Jutumull: ümarnurk-ristkülik 2">
            <a:extLst>
              <a:ext uri="{FF2B5EF4-FFF2-40B4-BE49-F238E27FC236}">
                <a16:creationId xmlns:a16="http://schemas.microsoft.com/office/drawing/2014/main" id="{F0144769-6069-C377-0F5F-1C3D668EFFDD}"/>
              </a:ext>
            </a:extLst>
          </p:cNvPr>
          <p:cNvSpPr/>
          <p:nvPr/>
        </p:nvSpPr>
        <p:spPr>
          <a:xfrm>
            <a:off x="402792" y="3395613"/>
            <a:ext cx="4998574" cy="1934153"/>
          </a:xfrm>
          <a:prstGeom prst="wedgeRoundRectCallout">
            <a:avLst>
              <a:gd name="adj1" fmla="val 59624"/>
              <a:gd name="adj2" fmla="val -9445"/>
              <a:gd name="adj3" fmla="val 16667"/>
            </a:avLst>
          </a:prstGeom>
          <a:solidFill>
            <a:schemeClr val="bg1"/>
          </a:solidFill>
          <a:ln w="19050">
            <a:solidFill>
              <a:srgbClr val="010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Kogukond</a:t>
            </a:r>
            <a:r>
              <a:rPr lang="en-US">
                <a:solidFill>
                  <a:schemeClr val="tx1"/>
                </a:solidFill>
              </a:rPr>
              <a:t> ja </a:t>
            </a:r>
            <a:r>
              <a:rPr lang="en-US" err="1">
                <a:solidFill>
                  <a:schemeClr val="tx1"/>
                </a:solidFill>
              </a:rPr>
              <a:t>kogukondlik</a:t>
            </a:r>
            <a:r>
              <a:rPr lang="en-US">
                <a:solidFill>
                  <a:schemeClr val="tx1"/>
                </a:solidFill>
              </a:rPr>
              <a:t> </a:t>
            </a:r>
            <a:r>
              <a:rPr lang="en-US" err="1">
                <a:solidFill>
                  <a:schemeClr val="tx1"/>
                </a:solidFill>
              </a:rPr>
              <a:t>tegevus</a:t>
            </a:r>
            <a:r>
              <a:rPr lang="en-US">
                <a:solidFill>
                  <a:schemeClr val="tx1"/>
                </a:solidFill>
              </a:rPr>
              <a:t> on </a:t>
            </a:r>
            <a:r>
              <a:rPr lang="en-US" err="1">
                <a:solidFill>
                  <a:schemeClr val="tx1"/>
                </a:solidFill>
              </a:rPr>
              <a:t>mõne</a:t>
            </a:r>
            <a:r>
              <a:rPr lang="en-US">
                <a:solidFill>
                  <a:schemeClr val="tx1"/>
                </a:solidFill>
              </a:rPr>
              <a:t> </a:t>
            </a:r>
            <a:r>
              <a:rPr lang="en-US" err="1">
                <a:solidFill>
                  <a:schemeClr val="tx1"/>
                </a:solidFill>
              </a:rPr>
              <a:t>kindla</a:t>
            </a:r>
            <a:r>
              <a:rPr lang="en-US">
                <a:solidFill>
                  <a:schemeClr val="tx1"/>
                </a:solidFill>
              </a:rPr>
              <a:t> </a:t>
            </a:r>
            <a:r>
              <a:rPr lang="en-US" err="1">
                <a:solidFill>
                  <a:schemeClr val="tx1"/>
                </a:solidFill>
              </a:rPr>
              <a:t>piir</a:t>
            </a:r>
            <a:r>
              <a:rPr lang="en-US">
                <a:solidFill>
                  <a:schemeClr val="tx1"/>
                </a:solidFill>
              </a:rPr>
              <a:t>- </a:t>
            </a:r>
            <a:r>
              <a:rPr lang="en-US" err="1">
                <a:solidFill>
                  <a:schemeClr val="tx1"/>
                </a:solidFill>
              </a:rPr>
              <a:t>või</a:t>
            </a:r>
            <a:r>
              <a:rPr lang="en-US">
                <a:solidFill>
                  <a:schemeClr val="tx1"/>
                </a:solidFill>
              </a:rPr>
              <a:t> </a:t>
            </a:r>
            <a:r>
              <a:rPr lang="en-US" err="1">
                <a:solidFill>
                  <a:schemeClr val="tx1"/>
                </a:solidFill>
              </a:rPr>
              <a:t>paikkonna</a:t>
            </a:r>
            <a:r>
              <a:rPr lang="en-US">
                <a:solidFill>
                  <a:schemeClr val="tx1"/>
                </a:solidFill>
              </a:rPr>
              <a:t> </a:t>
            </a:r>
            <a:r>
              <a:rPr lang="en-US" err="1">
                <a:solidFill>
                  <a:schemeClr val="tx1"/>
                </a:solidFill>
              </a:rPr>
              <a:t>inimeste</a:t>
            </a:r>
            <a:r>
              <a:rPr lang="en-US">
                <a:solidFill>
                  <a:schemeClr val="tx1"/>
                </a:solidFill>
              </a:rPr>
              <a:t> </a:t>
            </a:r>
            <a:r>
              <a:rPr lang="en-US" err="1">
                <a:solidFill>
                  <a:schemeClr val="tx1"/>
                </a:solidFill>
              </a:rPr>
              <a:t>organiseeritud</a:t>
            </a:r>
            <a:r>
              <a:rPr lang="en-US">
                <a:solidFill>
                  <a:schemeClr val="tx1"/>
                </a:solidFill>
              </a:rPr>
              <a:t> </a:t>
            </a:r>
            <a:r>
              <a:rPr lang="en-US" err="1">
                <a:solidFill>
                  <a:schemeClr val="tx1"/>
                </a:solidFill>
              </a:rPr>
              <a:t>või</a:t>
            </a:r>
            <a:endParaRPr lang="en-US">
              <a:solidFill>
                <a:schemeClr val="tx1"/>
              </a:solidFill>
            </a:endParaRPr>
          </a:p>
          <a:p>
            <a:pPr algn="ctr"/>
            <a:r>
              <a:rPr lang="en-US" err="1">
                <a:solidFill>
                  <a:schemeClr val="tx1"/>
                </a:solidFill>
              </a:rPr>
              <a:t>organiseerimata</a:t>
            </a:r>
            <a:r>
              <a:rPr lang="en-US">
                <a:solidFill>
                  <a:schemeClr val="tx1"/>
                </a:solidFill>
              </a:rPr>
              <a:t> </a:t>
            </a:r>
            <a:r>
              <a:rPr lang="en-US" err="1">
                <a:solidFill>
                  <a:schemeClr val="tx1"/>
                </a:solidFill>
              </a:rPr>
              <a:t>kujul</a:t>
            </a:r>
            <a:r>
              <a:rPr lang="en-US">
                <a:solidFill>
                  <a:schemeClr val="tx1"/>
                </a:solidFill>
              </a:rPr>
              <a:t> </a:t>
            </a:r>
            <a:r>
              <a:rPr lang="en-US" err="1">
                <a:solidFill>
                  <a:schemeClr val="tx1"/>
                </a:solidFill>
              </a:rPr>
              <a:t>juhindatud</a:t>
            </a:r>
            <a:r>
              <a:rPr lang="en-US">
                <a:solidFill>
                  <a:schemeClr val="tx1"/>
                </a:solidFill>
              </a:rPr>
              <a:t> </a:t>
            </a:r>
            <a:r>
              <a:rPr lang="en-US" err="1">
                <a:solidFill>
                  <a:schemeClr val="tx1"/>
                </a:solidFill>
              </a:rPr>
              <a:t>või</a:t>
            </a:r>
            <a:r>
              <a:rPr lang="en-US">
                <a:solidFill>
                  <a:schemeClr val="tx1"/>
                </a:solidFill>
              </a:rPr>
              <a:t> </a:t>
            </a:r>
            <a:r>
              <a:rPr lang="en-US" err="1">
                <a:solidFill>
                  <a:schemeClr val="tx1"/>
                </a:solidFill>
              </a:rPr>
              <a:t>elluviidavad</a:t>
            </a:r>
            <a:r>
              <a:rPr lang="en-US">
                <a:solidFill>
                  <a:schemeClr val="tx1"/>
                </a:solidFill>
              </a:rPr>
              <a:t> </a:t>
            </a:r>
            <a:r>
              <a:rPr lang="en-US" err="1">
                <a:solidFill>
                  <a:schemeClr val="tx1"/>
                </a:solidFill>
              </a:rPr>
              <a:t>tegevused</a:t>
            </a:r>
            <a:r>
              <a:rPr lang="en-US">
                <a:solidFill>
                  <a:schemeClr val="tx1"/>
                </a:solidFill>
              </a:rPr>
              <a:t>, </a:t>
            </a:r>
            <a:r>
              <a:rPr lang="en-US" err="1">
                <a:solidFill>
                  <a:schemeClr val="tx1"/>
                </a:solidFill>
              </a:rPr>
              <a:t>mille</a:t>
            </a:r>
            <a:r>
              <a:rPr lang="en-US">
                <a:solidFill>
                  <a:schemeClr val="tx1"/>
                </a:solidFill>
              </a:rPr>
              <a:t> </a:t>
            </a:r>
            <a:r>
              <a:rPr lang="en-US" err="1">
                <a:solidFill>
                  <a:schemeClr val="tx1"/>
                </a:solidFill>
              </a:rPr>
              <a:t>eesmärgiks</a:t>
            </a:r>
            <a:r>
              <a:rPr lang="en-US">
                <a:solidFill>
                  <a:schemeClr val="tx1"/>
                </a:solidFill>
              </a:rPr>
              <a:t> on </a:t>
            </a:r>
            <a:r>
              <a:rPr lang="en-US" err="1">
                <a:solidFill>
                  <a:schemeClr val="tx1"/>
                </a:solidFill>
              </a:rPr>
              <a:t>seotud</a:t>
            </a:r>
            <a:endParaRPr lang="en-US">
              <a:solidFill>
                <a:schemeClr val="tx1"/>
              </a:solidFill>
            </a:endParaRPr>
          </a:p>
          <a:p>
            <a:pPr algn="ctr"/>
            <a:r>
              <a:rPr lang="en-US" err="1">
                <a:solidFill>
                  <a:schemeClr val="tx1"/>
                </a:solidFill>
              </a:rPr>
              <a:t>piirkonna</a:t>
            </a:r>
            <a:r>
              <a:rPr lang="en-US">
                <a:solidFill>
                  <a:schemeClr val="tx1"/>
                </a:solidFill>
              </a:rPr>
              <a:t> </a:t>
            </a:r>
            <a:r>
              <a:rPr lang="en-US" err="1">
                <a:solidFill>
                  <a:schemeClr val="tx1"/>
                </a:solidFill>
              </a:rPr>
              <a:t>arendamine</a:t>
            </a:r>
            <a:r>
              <a:rPr lang="en-US">
                <a:solidFill>
                  <a:schemeClr val="tx1"/>
                </a:solidFill>
              </a:rPr>
              <a:t> </a:t>
            </a:r>
            <a:r>
              <a:rPr lang="en-US" err="1">
                <a:solidFill>
                  <a:schemeClr val="tx1"/>
                </a:solidFill>
              </a:rPr>
              <a:t>või</a:t>
            </a:r>
            <a:r>
              <a:rPr lang="en-US">
                <a:solidFill>
                  <a:schemeClr val="tx1"/>
                </a:solidFill>
              </a:rPr>
              <a:t> </a:t>
            </a:r>
            <a:r>
              <a:rPr lang="en-US" err="1">
                <a:solidFill>
                  <a:schemeClr val="tx1"/>
                </a:solidFill>
              </a:rPr>
              <a:t>kogukonna</a:t>
            </a:r>
            <a:r>
              <a:rPr lang="en-US">
                <a:solidFill>
                  <a:schemeClr val="tx1"/>
                </a:solidFill>
              </a:rPr>
              <a:t> </a:t>
            </a:r>
            <a:r>
              <a:rPr lang="en-US" err="1">
                <a:solidFill>
                  <a:schemeClr val="tx1"/>
                </a:solidFill>
              </a:rPr>
              <a:t>enda</a:t>
            </a:r>
            <a:r>
              <a:rPr lang="en-US">
                <a:solidFill>
                  <a:schemeClr val="tx1"/>
                </a:solidFill>
              </a:rPr>
              <a:t> </a:t>
            </a:r>
            <a:r>
              <a:rPr lang="en-US" err="1">
                <a:solidFill>
                  <a:schemeClr val="tx1"/>
                </a:solidFill>
              </a:rPr>
              <a:t>kohalike</a:t>
            </a:r>
            <a:r>
              <a:rPr lang="en-US">
                <a:solidFill>
                  <a:schemeClr val="tx1"/>
                </a:solidFill>
              </a:rPr>
              <a:t> </a:t>
            </a:r>
            <a:r>
              <a:rPr lang="en-US" err="1">
                <a:solidFill>
                  <a:schemeClr val="tx1"/>
                </a:solidFill>
              </a:rPr>
              <a:t>teenuste</a:t>
            </a:r>
            <a:r>
              <a:rPr lang="en-US">
                <a:solidFill>
                  <a:schemeClr val="tx1"/>
                </a:solidFill>
              </a:rPr>
              <a:t> </a:t>
            </a:r>
            <a:r>
              <a:rPr lang="en-US" err="1">
                <a:solidFill>
                  <a:schemeClr val="tx1"/>
                </a:solidFill>
              </a:rPr>
              <a:t>osutamine</a:t>
            </a:r>
            <a:r>
              <a:rPr lang="en-US">
                <a:solidFill>
                  <a:schemeClr val="tx1"/>
                </a:solidFill>
              </a:rPr>
              <a:t>.</a:t>
            </a:r>
            <a:endParaRPr lang="et-EE">
              <a:solidFill>
                <a:schemeClr val="tx1"/>
              </a:solidFill>
            </a:endParaRPr>
          </a:p>
        </p:txBody>
      </p:sp>
      <p:sp>
        <p:nvSpPr>
          <p:cNvPr id="4" name="Jutumull: ümarnurk-ristkülik 3">
            <a:extLst>
              <a:ext uri="{FF2B5EF4-FFF2-40B4-BE49-F238E27FC236}">
                <a16:creationId xmlns:a16="http://schemas.microsoft.com/office/drawing/2014/main" id="{B26AA7EA-0B9C-1775-D120-C742B41A921B}"/>
              </a:ext>
            </a:extLst>
          </p:cNvPr>
          <p:cNvSpPr/>
          <p:nvPr/>
        </p:nvSpPr>
        <p:spPr>
          <a:xfrm>
            <a:off x="402791" y="5609063"/>
            <a:ext cx="4251442" cy="620033"/>
          </a:xfrm>
          <a:prstGeom prst="wedgeRoundRectCallout">
            <a:avLst>
              <a:gd name="adj1" fmla="val 60933"/>
              <a:gd name="adj2" fmla="val -20533"/>
              <a:gd name="adj3" fmla="val 16667"/>
            </a:avLst>
          </a:prstGeom>
          <a:solidFill>
            <a:schemeClr val="bg1"/>
          </a:solidFill>
          <a:ln w="19050">
            <a:solidFill>
              <a:srgbClr val="010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Kogukonnas</a:t>
            </a:r>
            <a:r>
              <a:rPr lang="en-US">
                <a:solidFill>
                  <a:schemeClr val="tx1"/>
                </a:solidFill>
              </a:rPr>
              <a:t> </a:t>
            </a:r>
            <a:r>
              <a:rPr lang="en-US" err="1">
                <a:solidFill>
                  <a:schemeClr val="tx1"/>
                </a:solidFill>
              </a:rPr>
              <a:t>kogukonnaelu</a:t>
            </a:r>
            <a:r>
              <a:rPr lang="en-US">
                <a:solidFill>
                  <a:schemeClr val="tx1"/>
                </a:solidFill>
              </a:rPr>
              <a:t> </a:t>
            </a:r>
            <a:r>
              <a:rPr lang="en-US" err="1">
                <a:solidFill>
                  <a:schemeClr val="tx1"/>
                </a:solidFill>
              </a:rPr>
              <a:t>praktiliselt</a:t>
            </a:r>
            <a:r>
              <a:rPr lang="en-US">
                <a:solidFill>
                  <a:schemeClr val="tx1"/>
                </a:solidFill>
              </a:rPr>
              <a:t> </a:t>
            </a:r>
            <a:r>
              <a:rPr lang="en-US" err="1">
                <a:solidFill>
                  <a:schemeClr val="tx1"/>
                </a:solidFill>
              </a:rPr>
              <a:t>puudub</a:t>
            </a:r>
            <a:r>
              <a:rPr lang="en-US">
                <a:solidFill>
                  <a:schemeClr val="tx1"/>
                </a:solidFill>
              </a:rPr>
              <a:t>.</a:t>
            </a:r>
            <a:endParaRPr lang="et-EE">
              <a:solidFill>
                <a:schemeClr val="tx1"/>
              </a:solidFill>
            </a:endParaRPr>
          </a:p>
        </p:txBody>
      </p:sp>
      <p:sp>
        <p:nvSpPr>
          <p:cNvPr id="5" name="TextBox 4">
            <a:extLst>
              <a:ext uri="{FF2B5EF4-FFF2-40B4-BE49-F238E27FC236}">
                <a16:creationId xmlns:a16="http://schemas.microsoft.com/office/drawing/2014/main" id="{679BA594-326E-2488-4B1A-77FE5FA46EBC}"/>
              </a:ext>
            </a:extLst>
          </p:cNvPr>
          <p:cNvSpPr txBox="1"/>
          <p:nvPr/>
        </p:nvSpPr>
        <p:spPr>
          <a:xfrm>
            <a:off x="488272" y="6461714"/>
            <a:ext cx="10347368" cy="338554"/>
          </a:xfrm>
          <a:prstGeom prst="rect">
            <a:avLst/>
          </a:prstGeom>
          <a:noFill/>
        </p:spPr>
        <p:txBody>
          <a:bodyPr wrap="square" rtlCol="0">
            <a:spAutoFit/>
          </a:bodyPr>
          <a:lstStyle/>
          <a:p>
            <a:r>
              <a:rPr lang="et-EE" sz="800"/>
              <a:t>Allikas: </a:t>
            </a:r>
            <a:r>
              <a:rPr lang="en-US" sz="800" err="1"/>
              <a:t>Aktiivne</a:t>
            </a:r>
            <a:r>
              <a:rPr lang="en-US" sz="800"/>
              <a:t> </a:t>
            </a:r>
            <a:r>
              <a:rPr lang="en-US" sz="800" err="1"/>
              <a:t>kogukond</a:t>
            </a:r>
            <a:r>
              <a:rPr lang="en-US" sz="800"/>
              <a:t>: </a:t>
            </a:r>
            <a:r>
              <a:rPr lang="en-US" sz="800" err="1"/>
              <a:t>Siseministeerium</a:t>
            </a:r>
            <a:endParaRPr lang="en-US" sz="800"/>
          </a:p>
          <a:p>
            <a:r>
              <a:rPr lang="en-US" sz="800" err="1"/>
              <a:t>Arukate</a:t>
            </a:r>
            <a:r>
              <a:rPr lang="en-US" sz="800"/>
              <a:t> </a:t>
            </a:r>
            <a:r>
              <a:rPr lang="en-US" sz="800" err="1"/>
              <a:t>külade</a:t>
            </a:r>
            <a:r>
              <a:rPr lang="en-US" sz="800"/>
              <a:t> </a:t>
            </a:r>
            <a:r>
              <a:rPr lang="en-US" sz="800" err="1"/>
              <a:t>projekt</a:t>
            </a:r>
            <a:r>
              <a:rPr lang="en-US" sz="800"/>
              <a:t>: </a:t>
            </a:r>
            <a:r>
              <a:rPr lang="en-US" sz="800">
                <a:hlinkClick r:id="rId7"/>
              </a:rPr>
              <a:t>https://LEADERliit.eu/arukad-kulad/</a:t>
            </a:r>
            <a:endParaRPr lang="et-EE" sz="800"/>
          </a:p>
        </p:txBody>
      </p:sp>
      <p:sp>
        <p:nvSpPr>
          <p:cNvPr id="7" name="Nool: ülesnool 25">
            <a:extLst>
              <a:ext uri="{FF2B5EF4-FFF2-40B4-BE49-F238E27FC236}">
                <a16:creationId xmlns:a16="http://schemas.microsoft.com/office/drawing/2014/main" id="{B2428AF1-68DC-7D45-398F-7BDFE61DCA41}"/>
              </a:ext>
            </a:extLst>
          </p:cNvPr>
          <p:cNvSpPr/>
          <p:nvPr/>
        </p:nvSpPr>
        <p:spPr>
          <a:xfrm>
            <a:off x="7582472" y="4976040"/>
            <a:ext cx="453905" cy="290891"/>
          </a:xfrm>
          <a:prstGeom prst="upArrow">
            <a:avLst/>
          </a:prstGeom>
          <a:solidFill>
            <a:srgbClr val="FB8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Slaidinumbri kohatäide 3">
            <a:extLst>
              <a:ext uri="{FF2B5EF4-FFF2-40B4-BE49-F238E27FC236}">
                <a16:creationId xmlns:a16="http://schemas.microsoft.com/office/drawing/2014/main" id="{8BC2DE68-7DAF-7E3D-A751-9DEAC9D17EC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30</a:t>
            </a:fld>
            <a:endParaRPr lang="et-EE">
              <a:solidFill>
                <a:prstClr val="black"/>
              </a:solidFill>
              <a:latin typeface="Calibri"/>
            </a:endParaRPr>
          </a:p>
        </p:txBody>
      </p:sp>
    </p:spTree>
    <p:extLst>
      <p:ext uri="{BB962C8B-B14F-4D97-AF65-F5344CB8AC3E}">
        <p14:creationId xmlns:p14="http://schemas.microsoft.com/office/powerpoint/2010/main" val="1196084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F4EA452-4F41-64C8-48EC-A1EB2859532F}"/>
              </a:ext>
            </a:extLst>
          </p:cNvPr>
          <p:cNvPicPr>
            <a:picLocks noChangeAspect="1"/>
          </p:cNvPicPr>
          <p:nvPr/>
        </p:nvPicPr>
        <p:blipFill>
          <a:blip r:embed="rId3"/>
          <a:stretch>
            <a:fillRect/>
          </a:stretch>
        </p:blipFill>
        <p:spPr>
          <a:xfrm>
            <a:off x="1695704" y="1513707"/>
            <a:ext cx="7606914" cy="841702"/>
          </a:xfrm>
          <a:prstGeom prst="rect">
            <a:avLst/>
          </a:prstGeom>
        </p:spPr>
      </p:pic>
      <p:pic>
        <p:nvPicPr>
          <p:cNvPr id="19" name="Picture 18">
            <a:extLst>
              <a:ext uri="{FF2B5EF4-FFF2-40B4-BE49-F238E27FC236}">
                <a16:creationId xmlns:a16="http://schemas.microsoft.com/office/drawing/2014/main" id="{927FE001-4E47-C8F0-939F-543DDBD5B42F}"/>
              </a:ext>
            </a:extLst>
          </p:cNvPr>
          <p:cNvPicPr>
            <a:picLocks noChangeAspect="1"/>
          </p:cNvPicPr>
          <p:nvPr/>
        </p:nvPicPr>
        <p:blipFill>
          <a:blip r:embed="rId3"/>
          <a:stretch>
            <a:fillRect/>
          </a:stretch>
        </p:blipFill>
        <p:spPr>
          <a:xfrm>
            <a:off x="1292260" y="2735702"/>
            <a:ext cx="8010358" cy="841702"/>
          </a:xfrm>
          <a:prstGeom prst="rect">
            <a:avLst/>
          </a:prstGeom>
        </p:spPr>
      </p:pic>
      <p:pic>
        <p:nvPicPr>
          <p:cNvPr id="18" name="Picture 17">
            <a:extLst>
              <a:ext uri="{FF2B5EF4-FFF2-40B4-BE49-F238E27FC236}">
                <a16:creationId xmlns:a16="http://schemas.microsoft.com/office/drawing/2014/main" id="{43495C4F-9D7D-0AE2-E72C-CA11CA54C19C}"/>
              </a:ext>
            </a:extLst>
          </p:cNvPr>
          <p:cNvPicPr>
            <a:picLocks noChangeAspect="1"/>
          </p:cNvPicPr>
          <p:nvPr/>
        </p:nvPicPr>
        <p:blipFill>
          <a:blip r:embed="rId3"/>
          <a:stretch>
            <a:fillRect/>
          </a:stretch>
        </p:blipFill>
        <p:spPr>
          <a:xfrm>
            <a:off x="921223" y="3628534"/>
            <a:ext cx="8381395" cy="841702"/>
          </a:xfrm>
          <a:prstGeom prst="rect">
            <a:avLst/>
          </a:prstGeom>
        </p:spPr>
      </p:pic>
      <p:pic>
        <p:nvPicPr>
          <p:cNvPr id="15" name="Picture 14">
            <a:extLst>
              <a:ext uri="{FF2B5EF4-FFF2-40B4-BE49-F238E27FC236}">
                <a16:creationId xmlns:a16="http://schemas.microsoft.com/office/drawing/2014/main" id="{95470D0A-0923-DA30-774F-FDCC2468A8CF}"/>
              </a:ext>
            </a:extLst>
          </p:cNvPr>
          <p:cNvPicPr>
            <a:picLocks noChangeAspect="1"/>
          </p:cNvPicPr>
          <p:nvPr/>
        </p:nvPicPr>
        <p:blipFill>
          <a:blip r:embed="rId3"/>
          <a:stretch>
            <a:fillRect/>
          </a:stretch>
        </p:blipFill>
        <p:spPr>
          <a:xfrm>
            <a:off x="482223" y="4858148"/>
            <a:ext cx="8820395" cy="841702"/>
          </a:xfrm>
          <a:prstGeom prst="rect">
            <a:avLst/>
          </a:prstGeom>
        </p:spPr>
      </p:pic>
      <p:pic>
        <p:nvPicPr>
          <p:cNvPr id="13" name="Picture 12">
            <a:extLst>
              <a:ext uri="{FF2B5EF4-FFF2-40B4-BE49-F238E27FC236}">
                <a16:creationId xmlns:a16="http://schemas.microsoft.com/office/drawing/2014/main" id="{75D34358-A78C-8909-3A10-2E865B459BF6}"/>
              </a:ext>
            </a:extLst>
          </p:cNvPr>
          <p:cNvPicPr>
            <a:picLocks noChangeAspect="1"/>
          </p:cNvPicPr>
          <p:nvPr/>
        </p:nvPicPr>
        <p:blipFill>
          <a:blip r:embed="rId3"/>
          <a:stretch>
            <a:fillRect/>
          </a:stretch>
        </p:blipFill>
        <p:spPr>
          <a:xfrm>
            <a:off x="90485" y="5765427"/>
            <a:ext cx="9212133" cy="841702"/>
          </a:xfrm>
          <a:prstGeom prst="rect">
            <a:avLst/>
          </a:prstGeom>
        </p:spPr>
      </p:pic>
      <p:sp>
        <p:nvSpPr>
          <p:cNvPr id="9" name="Sisu kohatäide 2">
            <a:extLst>
              <a:ext uri="{FF2B5EF4-FFF2-40B4-BE49-F238E27FC236}">
                <a16:creationId xmlns:a16="http://schemas.microsoft.com/office/drawing/2014/main" id="{D4216116-33FA-F5AB-F9CD-1C97ADC1F6FE}"/>
              </a:ext>
            </a:extLst>
          </p:cNvPr>
          <p:cNvSpPr txBox="1">
            <a:spLocks/>
          </p:cNvSpPr>
          <p:nvPr/>
        </p:nvSpPr>
        <p:spPr>
          <a:xfrm>
            <a:off x="0" y="6492875"/>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endParaRPr lang="en-US" sz="800"/>
          </a:p>
        </p:txBody>
      </p:sp>
      <p:sp>
        <p:nvSpPr>
          <p:cNvPr id="16" name="Pealkiri 23">
            <a:extLst>
              <a:ext uri="{FF2B5EF4-FFF2-40B4-BE49-F238E27FC236}">
                <a16:creationId xmlns:a16="http://schemas.microsoft.com/office/drawing/2014/main" id="{E5A6314E-6796-D749-4906-0E7CB95D124B}"/>
              </a:ext>
            </a:extLst>
          </p:cNvPr>
          <p:cNvSpPr>
            <a:spLocks noGrp="1"/>
          </p:cNvSpPr>
          <p:nvPr>
            <p:ph type="title"/>
          </p:nvPr>
        </p:nvSpPr>
        <p:spPr>
          <a:xfrm>
            <a:off x="90485" y="38376"/>
            <a:ext cx="10924356" cy="1143000"/>
          </a:xfrm>
        </p:spPr>
        <p:txBody>
          <a:bodyPr>
            <a:normAutofit/>
          </a:bodyPr>
          <a:lstStyle/>
          <a:p>
            <a:r>
              <a:rPr lang="en-US" sz="2800" err="1"/>
              <a:t>Kogukondade</a:t>
            </a:r>
            <a:r>
              <a:rPr lang="en-US" sz="2800"/>
              <a:t> </a:t>
            </a:r>
            <a:r>
              <a:rPr lang="en-US" sz="2800" err="1"/>
              <a:t>arengutasemete</a:t>
            </a:r>
            <a:r>
              <a:rPr lang="en-US" sz="2800"/>
              <a:t> </a:t>
            </a:r>
            <a:r>
              <a:rPr lang="en-US" sz="2800" err="1"/>
              <a:t>defineerimiseks</a:t>
            </a:r>
            <a:r>
              <a:rPr lang="en-US" sz="2800"/>
              <a:t> </a:t>
            </a:r>
            <a:r>
              <a:rPr lang="en-US" sz="2800" err="1"/>
              <a:t>kasutame</a:t>
            </a:r>
            <a:r>
              <a:rPr lang="en-US" sz="2800"/>
              <a:t> </a:t>
            </a:r>
            <a:r>
              <a:rPr lang="en-US" sz="2800" err="1"/>
              <a:t>arengufaaside</a:t>
            </a:r>
            <a:r>
              <a:rPr lang="en-US" sz="2800"/>
              <a:t> </a:t>
            </a:r>
            <a:r>
              <a:rPr lang="en-US" sz="2800" err="1"/>
              <a:t>kontseptsiooni</a:t>
            </a:r>
            <a:r>
              <a:rPr lang="en-US" sz="2800"/>
              <a:t>, </a:t>
            </a:r>
            <a:r>
              <a:rPr lang="en-US" sz="2800" err="1"/>
              <a:t>kus</a:t>
            </a:r>
            <a:r>
              <a:rPr lang="en-US" sz="2800"/>
              <a:t> </a:t>
            </a:r>
            <a:r>
              <a:rPr lang="en-US" sz="2800" err="1"/>
              <a:t>iga</a:t>
            </a:r>
            <a:r>
              <a:rPr lang="en-US" sz="2800"/>
              <a:t> </a:t>
            </a:r>
            <a:r>
              <a:rPr lang="en-US" sz="2800" err="1"/>
              <a:t>faasi</a:t>
            </a:r>
            <a:r>
              <a:rPr lang="en-US" sz="2800"/>
              <a:t> </a:t>
            </a:r>
            <a:r>
              <a:rPr lang="en-US" sz="2800" err="1"/>
              <a:t>toetatakse</a:t>
            </a:r>
            <a:r>
              <a:rPr lang="en-US" sz="2800"/>
              <a:t> </a:t>
            </a:r>
            <a:r>
              <a:rPr lang="en-US" sz="2800" err="1"/>
              <a:t>asjakohaste</a:t>
            </a:r>
            <a:r>
              <a:rPr lang="en-US" sz="2800"/>
              <a:t> </a:t>
            </a:r>
            <a:r>
              <a:rPr lang="en-US" sz="2800" err="1"/>
              <a:t>tegevustega</a:t>
            </a:r>
            <a:endParaRPr lang="et-EE" sz="2800"/>
          </a:p>
        </p:txBody>
      </p:sp>
      <p:sp>
        <p:nvSpPr>
          <p:cNvPr id="3" name="TextBox 2">
            <a:extLst>
              <a:ext uri="{FF2B5EF4-FFF2-40B4-BE49-F238E27FC236}">
                <a16:creationId xmlns:a16="http://schemas.microsoft.com/office/drawing/2014/main" id="{4F005B2B-B85B-9A2A-5220-8AFCB9E75977}"/>
              </a:ext>
            </a:extLst>
          </p:cNvPr>
          <p:cNvSpPr txBox="1"/>
          <p:nvPr/>
        </p:nvSpPr>
        <p:spPr>
          <a:xfrm>
            <a:off x="262601" y="6614565"/>
            <a:ext cx="8277718" cy="215444"/>
          </a:xfrm>
          <a:prstGeom prst="rect">
            <a:avLst/>
          </a:prstGeom>
          <a:noFill/>
        </p:spPr>
        <p:txBody>
          <a:bodyPr wrap="square" rtlCol="0">
            <a:spAutoFit/>
          </a:bodyPr>
          <a:lstStyle/>
          <a:p>
            <a:pPr marL="0" indent="0">
              <a:buClr>
                <a:srgbClr val="FB821E"/>
              </a:buClr>
              <a:buNone/>
            </a:pPr>
            <a:r>
              <a:rPr lang="en-US" sz="800" err="1"/>
              <a:t>Allikas</a:t>
            </a:r>
            <a:r>
              <a:rPr lang="en-US" sz="800"/>
              <a:t>: </a:t>
            </a:r>
            <a:r>
              <a:rPr lang="en-US" sz="800" err="1"/>
              <a:t>Ivika</a:t>
            </a:r>
            <a:r>
              <a:rPr lang="en-US" sz="800"/>
              <a:t> </a:t>
            </a:r>
            <a:r>
              <a:rPr lang="en-US" sz="800" err="1"/>
              <a:t>Nõgel</a:t>
            </a:r>
            <a:r>
              <a:rPr lang="en-US" sz="800"/>
              <a:t>. „</a:t>
            </a:r>
            <a:r>
              <a:rPr lang="en-US" sz="800" err="1"/>
              <a:t>Mida</a:t>
            </a:r>
            <a:r>
              <a:rPr lang="en-US" sz="800"/>
              <a:t> </a:t>
            </a:r>
            <a:r>
              <a:rPr lang="en-US" sz="800" err="1"/>
              <a:t>arukas</a:t>
            </a:r>
            <a:r>
              <a:rPr lang="en-US" sz="800"/>
              <a:t> </a:t>
            </a:r>
            <a:r>
              <a:rPr lang="en-US" sz="800" err="1"/>
              <a:t>küla</a:t>
            </a:r>
            <a:r>
              <a:rPr lang="en-US" sz="800"/>
              <a:t> </a:t>
            </a:r>
            <a:r>
              <a:rPr lang="en-US" sz="800" err="1"/>
              <a:t>vajab</a:t>
            </a:r>
            <a:r>
              <a:rPr lang="en-US" sz="800"/>
              <a:t>?“ (06.12.2022), Eha </a:t>
            </a:r>
            <a:r>
              <a:rPr lang="en-US" sz="800" err="1"/>
              <a:t>Paasi</a:t>
            </a:r>
            <a:r>
              <a:rPr lang="en-US" sz="800"/>
              <a:t> ja Krista </a:t>
            </a:r>
            <a:r>
              <a:rPr lang="en-US" sz="800" err="1"/>
              <a:t>Pegolainen-Saare</a:t>
            </a:r>
            <a:r>
              <a:rPr lang="en-US" sz="800"/>
              <a:t> </a:t>
            </a:r>
            <a:r>
              <a:rPr lang="en-US" sz="800" err="1"/>
              <a:t>poolt</a:t>
            </a:r>
            <a:r>
              <a:rPr lang="en-US" sz="800"/>
              <a:t> </a:t>
            </a:r>
            <a:r>
              <a:rPr lang="en-US" sz="800" err="1"/>
              <a:t>välja</a:t>
            </a:r>
            <a:r>
              <a:rPr lang="en-US" sz="800"/>
              <a:t> </a:t>
            </a:r>
            <a:r>
              <a:rPr lang="en-US" sz="800" err="1"/>
              <a:t>töötanud</a:t>
            </a:r>
            <a:r>
              <a:rPr lang="en-US" sz="800"/>
              <a:t> </a:t>
            </a:r>
            <a:r>
              <a:rPr lang="en-US" sz="800" err="1"/>
              <a:t>külade</a:t>
            </a:r>
            <a:r>
              <a:rPr lang="en-US" sz="800"/>
              <a:t> </a:t>
            </a:r>
            <a:r>
              <a:rPr lang="en-US" sz="800" err="1"/>
              <a:t>arengufaaside</a:t>
            </a:r>
            <a:r>
              <a:rPr lang="en-US" sz="800"/>
              <a:t> </a:t>
            </a:r>
            <a:r>
              <a:rPr lang="en-US" sz="800" err="1"/>
              <a:t>kontseptsioon</a:t>
            </a:r>
            <a:r>
              <a:rPr lang="en-US" sz="800"/>
              <a:t> </a:t>
            </a:r>
            <a:endParaRPr lang="et-EE" sz="800"/>
          </a:p>
        </p:txBody>
      </p:sp>
      <p:sp>
        <p:nvSpPr>
          <p:cNvPr id="30" name="TextBox 29">
            <a:extLst>
              <a:ext uri="{FF2B5EF4-FFF2-40B4-BE49-F238E27FC236}">
                <a16:creationId xmlns:a16="http://schemas.microsoft.com/office/drawing/2014/main" id="{C0541E6E-F70C-EF6F-F99E-7A4452CFFA3E}"/>
              </a:ext>
            </a:extLst>
          </p:cNvPr>
          <p:cNvSpPr txBox="1"/>
          <p:nvPr/>
        </p:nvSpPr>
        <p:spPr>
          <a:xfrm>
            <a:off x="90485" y="5768392"/>
            <a:ext cx="2008962" cy="307777"/>
          </a:xfrm>
          <a:prstGeom prst="rect">
            <a:avLst/>
          </a:prstGeom>
          <a:noFill/>
        </p:spPr>
        <p:txBody>
          <a:bodyPr wrap="square" rtlCol="0">
            <a:spAutoFit/>
          </a:bodyPr>
          <a:lstStyle/>
          <a:p>
            <a:pPr defTabSz="457200"/>
            <a:r>
              <a:rPr lang="et-EE" sz="1400"/>
              <a:t>0 faas</a:t>
            </a:r>
            <a:r>
              <a:rPr lang="en-US" sz="1400"/>
              <a:t>:</a:t>
            </a:r>
            <a:r>
              <a:rPr lang="et-EE" sz="1400"/>
              <a:t> „</a:t>
            </a:r>
            <a:r>
              <a:rPr lang="et-EE" sz="1400" b="1"/>
              <a:t>VALGE LAIK</a:t>
            </a:r>
            <a:r>
              <a:rPr lang="et-EE" sz="1400"/>
              <a:t>“</a:t>
            </a:r>
          </a:p>
        </p:txBody>
      </p:sp>
      <p:sp>
        <p:nvSpPr>
          <p:cNvPr id="31" name="TextBox 30">
            <a:extLst>
              <a:ext uri="{FF2B5EF4-FFF2-40B4-BE49-F238E27FC236}">
                <a16:creationId xmlns:a16="http://schemas.microsoft.com/office/drawing/2014/main" id="{E7D12A9B-E340-6368-A9E3-86429B68A864}"/>
              </a:ext>
            </a:extLst>
          </p:cNvPr>
          <p:cNvSpPr txBox="1"/>
          <p:nvPr/>
        </p:nvSpPr>
        <p:spPr>
          <a:xfrm>
            <a:off x="482223" y="4867478"/>
            <a:ext cx="2967213" cy="307777"/>
          </a:xfrm>
          <a:prstGeom prst="rect">
            <a:avLst/>
          </a:prstGeom>
          <a:noFill/>
        </p:spPr>
        <p:txBody>
          <a:bodyPr wrap="square" rtlCol="0">
            <a:spAutoFit/>
          </a:bodyPr>
          <a:lstStyle/>
          <a:p>
            <a:pPr defTabSz="457200"/>
            <a:r>
              <a:rPr lang="et-EE" sz="1400"/>
              <a:t>1. faas</a:t>
            </a:r>
            <a:r>
              <a:rPr lang="en-US" sz="1400"/>
              <a:t>:</a:t>
            </a:r>
            <a:r>
              <a:rPr lang="et-EE" sz="1400"/>
              <a:t> „</a:t>
            </a:r>
            <a:r>
              <a:rPr lang="et-EE" sz="1400" b="1"/>
              <a:t>ÄRKAV KÜLA</a:t>
            </a:r>
            <a:r>
              <a:rPr lang="et-EE" sz="1400"/>
              <a:t>“</a:t>
            </a:r>
          </a:p>
        </p:txBody>
      </p:sp>
      <p:sp>
        <p:nvSpPr>
          <p:cNvPr id="32" name="TextBox 31">
            <a:extLst>
              <a:ext uri="{FF2B5EF4-FFF2-40B4-BE49-F238E27FC236}">
                <a16:creationId xmlns:a16="http://schemas.microsoft.com/office/drawing/2014/main" id="{9B9D4D70-47E5-8592-E04B-C970C4F8A515}"/>
              </a:ext>
            </a:extLst>
          </p:cNvPr>
          <p:cNvSpPr txBox="1"/>
          <p:nvPr/>
        </p:nvSpPr>
        <p:spPr>
          <a:xfrm>
            <a:off x="921223" y="3618680"/>
            <a:ext cx="2228477" cy="523220"/>
          </a:xfrm>
          <a:prstGeom prst="rect">
            <a:avLst/>
          </a:prstGeom>
          <a:noFill/>
        </p:spPr>
        <p:txBody>
          <a:bodyPr wrap="square" rtlCol="0">
            <a:spAutoFit/>
          </a:bodyPr>
          <a:lstStyle/>
          <a:p>
            <a:pPr defTabSz="457200"/>
            <a:r>
              <a:rPr lang="et-EE" sz="1400"/>
              <a:t>2. faas</a:t>
            </a:r>
            <a:r>
              <a:rPr lang="en-US" sz="1400"/>
              <a:t>:</a:t>
            </a:r>
            <a:r>
              <a:rPr lang="et-EE" sz="1400"/>
              <a:t> „</a:t>
            </a:r>
            <a:r>
              <a:rPr lang="et-EE" sz="1400" b="1"/>
              <a:t>ENNAST MÄÄRATLEV KÜLA</a:t>
            </a:r>
            <a:r>
              <a:rPr lang="et-EE" sz="1400"/>
              <a:t>“</a:t>
            </a:r>
          </a:p>
        </p:txBody>
      </p:sp>
      <p:sp>
        <p:nvSpPr>
          <p:cNvPr id="33" name="TextBox 32">
            <a:extLst>
              <a:ext uri="{FF2B5EF4-FFF2-40B4-BE49-F238E27FC236}">
                <a16:creationId xmlns:a16="http://schemas.microsoft.com/office/drawing/2014/main" id="{0E4111AB-6DDD-D18F-D57C-9908FBE56227}"/>
              </a:ext>
            </a:extLst>
          </p:cNvPr>
          <p:cNvSpPr txBox="1"/>
          <p:nvPr/>
        </p:nvSpPr>
        <p:spPr>
          <a:xfrm>
            <a:off x="1292260" y="2731208"/>
            <a:ext cx="2234711" cy="523220"/>
          </a:xfrm>
          <a:prstGeom prst="rect">
            <a:avLst/>
          </a:prstGeom>
          <a:noFill/>
        </p:spPr>
        <p:txBody>
          <a:bodyPr wrap="square" rtlCol="0">
            <a:spAutoFit/>
          </a:bodyPr>
          <a:lstStyle/>
          <a:p>
            <a:pPr defTabSz="457200"/>
            <a:r>
              <a:rPr lang="et-EE" sz="1400"/>
              <a:t>3. faas</a:t>
            </a:r>
            <a:r>
              <a:rPr lang="en-US" sz="1400"/>
              <a:t>:</a:t>
            </a:r>
            <a:r>
              <a:rPr lang="et-EE" sz="1400"/>
              <a:t> „</a:t>
            </a:r>
            <a:r>
              <a:rPr lang="et-EE" sz="1400" b="1"/>
              <a:t>ORGANISEERUNUD KÜLA</a:t>
            </a:r>
            <a:r>
              <a:rPr lang="et-EE" sz="1400"/>
              <a:t>“</a:t>
            </a:r>
          </a:p>
        </p:txBody>
      </p:sp>
      <p:sp>
        <p:nvSpPr>
          <p:cNvPr id="34" name="TextBox 33">
            <a:extLst>
              <a:ext uri="{FF2B5EF4-FFF2-40B4-BE49-F238E27FC236}">
                <a16:creationId xmlns:a16="http://schemas.microsoft.com/office/drawing/2014/main" id="{C180BB67-39F7-CB24-D3EF-BFB8F9B351D0}"/>
              </a:ext>
            </a:extLst>
          </p:cNvPr>
          <p:cNvSpPr txBox="1"/>
          <p:nvPr/>
        </p:nvSpPr>
        <p:spPr>
          <a:xfrm>
            <a:off x="1695704" y="1540961"/>
            <a:ext cx="2024482" cy="523220"/>
          </a:xfrm>
          <a:prstGeom prst="rect">
            <a:avLst/>
          </a:prstGeom>
          <a:noFill/>
        </p:spPr>
        <p:txBody>
          <a:bodyPr wrap="square" rtlCol="0">
            <a:spAutoFit/>
          </a:bodyPr>
          <a:lstStyle/>
          <a:p>
            <a:pPr defTabSz="457200"/>
            <a:r>
              <a:rPr lang="et-EE" sz="1400">
                <a:solidFill>
                  <a:srgbClr val="EC3139"/>
                </a:solidFill>
              </a:rPr>
              <a:t>4. faas</a:t>
            </a:r>
            <a:r>
              <a:rPr lang="en-US" sz="1400">
                <a:solidFill>
                  <a:srgbClr val="EC3139"/>
                </a:solidFill>
              </a:rPr>
              <a:t>: </a:t>
            </a:r>
            <a:r>
              <a:rPr lang="et-EE" sz="1400">
                <a:solidFill>
                  <a:srgbClr val="EC3139"/>
                </a:solidFill>
              </a:rPr>
              <a:t>„</a:t>
            </a:r>
            <a:r>
              <a:rPr lang="et-EE" sz="1400" b="1">
                <a:solidFill>
                  <a:srgbClr val="EC3139"/>
                </a:solidFill>
              </a:rPr>
              <a:t>KESTLIK KÜLA</a:t>
            </a:r>
            <a:r>
              <a:rPr lang="et-EE" sz="1400">
                <a:solidFill>
                  <a:srgbClr val="EC3139"/>
                </a:solidFill>
              </a:rPr>
              <a:t>“</a:t>
            </a:r>
            <a:r>
              <a:rPr lang="en-US" sz="1400">
                <a:solidFill>
                  <a:srgbClr val="EC3139"/>
                </a:solidFill>
              </a:rPr>
              <a:t> </a:t>
            </a:r>
            <a:r>
              <a:rPr lang="en-US" sz="1400" err="1">
                <a:solidFill>
                  <a:srgbClr val="EC3139"/>
                </a:solidFill>
              </a:rPr>
              <a:t>ehk</a:t>
            </a:r>
            <a:r>
              <a:rPr lang="en-US" sz="1400">
                <a:solidFill>
                  <a:srgbClr val="EC3139"/>
                </a:solidFill>
              </a:rPr>
              <a:t> </a:t>
            </a:r>
            <a:r>
              <a:rPr lang="en-US" sz="1400" b="1">
                <a:solidFill>
                  <a:srgbClr val="EC3139"/>
                </a:solidFill>
              </a:rPr>
              <a:t>“ARUKAS KÜLA”</a:t>
            </a:r>
            <a:endParaRPr lang="et-EE" sz="1400" b="1">
              <a:solidFill>
                <a:srgbClr val="EC3139"/>
              </a:solidFill>
            </a:endParaRPr>
          </a:p>
        </p:txBody>
      </p:sp>
      <p:sp>
        <p:nvSpPr>
          <p:cNvPr id="35" name="Vasaknool 15">
            <a:extLst>
              <a:ext uri="{FF2B5EF4-FFF2-40B4-BE49-F238E27FC236}">
                <a16:creationId xmlns:a16="http://schemas.microsoft.com/office/drawing/2014/main" id="{40B36465-4D0E-1C19-029E-A2663BDADB24}"/>
              </a:ext>
            </a:extLst>
          </p:cNvPr>
          <p:cNvSpPr/>
          <p:nvPr/>
        </p:nvSpPr>
        <p:spPr>
          <a:xfrm>
            <a:off x="9383697" y="3775155"/>
            <a:ext cx="2808303" cy="546774"/>
          </a:xfrm>
          <a:prstGeom prst="leftArrow">
            <a:avLst/>
          </a:prstGeom>
          <a:solidFill>
            <a:srgbClr val="010163"/>
          </a:solidFill>
          <a:ln w="15875" cap="rnd" cmpd="sng" algn="ctr">
            <a:solidFill>
              <a:srgbClr val="010163"/>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t-EE" sz="1200" b="1" i="0" u="none" strike="noStrike" kern="0" cap="none" spc="0" normalizeH="0" baseline="0" noProof="0">
                <a:ln>
                  <a:noFill/>
                </a:ln>
                <a:solidFill>
                  <a:schemeClr val="bg1"/>
                </a:solidFill>
                <a:effectLst/>
                <a:uLnTx/>
                <a:uFillTx/>
                <a:ea typeface="+mn-ea"/>
                <a:cs typeface="+mn-cs"/>
              </a:rPr>
              <a:t>ÕPETA KAASAMA JA EESMÄRGISTAMA</a:t>
            </a:r>
          </a:p>
        </p:txBody>
      </p:sp>
      <p:sp>
        <p:nvSpPr>
          <p:cNvPr id="36" name="Paremnool 17">
            <a:extLst>
              <a:ext uri="{FF2B5EF4-FFF2-40B4-BE49-F238E27FC236}">
                <a16:creationId xmlns:a16="http://schemas.microsoft.com/office/drawing/2014/main" id="{B7A696AA-1031-1211-FE71-3675355EE76B}"/>
              </a:ext>
            </a:extLst>
          </p:cNvPr>
          <p:cNvSpPr/>
          <p:nvPr/>
        </p:nvSpPr>
        <p:spPr>
          <a:xfrm flipH="1">
            <a:off x="9367480" y="1619488"/>
            <a:ext cx="2816411" cy="628996"/>
          </a:xfrm>
          <a:prstGeom prst="rightArrow">
            <a:avLst/>
          </a:prstGeom>
          <a:solidFill>
            <a:srgbClr val="EC3139"/>
          </a:solidFill>
          <a:ln w="15875" cap="rnd" cmpd="sng" algn="ctr">
            <a:solidFill>
              <a:srgbClr val="EC313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ea typeface="+mn-ea"/>
                <a:cs typeface="+mn-cs"/>
              </a:rPr>
              <a:t>KAASA MENTORINA </a:t>
            </a:r>
            <a:r>
              <a:rPr kumimoji="0" lang="en-US" sz="1200" b="1" i="0" u="none" strike="noStrike" kern="0" cap="none" spc="0" normalizeH="0" baseline="0" noProof="0" err="1">
                <a:ln>
                  <a:noFill/>
                </a:ln>
                <a:solidFill>
                  <a:schemeClr val="bg1"/>
                </a:solidFill>
                <a:effectLst/>
                <a:uLnTx/>
                <a:uFillTx/>
                <a:ea typeface="+mn-ea"/>
                <a:cs typeface="+mn-cs"/>
              </a:rPr>
              <a:t>ehk</a:t>
            </a:r>
            <a:r>
              <a:rPr kumimoji="0" lang="en-US" sz="1200" b="1" i="0" u="none" strike="noStrike" kern="0" cap="none" spc="0" normalizeH="0" baseline="0" noProof="0">
                <a:ln>
                  <a:noFill/>
                </a:ln>
                <a:solidFill>
                  <a:schemeClr val="bg1"/>
                </a:solidFill>
                <a:effectLst/>
                <a:uLnTx/>
                <a:uFillTx/>
                <a:ea typeface="+mn-ea"/>
                <a:cs typeface="+mn-cs"/>
              </a:rPr>
              <a:t>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t-EE" sz="1200" b="1" i="0" u="none" strike="noStrike" kern="0" cap="none" spc="0" normalizeH="0" baseline="0" noProof="0">
                <a:ln>
                  <a:noFill/>
                </a:ln>
                <a:solidFill>
                  <a:schemeClr val="bg1"/>
                </a:solidFill>
                <a:effectLst/>
                <a:uLnTx/>
                <a:uFillTx/>
                <a:ea typeface="+mn-ea"/>
                <a:cs typeface="+mn-cs"/>
              </a:rPr>
              <a:t>ÕPI ÕPETAMISE KAUDU</a:t>
            </a:r>
          </a:p>
        </p:txBody>
      </p:sp>
      <p:sp>
        <p:nvSpPr>
          <p:cNvPr id="37" name="Paremnool 19">
            <a:extLst>
              <a:ext uri="{FF2B5EF4-FFF2-40B4-BE49-F238E27FC236}">
                <a16:creationId xmlns:a16="http://schemas.microsoft.com/office/drawing/2014/main" id="{FF639E97-2555-9F32-7578-5433D59FE586}"/>
              </a:ext>
            </a:extLst>
          </p:cNvPr>
          <p:cNvSpPr/>
          <p:nvPr/>
        </p:nvSpPr>
        <p:spPr>
          <a:xfrm flipH="1">
            <a:off x="9383696" y="2874079"/>
            <a:ext cx="2808304" cy="546774"/>
          </a:xfrm>
          <a:prstGeom prst="rightArrow">
            <a:avLst/>
          </a:prstGeom>
          <a:solidFill>
            <a:srgbClr val="010163"/>
          </a:solidFill>
          <a:ln w="15875" cap="rnd" cmpd="sng" algn="ctr">
            <a:solidFill>
              <a:srgbClr val="010163"/>
            </a:solidFill>
            <a:prstDash val="solid"/>
          </a:ln>
          <a:effectLst/>
        </p:spPr>
        <p:txBody>
          <a:bodyPr rtlCol="0" anchor="ctr"/>
          <a:lstStyle/>
          <a:p>
            <a:pPr algn="ctr" defTabSz="457200"/>
            <a:r>
              <a:rPr lang="et-EE" sz="1200" b="1" kern="0">
                <a:solidFill>
                  <a:schemeClr val="bg1"/>
                </a:solidFill>
              </a:rPr>
              <a:t>ÕPETA ARENGUT PLANEERIMA </a:t>
            </a:r>
          </a:p>
        </p:txBody>
      </p:sp>
      <p:sp>
        <p:nvSpPr>
          <p:cNvPr id="6" name="Sisu kohatäide 2">
            <a:extLst>
              <a:ext uri="{FF2B5EF4-FFF2-40B4-BE49-F238E27FC236}">
                <a16:creationId xmlns:a16="http://schemas.microsoft.com/office/drawing/2014/main" id="{9497087D-E181-C831-6521-F4E0FD917B46}"/>
              </a:ext>
            </a:extLst>
          </p:cNvPr>
          <p:cNvSpPr txBox="1">
            <a:spLocks/>
          </p:cNvSpPr>
          <p:nvPr/>
        </p:nvSpPr>
        <p:spPr>
          <a:xfrm>
            <a:off x="1905223" y="5821649"/>
            <a:ext cx="7397396" cy="736694"/>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spcBef>
                <a:spcPts val="0"/>
              </a:spcBef>
              <a:buFont typeface="Wingdings" panose="05000000000000000000" pitchFamily="2" charset="2"/>
              <a:buChar char="ü"/>
            </a:pPr>
            <a:r>
              <a:rPr lang="et-EE" sz="1300"/>
              <a:t>puuduvad aktiivsed ühisest tegevusest huvitatud elanikud;</a:t>
            </a:r>
          </a:p>
          <a:p>
            <a:pPr eaLnBrk="0" fontAlgn="base" hangingPunct="0">
              <a:spcBef>
                <a:spcPts val="0"/>
              </a:spcBef>
              <a:buFont typeface="Wingdings" panose="05000000000000000000" pitchFamily="2" charset="2"/>
              <a:buChar char="ü"/>
            </a:pPr>
            <a:r>
              <a:rPr lang="et-EE" sz="1300"/>
              <a:t>puudub vajadus või huvi teiste külaelanikega suhtlemiseks; </a:t>
            </a:r>
          </a:p>
          <a:p>
            <a:pPr eaLnBrk="0" fontAlgn="base" hangingPunct="0">
              <a:spcBef>
                <a:spcPts val="0"/>
              </a:spcBef>
              <a:buFont typeface="Wingdings" panose="05000000000000000000" pitchFamily="2" charset="2"/>
              <a:buChar char="ü"/>
            </a:pPr>
            <a:r>
              <a:rPr lang="et-EE" sz="1300"/>
              <a:t>probleeme lahendatakse individuaalselt.</a:t>
            </a:r>
            <a:endParaRPr lang="et-EE" sz="1300">
              <a:ln w="22225">
                <a:solidFill>
                  <a:schemeClr val="accent2"/>
                </a:solidFill>
                <a:prstDash val="solid"/>
              </a:ln>
            </a:endParaRPr>
          </a:p>
          <a:p>
            <a:pPr>
              <a:spcBef>
                <a:spcPts val="0"/>
              </a:spcBef>
              <a:buFont typeface="Wingdings" panose="05000000000000000000" pitchFamily="2" charset="2"/>
              <a:buChar char="ü"/>
            </a:pPr>
            <a:endParaRPr lang="et-EE" sz="1300"/>
          </a:p>
        </p:txBody>
      </p:sp>
      <p:sp>
        <p:nvSpPr>
          <p:cNvPr id="8" name="Sisu kohatäide 2">
            <a:extLst>
              <a:ext uri="{FF2B5EF4-FFF2-40B4-BE49-F238E27FC236}">
                <a16:creationId xmlns:a16="http://schemas.microsoft.com/office/drawing/2014/main" id="{693AC096-666C-532A-C039-EF1929397019}"/>
              </a:ext>
            </a:extLst>
          </p:cNvPr>
          <p:cNvSpPr txBox="1">
            <a:spLocks/>
          </p:cNvSpPr>
          <p:nvPr/>
        </p:nvSpPr>
        <p:spPr>
          <a:xfrm>
            <a:off x="2409615" y="4980734"/>
            <a:ext cx="7899868" cy="828792"/>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lnSpc>
                <a:spcPct val="90000"/>
              </a:lnSpc>
              <a:spcBef>
                <a:spcPts val="0"/>
              </a:spcBef>
              <a:buFont typeface="Wingdings" panose="05000000000000000000" pitchFamily="2" charset="2"/>
              <a:buChar char="ü"/>
            </a:pPr>
            <a:r>
              <a:rPr lang="et-EE" sz="1300"/>
              <a:t>olemas on vähemalt üks aktiivne huviline, kes vähemalt korra on kogukonda kokku kutsunud;</a:t>
            </a:r>
          </a:p>
          <a:p>
            <a:pPr eaLnBrk="0" fontAlgn="base" hangingPunct="0">
              <a:lnSpc>
                <a:spcPct val="90000"/>
              </a:lnSpc>
              <a:spcBef>
                <a:spcPts val="0"/>
              </a:spcBef>
              <a:buFont typeface="Wingdings" panose="05000000000000000000" pitchFamily="2" charset="2"/>
              <a:buChar char="ü"/>
            </a:pPr>
            <a:r>
              <a:rPr lang="et-EE" sz="1300"/>
              <a:t>toimunud on üksikuid kohtumisi või tegevusi, kuid puudub traditsioon; </a:t>
            </a:r>
          </a:p>
          <a:p>
            <a:pPr eaLnBrk="0" fontAlgn="base" hangingPunct="0">
              <a:lnSpc>
                <a:spcPct val="90000"/>
              </a:lnSpc>
              <a:spcBef>
                <a:spcPts val="0"/>
              </a:spcBef>
              <a:buFont typeface="Wingdings" panose="05000000000000000000" pitchFamily="2" charset="2"/>
              <a:buChar char="ü"/>
            </a:pPr>
            <a:r>
              <a:rPr lang="et-EE" sz="1300" err="1"/>
              <a:t>ühishuvid</a:t>
            </a:r>
            <a:r>
              <a:rPr lang="et-EE" sz="1300"/>
              <a:t> on määratlemata</a:t>
            </a:r>
            <a:r>
              <a:rPr lang="en-US" sz="1300"/>
              <a:t>.</a:t>
            </a:r>
            <a:endParaRPr lang="et-EE" sz="1300">
              <a:ln w="22225">
                <a:solidFill>
                  <a:schemeClr val="accent2"/>
                </a:solidFill>
                <a:prstDash val="solid"/>
              </a:ln>
            </a:endParaRPr>
          </a:p>
          <a:p>
            <a:pPr>
              <a:lnSpc>
                <a:spcPct val="90000"/>
              </a:lnSpc>
              <a:spcBef>
                <a:spcPts val="0"/>
              </a:spcBef>
              <a:buFont typeface="Wingdings" panose="05000000000000000000" pitchFamily="2" charset="2"/>
              <a:buChar char="ü"/>
            </a:pPr>
            <a:endParaRPr lang="et-EE" sz="1300">
              <a:ln w="22225">
                <a:solidFill>
                  <a:schemeClr val="accent2"/>
                </a:solidFill>
                <a:prstDash val="solid"/>
              </a:ln>
            </a:endParaRPr>
          </a:p>
          <a:p>
            <a:pPr>
              <a:lnSpc>
                <a:spcPct val="90000"/>
              </a:lnSpc>
              <a:spcBef>
                <a:spcPts val="0"/>
              </a:spcBef>
              <a:buFont typeface="Wingdings" panose="05000000000000000000" pitchFamily="2" charset="2"/>
              <a:buChar char="ü"/>
            </a:pPr>
            <a:endParaRPr lang="et-EE" sz="1300"/>
          </a:p>
        </p:txBody>
      </p:sp>
      <p:sp>
        <p:nvSpPr>
          <p:cNvPr id="10" name="Sisu kohatäide 2">
            <a:extLst>
              <a:ext uri="{FF2B5EF4-FFF2-40B4-BE49-F238E27FC236}">
                <a16:creationId xmlns:a16="http://schemas.microsoft.com/office/drawing/2014/main" id="{19B280F7-2D1B-B926-39B5-ADCDD9E802F0}"/>
              </a:ext>
            </a:extLst>
          </p:cNvPr>
          <p:cNvSpPr txBox="1">
            <a:spLocks/>
          </p:cNvSpPr>
          <p:nvPr/>
        </p:nvSpPr>
        <p:spPr>
          <a:xfrm>
            <a:off x="3793157" y="1504376"/>
            <a:ext cx="5509461" cy="975819"/>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spcBef>
                <a:spcPts val="0"/>
              </a:spcBef>
              <a:buFont typeface="Wingdings" panose="05000000000000000000" pitchFamily="2" charset="2"/>
              <a:buChar char="ü"/>
            </a:pPr>
            <a:r>
              <a:rPr lang="en-US" sz="1300"/>
              <a:t>e</a:t>
            </a:r>
            <a:r>
              <a:rPr lang="et-EE" sz="1300"/>
              <a:t>estvedamine on jagatud</a:t>
            </a:r>
            <a:r>
              <a:rPr lang="en-US" sz="1300"/>
              <a:t>;</a:t>
            </a:r>
            <a:endParaRPr lang="et-EE" sz="1300"/>
          </a:p>
          <a:p>
            <a:pPr eaLnBrk="0" fontAlgn="base" hangingPunct="0">
              <a:spcBef>
                <a:spcPts val="0"/>
              </a:spcBef>
              <a:buFont typeface="Wingdings" panose="05000000000000000000" pitchFamily="2" charset="2"/>
              <a:buChar char="ü"/>
            </a:pPr>
            <a:r>
              <a:rPr lang="en-US" sz="1300"/>
              <a:t>a</a:t>
            </a:r>
            <a:r>
              <a:rPr lang="et-EE" sz="1300"/>
              <a:t>rengule lähenetakse strateegiliselt, uuenduslikult,  ambitsioonikalt</a:t>
            </a:r>
            <a:r>
              <a:rPr lang="en-US" sz="1300"/>
              <a:t>;</a:t>
            </a:r>
            <a:endParaRPr lang="et-EE" sz="1300"/>
          </a:p>
          <a:p>
            <a:pPr eaLnBrk="0" fontAlgn="base" hangingPunct="0">
              <a:spcBef>
                <a:spcPts val="0"/>
              </a:spcBef>
              <a:buFont typeface="Wingdings" panose="05000000000000000000" pitchFamily="2" charset="2"/>
              <a:buChar char="ü"/>
            </a:pPr>
            <a:r>
              <a:rPr lang="en-US" sz="1300"/>
              <a:t>f</a:t>
            </a:r>
            <a:r>
              <a:rPr lang="et-EE" sz="1300"/>
              <a:t>inantsiliselt ollakse sõltumatu</a:t>
            </a:r>
            <a:r>
              <a:rPr lang="en-US" sz="1300"/>
              <a:t>;</a:t>
            </a:r>
            <a:endParaRPr lang="et-EE" sz="1300"/>
          </a:p>
          <a:p>
            <a:pPr eaLnBrk="0" fontAlgn="base" hangingPunct="0">
              <a:spcBef>
                <a:spcPts val="0"/>
              </a:spcBef>
              <a:buFont typeface="Wingdings" panose="05000000000000000000" pitchFamily="2" charset="2"/>
              <a:buChar char="ü"/>
            </a:pPr>
            <a:r>
              <a:rPr lang="en-US" sz="1300"/>
              <a:t>v</a:t>
            </a:r>
            <a:r>
              <a:rPr lang="et-EE" sz="1300"/>
              <a:t>alla jaoks ollakse võrdne ja väärtuslik partner</a:t>
            </a:r>
            <a:r>
              <a:rPr lang="en-US" sz="1300"/>
              <a:t>.</a:t>
            </a:r>
            <a:endParaRPr lang="et-EE" sz="1300">
              <a:ln w="22225">
                <a:solidFill>
                  <a:schemeClr val="accent2"/>
                </a:solidFill>
                <a:prstDash val="solid"/>
              </a:ln>
            </a:endParaRPr>
          </a:p>
          <a:p>
            <a:pPr>
              <a:spcBef>
                <a:spcPts val="0"/>
              </a:spcBef>
              <a:buFont typeface="Wingdings" panose="05000000000000000000" pitchFamily="2" charset="2"/>
              <a:buChar char="ü"/>
            </a:pPr>
            <a:endParaRPr lang="et-EE" sz="1300"/>
          </a:p>
        </p:txBody>
      </p:sp>
      <p:sp>
        <p:nvSpPr>
          <p:cNvPr id="11" name="Sisu kohatäide 2">
            <a:extLst>
              <a:ext uri="{FF2B5EF4-FFF2-40B4-BE49-F238E27FC236}">
                <a16:creationId xmlns:a16="http://schemas.microsoft.com/office/drawing/2014/main" id="{8231CBAD-2450-0538-843E-122CABF36563}"/>
              </a:ext>
            </a:extLst>
          </p:cNvPr>
          <p:cNvSpPr txBox="1">
            <a:spLocks/>
          </p:cNvSpPr>
          <p:nvPr/>
        </p:nvSpPr>
        <p:spPr>
          <a:xfrm>
            <a:off x="2926751" y="3689358"/>
            <a:ext cx="6919968" cy="723676"/>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lnSpc>
                <a:spcPct val="90000"/>
              </a:lnSpc>
              <a:spcBef>
                <a:spcPts val="0"/>
              </a:spcBef>
              <a:buFont typeface="Wingdings" panose="05000000000000000000" pitchFamily="2" charset="2"/>
              <a:buChar char="ü"/>
            </a:pPr>
            <a:r>
              <a:rPr lang="et-EE" sz="1300"/>
              <a:t>esile on kerkinud kogukonna jaoks </a:t>
            </a:r>
            <a:r>
              <a:rPr lang="et-EE" sz="1300" err="1"/>
              <a:t>baasiline</a:t>
            </a:r>
            <a:r>
              <a:rPr lang="et-EE" sz="1300"/>
              <a:t> probleem, mis vajab lahendamist;</a:t>
            </a:r>
          </a:p>
          <a:p>
            <a:pPr eaLnBrk="0" fontAlgn="base" hangingPunct="0">
              <a:lnSpc>
                <a:spcPct val="90000"/>
              </a:lnSpc>
              <a:spcBef>
                <a:spcPts val="0"/>
              </a:spcBef>
              <a:buFont typeface="Wingdings" panose="05000000000000000000" pitchFamily="2" charset="2"/>
              <a:buChar char="ü"/>
            </a:pPr>
            <a:r>
              <a:rPr lang="et-EE" sz="1300"/>
              <a:t>olemas on eestvedaja(d), kelle tegevusest ollakse sõltuvad;</a:t>
            </a:r>
          </a:p>
          <a:p>
            <a:pPr eaLnBrk="0" fontAlgn="base" hangingPunct="0">
              <a:lnSpc>
                <a:spcPct val="90000"/>
              </a:lnSpc>
              <a:spcBef>
                <a:spcPts val="0"/>
              </a:spcBef>
              <a:buFont typeface="Wingdings" panose="05000000000000000000" pitchFamily="2" charset="2"/>
              <a:buChar char="ü"/>
            </a:pPr>
            <a:r>
              <a:rPr lang="et-EE" sz="1300"/>
              <a:t>kogukond tegeleb identiteedi ja/või traditsioonide loomisega</a:t>
            </a:r>
            <a:r>
              <a:rPr lang="en-US" sz="1300"/>
              <a:t>.</a:t>
            </a:r>
            <a:endParaRPr lang="et-EE" sz="1300">
              <a:ln w="22225">
                <a:solidFill>
                  <a:schemeClr val="accent2"/>
                </a:solidFill>
                <a:prstDash val="solid"/>
              </a:ln>
            </a:endParaRPr>
          </a:p>
          <a:p>
            <a:pPr>
              <a:lnSpc>
                <a:spcPct val="90000"/>
              </a:lnSpc>
              <a:spcBef>
                <a:spcPts val="0"/>
              </a:spcBef>
              <a:buFont typeface="Wingdings" panose="05000000000000000000" pitchFamily="2" charset="2"/>
              <a:buChar char="ü"/>
            </a:pPr>
            <a:endParaRPr lang="et-EE" sz="1300"/>
          </a:p>
        </p:txBody>
      </p:sp>
      <p:sp>
        <p:nvSpPr>
          <p:cNvPr id="4" name="Vasaknool 3">
            <a:extLst>
              <a:ext uri="{FF2B5EF4-FFF2-40B4-BE49-F238E27FC236}">
                <a16:creationId xmlns:a16="http://schemas.microsoft.com/office/drawing/2014/main" id="{4EDD4B34-1730-8984-9B1A-631ED8C5F04A}"/>
              </a:ext>
            </a:extLst>
          </p:cNvPr>
          <p:cNvSpPr/>
          <p:nvPr/>
        </p:nvSpPr>
        <p:spPr>
          <a:xfrm>
            <a:off x="9375588" y="5869954"/>
            <a:ext cx="2808303" cy="546774"/>
          </a:xfrm>
          <a:prstGeom prst="leftArrow">
            <a:avLst/>
          </a:prstGeom>
          <a:solidFill>
            <a:srgbClr val="010163"/>
          </a:solidFill>
          <a:ln w="15875" cap="rnd" cmpd="sng" algn="ctr">
            <a:solidFill>
              <a:srgbClr val="010163"/>
            </a:solidFill>
            <a:prstDash val="solid"/>
          </a:ln>
          <a:effectLst/>
        </p:spPr>
        <p:txBody>
          <a:bodyPr rtlCol="0" anchor="ctr"/>
          <a:lstStyle/>
          <a:p>
            <a:pPr algn="ctr" defTabSz="457200"/>
            <a:r>
              <a:rPr lang="et-EE" sz="1200" b="1" kern="0">
                <a:solidFill>
                  <a:schemeClr val="bg1"/>
                </a:solidFill>
              </a:rPr>
              <a:t>UURI</a:t>
            </a:r>
          </a:p>
        </p:txBody>
      </p:sp>
      <p:sp>
        <p:nvSpPr>
          <p:cNvPr id="7" name="Vasaknool 14">
            <a:extLst>
              <a:ext uri="{FF2B5EF4-FFF2-40B4-BE49-F238E27FC236}">
                <a16:creationId xmlns:a16="http://schemas.microsoft.com/office/drawing/2014/main" id="{8362E53C-3E3E-DB1B-347D-4E8A65A4CE66}"/>
              </a:ext>
            </a:extLst>
          </p:cNvPr>
          <p:cNvSpPr/>
          <p:nvPr/>
        </p:nvSpPr>
        <p:spPr>
          <a:xfrm>
            <a:off x="9383697" y="4965419"/>
            <a:ext cx="2808303" cy="546774"/>
          </a:xfrm>
          <a:prstGeom prst="leftArrow">
            <a:avLst/>
          </a:prstGeom>
          <a:solidFill>
            <a:srgbClr val="010163"/>
          </a:solidFill>
          <a:ln w="15875" cap="rnd" cmpd="sng" algn="ctr">
            <a:solidFill>
              <a:srgbClr val="010163"/>
            </a:solidFill>
            <a:prstDash val="solid"/>
          </a:ln>
          <a:effectLst/>
        </p:spPr>
        <p:txBody>
          <a:bodyPr rtlCol="0" anchor="ctr"/>
          <a:lstStyle/>
          <a:p>
            <a:pPr algn="ctr" defTabSz="457200"/>
            <a:r>
              <a:rPr lang="et-EE" sz="1200" b="1" kern="0">
                <a:solidFill>
                  <a:schemeClr val="bg1"/>
                </a:solidFill>
              </a:rPr>
              <a:t>TOETA EESTVEDAJAT</a:t>
            </a:r>
          </a:p>
        </p:txBody>
      </p:sp>
      <p:sp>
        <p:nvSpPr>
          <p:cNvPr id="12" name="Sisu kohatäide 2">
            <a:extLst>
              <a:ext uri="{FF2B5EF4-FFF2-40B4-BE49-F238E27FC236}">
                <a16:creationId xmlns:a16="http://schemas.microsoft.com/office/drawing/2014/main" id="{0F1B0368-7C7E-210B-C293-9DDBA0CF580B}"/>
              </a:ext>
            </a:extLst>
          </p:cNvPr>
          <p:cNvSpPr txBox="1">
            <a:spLocks/>
          </p:cNvSpPr>
          <p:nvPr/>
        </p:nvSpPr>
        <p:spPr>
          <a:xfrm>
            <a:off x="3350526" y="2745034"/>
            <a:ext cx="6095153" cy="857806"/>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eaLnBrk="0" fontAlgn="base" hangingPunct="0">
              <a:lnSpc>
                <a:spcPct val="90000"/>
              </a:lnSpc>
              <a:spcBef>
                <a:spcPts val="0"/>
              </a:spcBef>
              <a:buFont typeface="Wingdings" panose="05000000000000000000" pitchFamily="2" charset="2"/>
              <a:buChar char="ü"/>
            </a:pPr>
            <a:r>
              <a:rPr lang="en-US" sz="1300" err="1"/>
              <a:t>olemas</a:t>
            </a:r>
            <a:r>
              <a:rPr lang="en-US" sz="1300"/>
              <a:t> on </a:t>
            </a:r>
            <a:r>
              <a:rPr lang="en-US" sz="1300" err="1"/>
              <a:t>selge</a:t>
            </a:r>
            <a:r>
              <a:rPr lang="en-US" sz="1300"/>
              <a:t> </a:t>
            </a:r>
            <a:r>
              <a:rPr lang="en-US" sz="1300" err="1"/>
              <a:t>mandaadiga</a:t>
            </a:r>
            <a:r>
              <a:rPr lang="en-US" sz="1300"/>
              <a:t> </a:t>
            </a:r>
            <a:r>
              <a:rPr lang="en-US" sz="1300" err="1"/>
              <a:t>eestvedaja</a:t>
            </a:r>
            <a:r>
              <a:rPr lang="en-US" sz="1300"/>
              <a:t>(d) ja </a:t>
            </a:r>
            <a:r>
              <a:rPr lang="en-US" sz="1300" err="1"/>
              <a:t>kogukonda</a:t>
            </a:r>
            <a:r>
              <a:rPr lang="en-US" sz="1300"/>
              <a:t> </a:t>
            </a:r>
            <a:r>
              <a:rPr lang="en-US" sz="1300" err="1"/>
              <a:t>esindav</a:t>
            </a:r>
            <a:r>
              <a:rPr lang="en-US" sz="1300"/>
              <a:t> </a:t>
            </a:r>
            <a:r>
              <a:rPr lang="en-US" sz="1300" err="1"/>
              <a:t>juriidiline</a:t>
            </a:r>
            <a:r>
              <a:rPr lang="en-US" sz="1300"/>
              <a:t> </a:t>
            </a:r>
            <a:r>
              <a:rPr lang="en-US" sz="1300" err="1"/>
              <a:t>isik</a:t>
            </a:r>
            <a:r>
              <a:rPr lang="en-US" sz="1300"/>
              <a:t>;</a:t>
            </a:r>
          </a:p>
          <a:p>
            <a:pPr eaLnBrk="0" fontAlgn="base" hangingPunct="0">
              <a:lnSpc>
                <a:spcPct val="90000"/>
              </a:lnSpc>
              <a:spcBef>
                <a:spcPts val="0"/>
              </a:spcBef>
              <a:buFont typeface="Wingdings" panose="05000000000000000000" pitchFamily="2" charset="2"/>
              <a:buChar char="ü"/>
            </a:pPr>
            <a:r>
              <a:rPr lang="en-US" sz="1300" err="1"/>
              <a:t>sõnastatud</a:t>
            </a:r>
            <a:r>
              <a:rPr lang="en-US" sz="1300"/>
              <a:t> on </a:t>
            </a:r>
            <a:r>
              <a:rPr lang="en-US" sz="1300" err="1"/>
              <a:t>kogukonna</a:t>
            </a:r>
            <a:r>
              <a:rPr lang="en-US" sz="1300"/>
              <a:t> </a:t>
            </a:r>
            <a:r>
              <a:rPr lang="en-US" sz="1300" err="1"/>
              <a:t>ühishuvi</a:t>
            </a:r>
            <a:r>
              <a:rPr lang="en-US" sz="1300"/>
              <a:t> ja </a:t>
            </a:r>
            <a:r>
              <a:rPr lang="en-US" sz="1300" err="1"/>
              <a:t>arengueesmärgid</a:t>
            </a:r>
            <a:r>
              <a:rPr lang="en-US" sz="1300"/>
              <a:t>; </a:t>
            </a:r>
          </a:p>
          <a:p>
            <a:pPr eaLnBrk="0" fontAlgn="base" hangingPunct="0">
              <a:lnSpc>
                <a:spcPct val="90000"/>
              </a:lnSpc>
              <a:spcBef>
                <a:spcPts val="0"/>
              </a:spcBef>
              <a:buFont typeface="Wingdings" panose="05000000000000000000" pitchFamily="2" charset="2"/>
              <a:buChar char="ü"/>
            </a:pPr>
            <a:r>
              <a:rPr lang="en-US" sz="1300" err="1"/>
              <a:t>olemas</a:t>
            </a:r>
            <a:r>
              <a:rPr lang="en-US" sz="1300"/>
              <a:t> on </a:t>
            </a:r>
            <a:r>
              <a:rPr lang="en-US" sz="1300" err="1"/>
              <a:t>projektide</a:t>
            </a:r>
            <a:r>
              <a:rPr lang="en-US" sz="1300"/>
              <a:t> </a:t>
            </a:r>
            <a:r>
              <a:rPr lang="en-US" sz="1300" err="1"/>
              <a:t>elluviimise</a:t>
            </a:r>
            <a:r>
              <a:rPr lang="en-US" sz="1300"/>
              <a:t> </a:t>
            </a:r>
            <a:r>
              <a:rPr lang="en-US" sz="1300" err="1"/>
              <a:t>kogemus</a:t>
            </a:r>
            <a:r>
              <a:rPr lang="en-US" sz="1300"/>
              <a:t>;</a:t>
            </a:r>
          </a:p>
          <a:p>
            <a:pPr eaLnBrk="0" fontAlgn="base" hangingPunct="0">
              <a:lnSpc>
                <a:spcPct val="90000"/>
              </a:lnSpc>
              <a:spcBef>
                <a:spcPts val="0"/>
              </a:spcBef>
              <a:buFont typeface="Wingdings" panose="05000000000000000000" pitchFamily="2" charset="2"/>
              <a:buChar char="ü"/>
            </a:pPr>
            <a:r>
              <a:rPr lang="en-US" sz="1300" err="1"/>
              <a:t>kogukond</a:t>
            </a:r>
            <a:r>
              <a:rPr lang="en-US" sz="1300"/>
              <a:t> on </a:t>
            </a:r>
            <a:r>
              <a:rPr lang="en-US" sz="1300" err="1"/>
              <a:t>valmis</a:t>
            </a:r>
            <a:r>
              <a:rPr lang="en-US" sz="1300"/>
              <a:t> </a:t>
            </a:r>
            <a:r>
              <a:rPr lang="en-US" sz="1300" err="1"/>
              <a:t>dialoogiks</a:t>
            </a:r>
            <a:r>
              <a:rPr lang="en-US" sz="1300"/>
              <a:t> </a:t>
            </a:r>
            <a:r>
              <a:rPr lang="en-US" sz="1300" err="1"/>
              <a:t>partneritega</a:t>
            </a:r>
            <a:r>
              <a:rPr lang="en-US" sz="1300"/>
              <a:t>.</a:t>
            </a:r>
          </a:p>
        </p:txBody>
      </p:sp>
      <p:sp>
        <p:nvSpPr>
          <p:cNvPr id="21" name="TextBox 20">
            <a:extLst>
              <a:ext uri="{FF2B5EF4-FFF2-40B4-BE49-F238E27FC236}">
                <a16:creationId xmlns:a16="http://schemas.microsoft.com/office/drawing/2014/main" id="{EB89EBC3-59E2-B6C6-A489-79367AE3E2C9}"/>
              </a:ext>
            </a:extLst>
          </p:cNvPr>
          <p:cNvSpPr txBox="1"/>
          <p:nvPr/>
        </p:nvSpPr>
        <p:spPr>
          <a:xfrm>
            <a:off x="3827565" y="1073760"/>
            <a:ext cx="1991558" cy="307777"/>
          </a:xfrm>
          <a:prstGeom prst="rect">
            <a:avLst/>
          </a:prstGeom>
          <a:noFill/>
        </p:spPr>
        <p:txBody>
          <a:bodyPr wrap="square" rtlCol="0">
            <a:spAutoFit/>
          </a:bodyPr>
          <a:lstStyle/>
          <a:p>
            <a:r>
              <a:rPr lang="en-US" sz="1400" b="1" err="1"/>
              <a:t>Tunnused</a:t>
            </a:r>
            <a:r>
              <a:rPr lang="en-US" sz="1400" b="1"/>
              <a:t>:</a:t>
            </a:r>
            <a:endParaRPr lang="et-EE" sz="1400" b="1"/>
          </a:p>
        </p:txBody>
      </p:sp>
      <p:sp>
        <p:nvSpPr>
          <p:cNvPr id="22" name="TextBox 21">
            <a:extLst>
              <a:ext uri="{FF2B5EF4-FFF2-40B4-BE49-F238E27FC236}">
                <a16:creationId xmlns:a16="http://schemas.microsoft.com/office/drawing/2014/main" id="{457A81DF-395A-C21D-34AE-1A5D42F10EFF}"/>
              </a:ext>
            </a:extLst>
          </p:cNvPr>
          <p:cNvSpPr txBox="1"/>
          <p:nvPr/>
        </p:nvSpPr>
        <p:spPr>
          <a:xfrm>
            <a:off x="9375588" y="1074944"/>
            <a:ext cx="2738705" cy="307777"/>
          </a:xfrm>
          <a:prstGeom prst="rect">
            <a:avLst/>
          </a:prstGeom>
          <a:noFill/>
        </p:spPr>
        <p:txBody>
          <a:bodyPr wrap="square" rtlCol="0">
            <a:spAutoFit/>
          </a:bodyPr>
          <a:lstStyle/>
          <a:p>
            <a:r>
              <a:rPr lang="en-US" sz="1400" b="1" err="1"/>
              <a:t>Arengufaasi</a:t>
            </a:r>
            <a:r>
              <a:rPr lang="en-US" sz="1400" b="1"/>
              <a:t> </a:t>
            </a:r>
            <a:r>
              <a:rPr lang="en-US" sz="1400" b="1" err="1"/>
              <a:t>toetavad</a:t>
            </a:r>
            <a:r>
              <a:rPr lang="en-US" sz="1400" b="1"/>
              <a:t> </a:t>
            </a:r>
            <a:r>
              <a:rPr lang="en-US" sz="1400" b="1" err="1"/>
              <a:t>tegevused</a:t>
            </a:r>
            <a:r>
              <a:rPr lang="en-US" sz="1400" b="1"/>
              <a:t>:</a:t>
            </a:r>
          </a:p>
        </p:txBody>
      </p:sp>
      <p:sp>
        <p:nvSpPr>
          <p:cNvPr id="23" name="TextBox 22">
            <a:extLst>
              <a:ext uri="{FF2B5EF4-FFF2-40B4-BE49-F238E27FC236}">
                <a16:creationId xmlns:a16="http://schemas.microsoft.com/office/drawing/2014/main" id="{EE187C42-90E4-C79A-26AE-CC1A483FFB46}"/>
              </a:ext>
            </a:extLst>
          </p:cNvPr>
          <p:cNvSpPr txBox="1"/>
          <p:nvPr/>
        </p:nvSpPr>
        <p:spPr>
          <a:xfrm>
            <a:off x="655796" y="1068233"/>
            <a:ext cx="1991558" cy="307777"/>
          </a:xfrm>
          <a:prstGeom prst="rect">
            <a:avLst/>
          </a:prstGeom>
          <a:noFill/>
        </p:spPr>
        <p:txBody>
          <a:bodyPr wrap="square" rtlCol="0">
            <a:spAutoFit/>
          </a:bodyPr>
          <a:lstStyle/>
          <a:p>
            <a:r>
              <a:rPr lang="en-US" sz="1400" b="1" err="1"/>
              <a:t>Arengufaas</a:t>
            </a:r>
            <a:r>
              <a:rPr lang="en-US" sz="1400" b="1"/>
              <a:t>:</a:t>
            </a:r>
            <a:endParaRPr lang="et-EE" sz="1400" b="1"/>
          </a:p>
        </p:txBody>
      </p:sp>
      <p:cxnSp>
        <p:nvCxnSpPr>
          <p:cNvPr id="14" name="Sirgkonnektor 13">
            <a:extLst>
              <a:ext uri="{FF2B5EF4-FFF2-40B4-BE49-F238E27FC236}">
                <a16:creationId xmlns:a16="http://schemas.microsoft.com/office/drawing/2014/main" id="{BA447BC5-D2EE-BDCE-74E5-D566E9974B78}"/>
              </a:ext>
            </a:extLst>
          </p:cNvPr>
          <p:cNvCxnSpPr>
            <a:cxnSpLocks/>
          </p:cNvCxnSpPr>
          <p:nvPr/>
        </p:nvCxnSpPr>
        <p:spPr>
          <a:xfrm>
            <a:off x="-11115" y="4516044"/>
            <a:ext cx="12203115" cy="0"/>
          </a:xfrm>
          <a:prstGeom prst="line">
            <a:avLst/>
          </a:prstGeom>
          <a:ln w="12700">
            <a:solidFill>
              <a:srgbClr val="010163"/>
            </a:solidFill>
            <a:prstDash val="dash"/>
          </a:ln>
        </p:spPr>
        <p:style>
          <a:lnRef idx="1">
            <a:schemeClr val="accent1"/>
          </a:lnRef>
          <a:fillRef idx="0">
            <a:schemeClr val="accent1"/>
          </a:fillRef>
          <a:effectRef idx="0">
            <a:schemeClr val="accent1"/>
          </a:effectRef>
          <a:fontRef idx="minor">
            <a:schemeClr val="tx1"/>
          </a:fontRef>
        </p:style>
      </p:cxnSp>
      <p:cxnSp>
        <p:nvCxnSpPr>
          <p:cNvPr id="25" name="Sirgkonnektor 24">
            <a:extLst>
              <a:ext uri="{FF2B5EF4-FFF2-40B4-BE49-F238E27FC236}">
                <a16:creationId xmlns:a16="http://schemas.microsoft.com/office/drawing/2014/main" id="{2EF43E3B-6C73-3C23-B50C-B09E9B2AFB98}"/>
              </a:ext>
            </a:extLst>
          </p:cNvPr>
          <p:cNvCxnSpPr>
            <a:cxnSpLocks/>
          </p:cNvCxnSpPr>
          <p:nvPr/>
        </p:nvCxnSpPr>
        <p:spPr>
          <a:xfrm>
            <a:off x="-4804" y="2391929"/>
            <a:ext cx="12188695" cy="0"/>
          </a:xfrm>
          <a:prstGeom prst="line">
            <a:avLst/>
          </a:prstGeom>
          <a:ln w="12700">
            <a:solidFill>
              <a:srgbClr val="010163"/>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890F075-8449-0EA2-59C4-227AAE215FFD}"/>
              </a:ext>
            </a:extLst>
          </p:cNvPr>
          <p:cNvSpPr txBox="1"/>
          <p:nvPr/>
        </p:nvSpPr>
        <p:spPr>
          <a:xfrm>
            <a:off x="262601" y="2423179"/>
            <a:ext cx="3300649" cy="286232"/>
          </a:xfrm>
          <a:prstGeom prst="rect">
            <a:avLst/>
          </a:prstGeom>
          <a:noFill/>
          <a:ln w="12700">
            <a:solidFill>
              <a:srgbClr val="010163"/>
            </a:solidFill>
            <a:prstDash val="dash"/>
          </a:ln>
        </p:spPr>
        <p:txBody>
          <a:bodyPr wrap="square" rtlCol="0">
            <a:spAutoFit/>
          </a:bodyPr>
          <a:lstStyle/>
          <a:p>
            <a:pPr marL="0" lvl="0" indent="0" algn="ctr" defTabSz="1244600">
              <a:lnSpc>
                <a:spcPct val="90000"/>
              </a:lnSpc>
              <a:spcBef>
                <a:spcPct val="0"/>
              </a:spcBef>
              <a:spcAft>
                <a:spcPts val="0"/>
              </a:spcAft>
              <a:buNone/>
            </a:pPr>
            <a:r>
              <a:rPr lang="et-EE" sz="1400" kern="1200"/>
              <a:t>Aktiivsed kogukonnad</a:t>
            </a:r>
            <a:r>
              <a:rPr lang="en-US" sz="1400" kern="1200"/>
              <a:t> (91 </a:t>
            </a:r>
            <a:r>
              <a:rPr lang="en-US" sz="1400" kern="1200" err="1"/>
              <a:t>asustusüksust</a:t>
            </a:r>
            <a:r>
              <a:rPr lang="en-US" sz="1400" kern="1200"/>
              <a:t>)</a:t>
            </a:r>
            <a:endParaRPr lang="et-EE" sz="1400" kern="1200"/>
          </a:p>
        </p:txBody>
      </p:sp>
      <p:sp>
        <p:nvSpPr>
          <p:cNvPr id="17" name="TextBox 16">
            <a:extLst>
              <a:ext uri="{FF2B5EF4-FFF2-40B4-BE49-F238E27FC236}">
                <a16:creationId xmlns:a16="http://schemas.microsoft.com/office/drawing/2014/main" id="{CBB95A38-720B-5A29-A3DB-FAA16D7AAD5B}"/>
              </a:ext>
            </a:extLst>
          </p:cNvPr>
          <p:cNvSpPr txBox="1"/>
          <p:nvPr/>
        </p:nvSpPr>
        <p:spPr>
          <a:xfrm>
            <a:off x="84096" y="4548021"/>
            <a:ext cx="3516748" cy="286232"/>
          </a:xfrm>
          <a:prstGeom prst="rect">
            <a:avLst/>
          </a:prstGeom>
          <a:noFill/>
          <a:ln w="12700">
            <a:solidFill>
              <a:srgbClr val="010163"/>
            </a:solidFill>
            <a:prstDash val="dash"/>
          </a:ln>
        </p:spPr>
        <p:txBody>
          <a:bodyPr wrap="square" rtlCol="0">
            <a:spAutoFit/>
          </a:bodyPr>
          <a:lstStyle/>
          <a:p>
            <a:pPr marL="0" lvl="0" indent="0" algn="ctr" defTabSz="1244600">
              <a:lnSpc>
                <a:spcPct val="90000"/>
              </a:lnSpc>
              <a:spcBef>
                <a:spcPct val="0"/>
              </a:spcBef>
              <a:spcAft>
                <a:spcPts val="0"/>
              </a:spcAft>
              <a:buNone/>
            </a:pPr>
            <a:r>
              <a:rPr lang="et-EE" sz="1400" kern="1200"/>
              <a:t>Passiivsed kogukonnad</a:t>
            </a:r>
            <a:r>
              <a:rPr lang="en-US" sz="1400" kern="1200"/>
              <a:t> (122 </a:t>
            </a:r>
            <a:r>
              <a:rPr lang="en-US" sz="1400" kern="1200" err="1"/>
              <a:t>asustusüksust</a:t>
            </a:r>
            <a:r>
              <a:rPr lang="en-US" sz="1400" kern="1200"/>
              <a:t>)</a:t>
            </a:r>
            <a:endParaRPr lang="et-EE" sz="1400" kern="1200"/>
          </a:p>
        </p:txBody>
      </p:sp>
      <p:sp>
        <p:nvSpPr>
          <p:cNvPr id="24" name="Slaidinumbri kohatäide 3">
            <a:extLst>
              <a:ext uri="{FF2B5EF4-FFF2-40B4-BE49-F238E27FC236}">
                <a16:creationId xmlns:a16="http://schemas.microsoft.com/office/drawing/2014/main" id="{1C1E2166-6828-7C25-66D1-6DF4D20AC57E}"/>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31</a:t>
            </a:fld>
            <a:endParaRPr lang="et-EE">
              <a:solidFill>
                <a:prstClr val="black"/>
              </a:solidFill>
              <a:latin typeface="Calibri"/>
            </a:endParaRPr>
          </a:p>
        </p:txBody>
      </p:sp>
    </p:spTree>
    <p:extLst>
      <p:ext uri="{BB962C8B-B14F-4D97-AF65-F5344CB8AC3E}">
        <p14:creationId xmlns:p14="http://schemas.microsoft.com/office/powerpoint/2010/main" val="2721204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9476BC-9BE9-D13C-C1B7-68EBEA7A5B1E}"/>
              </a:ext>
            </a:extLst>
          </p:cNvPr>
          <p:cNvPicPr>
            <a:picLocks noChangeAspect="1"/>
          </p:cNvPicPr>
          <p:nvPr/>
        </p:nvPicPr>
        <p:blipFill>
          <a:blip r:embed="rId2"/>
          <a:stretch>
            <a:fillRect/>
          </a:stretch>
        </p:blipFill>
        <p:spPr>
          <a:xfrm>
            <a:off x="-97" y="0"/>
            <a:ext cx="4010121" cy="6858000"/>
          </a:xfrm>
          <a:prstGeom prst="rect">
            <a:avLst/>
          </a:prstGeom>
          <a:ln>
            <a:noFill/>
          </a:ln>
        </p:spPr>
      </p:pic>
      <p:sp>
        <p:nvSpPr>
          <p:cNvPr id="2" name="Title 1">
            <a:extLst>
              <a:ext uri="{FF2B5EF4-FFF2-40B4-BE49-F238E27FC236}">
                <a16:creationId xmlns:a16="http://schemas.microsoft.com/office/drawing/2014/main" id="{2D16A2D7-BB98-7F46-52DE-30B8CCF42A64}"/>
              </a:ext>
            </a:extLst>
          </p:cNvPr>
          <p:cNvSpPr>
            <a:spLocks noGrp="1"/>
          </p:cNvSpPr>
          <p:nvPr>
            <p:ph type="title"/>
          </p:nvPr>
        </p:nvSpPr>
        <p:spPr>
          <a:xfrm>
            <a:off x="963084" y="4221805"/>
            <a:ext cx="10363200" cy="1547172"/>
          </a:xfrm>
        </p:spPr>
        <p:txBody>
          <a:bodyPr>
            <a:normAutofit/>
          </a:bodyPr>
          <a:lstStyle/>
          <a:p>
            <a:r>
              <a:rPr lang="en-US" sz="4400" err="1"/>
              <a:t>STRATEEGIa</a:t>
            </a:r>
            <a:r>
              <a:rPr lang="en-US" sz="4400"/>
              <a:t> </a:t>
            </a:r>
            <a:r>
              <a:rPr lang="et-EE"/>
              <a:t>rakendamine</a:t>
            </a:r>
            <a:endParaRPr lang="et-EE" sz="4400"/>
          </a:p>
        </p:txBody>
      </p:sp>
    </p:spTree>
    <p:extLst>
      <p:ext uri="{BB962C8B-B14F-4D97-AF65-F5344CB8AC3E}">
        <p14:creationId xmlns:p14="http://schemas.microsoft.com/office/powerpoint/2010/main" val="1673159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388"/>
          <p:cNvSpPr>
            <a:spLocks noGrp="1" noChangeArrowheads="1"/>
          </p:cNvSpPr>
          <p:nvPr>
            <p:ph type="title"/>
          </p:nvPr>
        </p:nvSpPr>
        <p:spPr>
          <a:xfrm>
            <a:off x="422031" y="96938"/>
            <a:ext cx="2972028" cy="535046"/>
          </a:xfrm>
        </p:spPr>
        <p:txBody>
          <a:bodyPr>
            <a:noAutofit/>
          </a:bodyPr>
          <a:lstStyle/>
          <a:p>
            <a:r>
              <a:rPr lang="et-EE" sz="2800">
                <a:ea typeface="ＭＳ Ｐゴシック" pitchFamily="34" charset="-128"/>
              </a:rPr>
              <a:t>STRATEEGIA KAART</a:t>
            </a:r>
            <a:endParaRPr lang="et-EE" sz="2800" b="0">
              <a:ea typeface="ＭＳ Ｐゴシック" pitchFamily="34" charset="-128"/>
            </a:endParaRPr>
          </a:p>
        </p:txBody>
      </p:sp>
      <p:graphicFrame>
        <p:nvGraphicFramePr>
          <p:cNvPr id="371326" name="Group 2686"/>
          <p:cNvGraphicFramePr>
            <a:graphicFrameLocks noGrp="1"/>
          </p:cNvGraphicFramePr>
          <p:nvPr>
            <p:ph idx="1"/>
            <p:extLst>
              <p:ext uri="{D42A27DB-BD31-4B8C-83A1-F6EECF244321}">
                <p14:modId xmlns:p14="http://schemas.microsoft.com/office/powerpoint/2010/main" val="189392254"/>
              </p:ext>
            </p:extLst>
          </p:nvPr>
        </p:nvGraphicFramePr>
        <p:xfrm>
          <a:off x="424205" y="874965"/>
          <a:ext cx="11679814" cy="5738078"/>
        </p:xfrm>
        <a:graphic>
          <a:graphicData uri="http://schemas.openxmlformats.org/drawingml/2006/table">
            <a:tbl>
              <a:tblPr/>
              <a:tblGrid>
                <a:gridCol w="291114">
                  <a:extLst>
                    <a:ext uri="{9D8B030D-6E8A-4147-A177-3AD203B41FA5}">
                      <a16:colId xmlns:a16="http://schemas.microsoft.com/office/drawing/2014/main" val="20000"/>
                    </a:ext>
                  </a:extLst>
                </a:gridCol>
                <a:gridCol w="3262792">
                  <a:extLst>
                    <a:ext uri="{9D8B030D-6E8A-4147-A177-3AD203B41FA5}">
                      <a16:colId xmlns:a16="http://schemas.microsoft.com/office/drawing/2014/main" val="20001"/>
                    </a:ext>
                  </a:extLst>
                </a:gridCol>
                <a:gridCol w="1404594">
                  <a:extLst>
                    <a:ext uri="{9D8B030D-6E8A-4147-A177-3AD203B41FA5}">
                      <a16:colId xmlns:a16="http://schemas.microsoft.com/office/drawing/2014/main" val="20003"/>
                    </a:ext>
                  </a:extLst>
                </a:gridCol>
                <a:gridCol w="2065994">
                  <a:extLst>
                    <a:ext uri="{9D8B030D-6E8A-4147-A177-3AD203B41FA5}">
                      <a16:colId xmlns:a16="http://schemas.microsoft.com/office/drawing/2014/main" val="20004"/>
                    </a:ext>
                  </a:extLst>
                </a:gridCol>
                <a:gridCol w="379574">
                  <a:extLst>
                    <a:ext uri="{9D8B030D-6E8A-4147-A177-3AD203B41FA5}">
                      <a16:colId xmlns:a16="http://schemas.microsoft.com/office/drawing/2014/main" val="1331569136"/>
                    </a:ext>
                  </a:extLst>
                </a:gridCol>
                <a:gridCol w="379574">
                  <a:extLst>
                    <a:ext uri="{9D8B030D-6E8A-4147-A177-3AD203B41FA5}">
                      <a16:colId xmlns:a16="http://schemas.microsoft.com/office/drawing/2014/main" val="3191198250"/>
                    </a:ext>
                  </a:extLst>
                </a:gridCol>
                <a:gridCol w="379574">
                  <a:extLst>
                    <a:ext uri="{9D8B030D-6E8A-4147-A177-3AD203B41FA5}">
                      <a16:colId xmlns:a16="http://schemas.microsoft.com/office/drawing/2014/main" val="663468781"/>
                    </a:ext>
                  </a:extLst>
                </a:gridCol>
                <a:gridCol w="379574">
                  <a:extLst>
                    <a:ext uri="{9D8B030D-6E8A-4147-A177-3AD203B41FA5}">
                      <a16:colId xmlns:a16="http://schemas.microsoft.com/office/drawing/2014/main" val="20007"/>
                    </a:ext>
                  </a:extLst>
                </a:gridCol>
                <a:gridCol w="379574">
                  <a:extLst>
                    <a:ext uri="{9D8B030D-6E8A-4147-A177-3AD203B41FA5}">
                      <a16:colId xmlns:a16="http://schemas.microsoft.com/office/drawing/2014/main" val="20008"/>
                    </a:ext>
                  </a:extLst>
                </a:gridCol>
                <a:gridCol w="379574">
                  <a:extLst>
                    <a:ext uri="{9D8B030D-6E8A-4147-A177-3AD203B41FA5}">
                      <a16:colId xmlns:a16="http://schemas.microsoft.com/office/drawing/2014/main" val="602529596"/>
                    </a:ext>
                  </a:extLst>
                </a:gridCol>
                <a:gridCol w="379574">
                  <a:extLst>
                    <a:ext uri="{9D8B030D-6E8A-4147-A177-3AD203B41FA5}">
                      <a16:colId xmlns:a16="http://schemas.microsoft.com/office/drawing/2014/main" val="3243515205"/>
                    </a:ext>
                  </a:extLst>
                </a:gridCol>
                <a:gridCol w="418892">
                  <a:extLst>
                    <a:ext uri="{9D8B030D-6E8A-4147-A177-3AD203B41FA5}">
                      <a16:colId xmlns:a16="http://schemas.microsoft.com/office/drawing/2014/main" val="20009"/>
                    </a:ext>
                  </a:extLst>
                </a:gridCol>
                <a:gridCol w="1579410">
                  <a:extLst>
                    <a:ext uri="{9D8B030D-6E8A-4147-A177-3AD203B41FA5}">
                      <a16:colId xmlns:a16="http://schemas.microsoft.com/office/drawing/2014/main" val="20010"/>
                    </a:ext>
                  </a:extLst>
                </a:gridCol>
              </a:tblGrid>
              <a:tr h="165466">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(Kriitiliste) edutegurite põhjus-tagajärg seosed</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Strateegilised eesmärgid</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Mõõdik</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7">
                  <a:txBody>
                    <a:bodyPr/>
                    <a:lstStyle/>
                    <a:p>
                      <a:pPr algn="ctr"/>
                      <a:r>
                        <a:rPr kumimoji="0" lang="en-US" sz="1100" b="1" i="0" u="none" strike="noStrike" kern="1200" cap="none" normalizeH="0" baseline="0" err="1">
                          <a:ln>
                            <a:noFill/>
                          </a:ln>
                          <a:solidFill>
                            <a:schemeClr val="tx1"/>
                          </a:solidFill>
                          <a:effectLst/>
                          <a:latin typeface="+mn-lt"/>
                          <a:ea typeface="ＭＳ Ｐゴシック" pitchFamily="34" charset="-128"/>
                          <a:cs typeface="Arial" panose="020B0604020202020204" pitchFamily="34" charset="0"/>
                        </a:rPr>
                        <a:t>Sihtväärtus</a:t>
                      </a:r>
                      <a:endParaRPr kumimoji="0" lang="et-EE" sz="1100" b="1"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kumimoji="0" lang="en-US" sz="1100" b="0" i="0" u="none" strike="noStrike" kern="1200" cap="none" normalizeH="0" baseline="0" err="1">
                          <a:ln>
                            <a:noFill/>
                          </a:ln>
                          <a:solidFill>
                            <a:schemeClr val="tx1"/>
                          </a:solidFill>
                          <a:effectLst/>
                          <a:latin typeface="+mn-lt"/>
                          <a:ea typeface="ＭＳ Ｐゴシック" pitchFamily="34" charset="-128"/>
                          <a:cs typeface="Arial" panose="020B0604020202020204" pitchFamily="34" charset="0"/>
                        </a:rPr>
                        <a:t>Sihttulemus</a:t>
                      </a:r>
                      <a:endParaRPr kumimoji="0" lang="et-EE" sz="1100" b="0"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pPr algn="ctr"/>
                      <a:endParaRPr kumimoji="0" lang="et-EE" sz="1100" b="0"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0" lang="et-EE" sz="1100" b="0"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Vastu</a:t>
                      </a: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r>
                        <a:rPr kumimoji="0" lang="et-EE"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tajad</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Parendustegevused siht</a:t>
                      </a:r>
                      <a:r>
                        <a:rPr kumimoji="0" lang="en-US"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väärt</a:t>
                      </a: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uste saavutamiseks</a:t>
                      </a: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0"/>
                  </a:ext>
                </a:extLst>
              </a:tr>
              <a:tr h="182213">
                <a:tc vMerge="1">
                  <a:txBody>
                    <a:bodyPr/>
                    <a:lstStyle/>
                    <a:p>
                      <a:endParaRPr lang="et-EE"/>
                    </a:p>
                  </a:txBody>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endParaRPr lang="et-EE"/>
                    </a:p>
                  </a:txBody>
                  <a:tcPr>
                    <a:lnL w="12700" cap="flat" cmpd="sng" algn="ctr">
                      <a:solidFill>
                        <a:schemeClr val="tx1"/>
                      </a:solidFill>
                      <a:prstDash val="solid"/>
                      <a:round/>
                      <a:headEnd type="none" w="med" len="med"/>
                      <a:tailEnd type="none" w="med" len="med"/>
                    </a:lnL>
                  </a:tcPr>
                </a:tc>
                <a:tc vMerge="1">
                  <a:txBody>
                    <a:bodyPr/>
                    <a:lstStyle/>
                    <a:p>
                      <a:endParaRPr lang="et-EE"/>
                    </a:p>
                  </a:txBody>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2023</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2024</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2025</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2026</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2027</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2028</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2029</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lnL w="12700" cap="flat" cmpd="sng" algn="ctr">
                      <a:solidFill>
                        <a:schemeClr val="tx1"/>
                      </a:solidFill>
                      <a:prstDash val="solid"/>
                      <a:round/>
                      <a:headEnd type="none" w="med" len="med"/>
                      <a:tailEnd type="none" w="med" len="med"/>
                    </a:lnL>
                  </a:tcPr>
                </a:tc>
                <a:tc vMerge="1">
                  <a:txBody>
                    <a:bodyPr/>
                    <a:lstStyle/>
                    <a:p>
                      <a:endParaRPr lang="et-EE"/>
                    </a:p>
                  </a:txBody>
                  <a:tcPr/>
                </a:tc>
                <a:extLst>
                  <a:ext uri="{0D108BD9-81ED-4DB2-BD59-A6C34878D82A}">
                    <a16:rowId xmlns:a16="http://schemas.microsoft.com/office/drawing/2014/main" val="10001"/>
                  </a:ext>
                </a:extLst>
              </a:tr>
              <a:tr h="347679">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Mõju/</a:t>
                      </a: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finantsid</a:t>
                      </a: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rPr>
                        <a:t>Atraktiivsete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töökohtade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arvu</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suurendamine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mikro</a:t>
                      </a:r>
                      <a:r>
                        <a:rPr kumimoji="0" lang="en-US" sz="1100" b="0" i="0" u="none" strike="noStrike" cap="none" normalizeH="0" baseline="0">
                          <a:ln>
                            <a:noFill/>
                          </a:ln>
                          <a:solidFill>
                            <a:schemeClr val="tx1"/>
                          </a:solidFill>
                          <a:effectLst/>
                          <a:latin typeface="+mn-lt"/>
                          <a:ea typeface="ＭＳ Ｐゴシック" pitchFamily="34" charset="-128"/>
                        </a:rPr>
                        <a:t>- ja </a:t>
                      </a:r>
                      <a:r>
                        <a:rPr kumimoji="0" lang="en-US" sz="1100" b="0" i="0" u="none" strike="noStrike" cap="none" normalizeH="0" baseline="0" err="1">
                          <a:ln>
                            <a:noFill/>
                          </a:ln>
                          <a:solidFill>
                            <a:schemeClr val="tx1"/>
                          </a:solidFill>
                          <a:effectLst/>
                          <a:latin typeface="+mn-lt"/>
                          <a:ea typeface="ＭＳ Ｐゴシック" pitchFamily="34" charset="-128"/>
                        </a:rPr>
                        <a:t>väikeettevõtetes</a:t>
                      </a:r>
                      <a:r>
                        <a:rPr kumimoji="0" lang="en-US" sz="1100" b="0" i="0" u="none" strike="noStrike" cap="none" normalizeH="0" baseline="0">
                          <a:ln>
                            <a:noFill/>
                          </a:ln>
                          <a:solidFill>
                            <a:schemeClr val="tx1"/>
                          </a:solidFill>
                          <a:effectLst/>
                          <a:latin typeface="+mn-lt"/>
                          <a:ea typeface="ＭＳ Ｐゴシック" pitchFamily="34" charset="-128"/>
                        </a:rPr>
                        <a:t>.</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Lisandunud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uute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töökohtade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aastas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kus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töötasu</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on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suurem</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kui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maakonna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keskmine</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3</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4</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6</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r h="0">
                <a:tc vMerge="1">
                  <a:txBody>
                    <a:bodyPr/>
                    <a:lstStyle/>
                    <a:p>
                      <a:endParaRPr lang="et-EE"/>
                    </a:p>
                  </a:txBody>
                  <a:tcPr/>
                </a:tc>
                <a:tc vMerge="1">
                  <a:txBody>
                    <a:bodyPr/>
                    <a:lstStyle/>
                    <a:p>
                      <a:endParaRPr lang="et-EE"/>
                    </a:p>
                  </a:txBody>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rgbClr val="002060"/>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R37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Täistööajale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taandatud</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uute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töökohtade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4*</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6</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12</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rgbClr val="002060"/>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rgbClr val="002060"/>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708384153"/>
                  </a:ext>
                </a:extLst>
              </a:tr>
              <a:tr h="347679">
                <a:tc rowSpan="3">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Taotlejad</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Maakonna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1500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majanduslikult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aktiivset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ettevõtet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ning</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teised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ettevõtlikud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elanikud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on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teadlikud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JKTK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toetusmeetmetest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atraktiivsete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töökohtade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loomise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abistamiseks</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Ettevõtjate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kes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tunnevad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JKTK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toetusmeetmete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vastu</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huvi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osalevad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infotundides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konsultatsioonides</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100" strike="noStrike">
                          <a:solidFill>
                            <a:schemeClr val="tx1"/>
                          </a:solidFill>
                          <a:latin typeface="+mn-lt"/>
                          <a:cs typeface="Arial" panose="020B0604020202020204" pitchFamily="34" charset="0"/>
                        </a:rPr>
                        <a:t>75*</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100" strike="noStrike">
                          <a:solidFill>
                            <a:schemeClr val="tx1"/>
                          </a:solidFill>
                          <a:latin typeface="+mn-lt"/>
                          <a:cs typeface="Arial" panose="020B0604020202020204" pitchFamily="34" charset="0"/>
                        </a:rPr>
                        <a:t>1</a:t>
                      </a:r>
                      <a:r>
                        <a:rPr lang="et-EE" sz="1100" strike="noStrike">
                          <a:solidFill>
                            <a:schemeClr val="tx1"/>
                          </a:solidFill>
                          <a:latin typeface="+mn-lt"/>
                          <a:cs typeface="Arial" panose="020B0604020202020204" pitchFamily="34" charset="0"/>
                        </a:rPr>
                        <a:t>0</a:t>
                      </a:r>
                      <a:r>
                        <a:rPr lang="en-US" sz="1100" strike="noStrike">
                          <a:solidFill>
                            <a:schemeClr val="tx1"/>
                          </a:solidFill>
                          <a:latin typeface="+mn-lt"/>
                          <a:cs typeface="Arial" panose="020B0604020202020204" pitchFamily="34" charset="0"/>
                        </a:rPr>
                        <a:t>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t-EE" sz="1100" strike="noStrike">
                          <a:solidFill>
                            <a:schemeClr val="tx1"/>
                          </a:solidFill>
                          <a:latin typeface="+mn-lt"/>
                          <a:cs typeface="Arial" panose="020B0604020202020204" pitchFamily="34" charset="0"/>
                        </a:rPr>
                        <a:t>125</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t-EE" sz="1100" strike="noStrike">
                          <a:solidFill>
                            <a:schemeClr val="tx1"/>
                          </a:solidFill>
                          <a:latin typeface="+mn-lt"/>
                          <a:cs typeface="Arial" panose="020B0604020202020204" pitchFamily="34" charset="0"/>
                        </a:rPr>
                        <a:t>150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T</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eavitustöö</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tegevuspiirkonna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le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teistele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maakonna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ettevõtlikele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inimestele</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4"/>
                  </a:ext>
                </a:extLst>
              </a:tr>
              <a:tr h="267379">
                <a:tc vMerge="1">
                  <a:txBody>
                    <a:bodyPr/>
                    <a:lstStyle/>
                    <a:p>
                      <a:endParaRPr lang="et-EE"/>
                    </a:p>
                  </a:txBody>
                  <a:tcPr/>
                </a:tc>
                <a:tc vMerge="1">
                  <a:txBody>
                    <a:bodyPr/>
                    <a:lstStyle/>
                    <a:p>
                      <a:endParaRPr lang="et-EE"/>
                    </a:p>
                  </a:txBody>
                  <a:tcPr/>
                </a:tc>
                <a:tc vMerge="1">
                  <a:txBody>
                    <a:bodyPr/>
                    <a:lstStyle/>
                    <a:p>
                      <a:endParaRPr lang="et-EE"/>
                    </a:p>
                  </a:txBody>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Taotluste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mis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sisaldavad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vähemalt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ühe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atraktiivse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loomist</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100" strike="noStrike">
                          <a:solidFill>
                            <a:schemeClr val="tx1"/>
                          </a:solidFill>
                          <a:latin typeface="+mn-lt"/>
                          <a:cs typeface="Arial" panose="020B0604020202020204" pitchFamily="34" charset="0"/>
                        </a:rPr>
                        <a:t>30*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100" strike="noStrike">
                          <a:solidFill>
                            <a:schemeClr val="tx1"/>
                          </a:solidFill>
                          <a:latin typeface="+mn-lt"/>
                          <a:cs typeface="Arial" panose="020B0604020202020204" pitchFamily="34" charset="0"/>
                        </a:rPr>
                        <a:t>60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100" strike="noStrike">
                          <a:solidFill>
                            <a:schemeClr val="tx1"/>
                          </a:solidFill>
                          <a:latin typeface="+mn-lt"/>
                          <a:cs typeface="Arial" panose="020B0604020202020204" pitchFamily="34" charset="0"/>
                        </a:rPr>
                        <a:t>90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100" strike="noStrike">
                          <a:solidFill>
                            <a:schemeClr val="tx1"/>
                          </a:solidFill>
                          <a:latin typeface="+mn-lt"/>
                          <a:cs typeface="Arial" panose="020B0604020202020204" pitchFamily="34" charset="0"/>
                        </a:rPr>
                        <a:t>120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rgbClr val="002060"/>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2247288132"/>
                  </a:ext>
                </a:extLst>
              </a:tr>
              <a:tr h="0">
                <a:tc vMerge="1">
                  <a:txBody>
                    <a:bodyPr/>
                    <a:lstStyle/>
                    <a:p>
                      <a:endParaRPr lang="et-EE"/>
                    </a:p>
                  </a:txBody>
                  <a:tcPr/>
                </a:tc>
                <a:tc vMerge="1">
                  <a:txBody>
                    <a:bodyPr/>
                    <a:lstStyle/>
                    <a:p>
                      <a:endParaRPr lang="et-EE"/>
                    </a:p>
                  </a:txBody>
                  <a:tcPr/>
                </a:tc>
                <a:tc vMerge="1">
                  <a:txBody>
                    <a:bodyPr/>
                    <a:lstStyle/>
                    <a:p>
                      <a:endParaRPr lang="et-EE"/>
                    </a:p>
                  </a:txBody>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R39 </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Toetust saanud ettevõtete arv</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r>
                        <a:rPr lang="en-US" sz="1100" strike="noStrike">
                          <a:solidFill>
                            <a:schemeClr val="tx1"/>
                          </a:solidFill>
                          <a:latin typeface="+mn-lt"/>
                          <a:cs typeface="Arial" panose="020B0604020202020204" pitchFamily="34" charset="0"/>
                        </a:rPr>
                        <a:t>10*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r>
                        <a:rPr lang="en-US" sz="1100" strike="noStrike">
                          <a:solidFill>
                            <a:schemeClr val="tx1"/>
                          </a:solidFill>
                          <a:latin typeface="+mn-lt"/>
                          <a:cs typeface="Arial" panose="020B0604020202020204" pitchFamily="34" charset="0"/>
                        </a:rPr>
                        <a:t>15</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r>
                        <a:rPr lang="en-US" sz="1100" strike="noStrike">
                          <a:solidFill>
                            <a:schemeClr val="tx1"/>
                          </a:solidFill>
                          <a:latin typeface="+mn-lt"/>
                          <a:cs typeface="Arial" panose="020B0604020202020204" pitchFamily="34" charset="0"/>
                        </a:rPr>
                        <a:t>20</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r>
                        <a:rPr lang="en-US" sz="1100" strike="noStrike">
                          <a:solidFill>
                            <a:schemeClr val="tx1"/>
                          </a:solidFill>
                          <a:latin typeface="+mn-lt"/>
                          <a:cs typeface="Arial" panose="020B0604020202020204" pitchFamily="34" charset="0"/>
                        </a:rPr>
                        <a:t>25</a:t>
                      </a: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endParaRPr lang="et-EE" sz="1100" strike="noStrike">
                        <a:solidFill>
                          <a:schemeClr val="tx1"/>
                        </a:solidFill>
                        <a:latin typeface="+mn-lt"/>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rgbClr val="002060"/>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endParaRPr lang="et-EE"/>
                    </a:p>
                  </a:txBody>
                  <a:tcPr/>
                </a:tc>
                <a:extLst>
                  <a:ext uri="{0D108BD9-81ED-4DB2-BD59-A6C34878D82A}">
                    <a16:rowId xmlns:a16="http://schemas.microsoft.com/office/drawing/2014/main" val="1894727137"/>
                  </a:ext>
                </a:extLst>
              </a:tr>
              <a:tr h="0">
                <a:tc rowSpan="3">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Juhtimiskvaliteet</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Leida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üles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tunnustada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projekte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mille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käigus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loodi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uusi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atraktiivseid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töökohti</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Tunnustust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väärivate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projekti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loodi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min 1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atraktiivne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x</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x</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x</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x</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x</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lang="en-US" sz="1100" strike="noStrike" kern="0" err="1">
                          <a:solidFill>
                            <a:schemeClr val="tx1"/>
                          </a:solidFill>
                          <a:latin typeface="+mn-lt"/>
                          <a:cs typeface="Arial" panose="020B0604020202020204" pitchFamily="34" charset="0"/>
                        </a:rPr>
                        <a:t>Hinnatakse</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igal</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aastal</a:t>
                      </a:r>
                      <a:r>
                        <a:rPr lang="en-US" sz="1100" strike="noStrike" kern="0">
                          <a:solidFill>
                            <a:schemeClr val="tx1"/>
                          </a:solidFill>
                          <a:latin typeface="+mn-lt"/>
                          <a:cs typeface="Arial" panose="020B0604020202020204" pitchFamily="34" charset="0"/>
                        </a:rPr>
                        <a:t> ja </a:t>
                      </a:r>
                      <a:r>
                        <a:rPr lang="en-US" sz="1100" strike="noStrike" kern="0" err="1">
                          <a:solidFill>
                            <a:schemeClr val="tx1"/>
                          </a:solidFill>
                          <a:latin typeface="+mn-lt"/>
                          <a:cs typeface="Arial" panose="020B0604020202020204" pitchFamily="34" charset="0"/>
                        </a:rPr>
                        <a:t>valitakse</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parimad</a:t>
                      </a:r>
                      <a:endParaRPr lang="et-EE" sz="1100" strike="noStrike" kern="0">
                        <a:solidFill>
                          <a:schemeClr val="tx1"/>
                        </a:solidFill>
                        <a:latin typeface="+mn-lt"/>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7"/>
                  </a:ext>
                </a:extLst>
              </a:tr>
              <a:tr h="347679">
                <a:tc vMerge="1">
                  <a:txBody>
                    <a:bodyPr/>
                    <a:lstStyle/>
                    <a:p>
                      <a:endParaRPr lang="et-EE"/>
                    </a:p>
                  </a:txBody>
                  <a:tcPr/>
                </a:tc>
                <a:tc vMerge="1">
                  <a:txBody>
                    <a:bodyPr/>
                    <a:lstStyle/>
                    <a:p>
                      <a:endParaRPr lang="et-EE"/>
                    </a:p>
                  </a:txBody>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Jõgeva Koostöökoja poolt </a:t>
                      </a:r>
                      <a:r>
                        <a:rPr kumimoji="0" lang="et-EE"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pak</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u</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tavad toetusmeetmed töötavad tõhusalt</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Ühe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atraktiivse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töökoha</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loomise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toetuse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keskmine</a:t>
                      </a: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fi-FI"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maksumus</a:t>
                      </a:r>
                      <a:endPar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7500</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7500</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7500</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7500</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lang="en-US" sz="1100" kern="0" err="1">
                          <a:solidFill>
                            <a:schemeClr val="tx1"/>
                          </a:solidFill>
                          <a:latin typeface="+mn-lt"/>
                          <a:cs typeface="Arial" panose="020B0604020202020204" pitchFamily="34" charset="0"/>
                        </a:rPr>
                        <a:t>Investeeringutoetused</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asenduvad</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rohkem</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mentorluse</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koolituste</a:t>
                      </a:r>
                      <a:r>
                        <a:rPr lang="en-US" sz="1100" kern="0">
                          <a:solidFill>
                            <a:schemeClr val="tx1"/>
                          </a:solidFill>
                          <a:latin typeface="+mn-lt"/>
                          <a:cs typeface="Arial" panose="020B0604020202020204" pitchFamily="34" charset="0"/>
                        </a:rPr>
                        <a:t> ja </a:t>
                      </a:r>
                      <a:r>
                        <a:rPr lang="en-US" sz="1100" kern="0" err="1">
                          <a:solidFill>
                            <a:schemeClr val="tx1"/>
                          </a:solidFill>
                          <a:latin typeface="+mn-lt"/>
                          <a:cs typeface="Arial" panose="020B0604020202020204" pitchFamily="34" charset="0"/>
                        </a:rPr>
                        <a:t>õppereisidega</a:t>
                      </a:r>
                      <a:endParaRPr lang="et-EE" sz="1100" kern="0">
                        <a:solidFill>
                          <a:schemeClr val="tx1"/>
                        </a:solidFill>
                        <a:latin typeface="+mn-lt"/>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66033516"/>
                  </a:ext>
                </a:extLst>
              </a:tr>
              <a:tr h="427979">
                <a:tc vMerge="1">
                  <a:txBody>
                    <a:bodyPr/>
                    <a:lstStyle/>
                    <a:p>
                      <a:endParaRPr lang="et-EE"/>
                    </a:p>
                  </a:txBody>
                  <a:tcPr/>
                </a:tc>
                <a:tc vMerge="1">
                  <a:txBody>
                    <a:bodyPr/>
                    <a:lstStyle/>
                    <a:p>
                      <a:endParaRPr lang="et-EE"/>
                    </a:p>
                  </a:txBody>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Meil</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alustab</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tööd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tegevuspiirkonnas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võrgustik</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kus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eesmärgiks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on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koos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kasvada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areneda</a:t>
                      </a:r>
                      <a:endParaRPr kumimoji="0" lang="et-EE" sz="1100" b="0" i="0" u="none" strike="sng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Tegevuspiirkonnas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käivitunud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uute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võrgustike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lang="et-EE" sz="1100" kern="0">
                        <a:solidFill>
                          <a:schemeClr val="tx1"/>
                        </a:solidFill>
                        <a:latin typeface="+mn-lt"/>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0"/>
                  </a:ext>
                </a:extLst>
              </a:tr>
              <a:tr h="427979">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Õppimine ja areng</a:t>
                      </a: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fi-FI"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Oleme kursis EL riikide mõjusamate LEADERprojektide sisu ja tulemustega ja piirkonna ettevõtetele tutvustatakse kohalikke ja rahvusvahelisi edulugusid inspiratsiooni saamiseks</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Õppereiside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eri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ettevõtlusvaldkondade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võrgustikele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kus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on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olemas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laienemispotentsiaal</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3</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4</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5</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Korraldada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atraktiivsed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õpetlikud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õppereisid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ettevõtlusvõrgustike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juhtidele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aktiivsematele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liikmetele</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4"/>
                  </a:ext>
                </a:extLst>
              </a:tr>
              <a:tr h="508279">
                <a:tc vMerge="1">
                  <a:txBody>
                    <a:bodyPr/>
                    <a:lstStyle/>
                    <a:p>
                      <a:endParaRPr lang="et-EE"/>
                    </a:p>
                  </a:txBody>
                  <a:tcPr/>
                </a:tc>
                <a:tc vMerge="1">
                  <a:txBody>
                    <a:bodyPr/>
                    <a:lstStyle/>
                    <a:p>
                      <a:endParaRPr lang="et-EE"/>
                    </a:p>
                  </a:txBody>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rgbClr val="010163"/>
                        </a:solidFill>
                        <a:effectLst/>
                        <a:latin typeface="Arial" charset="0"/>
                        <a:ea typeface="ＭＳ Ｐゴシック" pitchFamily="34" charset="-128"/>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Õppereisil</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osalenute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aastas</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40*</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60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80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100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Korraldada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atraktiivsed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õpetlikud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õppereisid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arenemispotentsiaaliga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eestvedajatele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kellel</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on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võrgustiku</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eestvedamise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potentsiaal</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8"/>
                  </a:ext>
                </a:extLst>
              </a:tr>
            </a:tbl>
          </a:graphicData>
        </a:graphic>
      </p:graphicFrame>
      <p:sp>
        <p:nvSpPr>
          <p:cNvPr id="69768" name="AutoShape 2636"/>
          <p:cNvSpPr>
            <a:spLocks noChangeArrowheads="1"/>
          </p:cNvSpPr>
          <p:nvPr/>
        </p:nvSpPr>
        <p:spPr bwMode="auto">
          <a:xfrm>
            <a:off x="743468" y="1451443"/>
            <a:ext cx="1283748" cy="730471"/>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5000"/>
              </a:lnSpc>
            </a:pPr>
            <a:r>
              <a:rPr lang="et-EE" sz="1200"/>
              <a:t>Tänu Koostöökoja tegevusele on töökohtade arvu langus maakonnas peatunud</a:t>
            </a:r>
          </a:p>
        </p:txBody>
      </p:sp>
      <p:sp>
        <p:nvSpPr>
          <p:cNvPr id="62" name="AutoShape 2642"/>
          <p:cNvSpPr>
            <a:spLocks noChangeArrowheads="1"/>
          </p:cNvSpPr>
          <p:nvPr/>
        </p:nvSpPr>
        <p:spPr bwMode="auto">
          <a:xfrm>
            <a:off x="743468" y="5186657"/>
            <a:ext cx="1415981" cy="1107515"/>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n-US" sz="1200" err="1"/>
              <a:t>Koostöökojas</a:t>
            </a:r>
            <a:r>
              <a:rPr lang="en-US" sz="1200"/>
              <a:t> on </a:t>
            </a:r>
            <a:r>
              <a:rPr lang="en-US" sz="1200" err="1"/>
              <a:t>teadmised</a:t>
            </a:r>
            <a:r>
              <a:rPr lang="en-US" sz="1200"/>
              <a:t> ja </a:t>
            </a:r>
            <a:r>
              <a:rPr lang="en-US" sz="1200" err="1"/>
              <a:t>oskused</a:t>
            </a:r>
            <a:r>
              <a:rPr lang="en-US" sz="1200"/>
              <a:t> </a:t>
            </a:r>
            <a:r>
              <a:rPr lang="en-US" sz="1200" err="1"/>
              <a:t>ettevõtete</a:t>
            </a:r>
            <a:r>
              <a:rPr lang="en-US" sz="1200"/>
              <a:t> </a:t>
            </a:r>
            <a:r>
              <a:rPr lang="en-US" sz="1200" err="1"/>
              <a:t>arendamiseks</a:t>
            </a:r>
            <a:r>
              <a:rPr lang="en-US" sz="1200"/>
              <a:t>, </a:t>
            </a:r>
            <a:r>
              <a:rPr lang="en-US" sz="1200" err="1"/>
              <a:t>kellel</a:t>
            </a:r>
            <a:r>
              <a:rPr lang="en-US" sz="1200"/>
              <a:t> on </a:t>
            </a:r>
            <a:r>
              <a:rPr lang="en-US" sz="1200" err="1"/>
              <a:t>kasvupotentsiaal</a:t>
            </a:r>
            <a:r>
              <a:rPr lang="en-US" sz="1200"/>
              <a:t> ja </a:t>
            </a:r>
            <a:r>
              <a:rPr lang="en-US" sz="1200" err="1"/>
              <a:t>suunata</a:t>
            </a:r>
            <a:r>
              <a:rPr lang="en-US" sz="1200"/>
              <a:t> </a:t>
            </a:r>
            <a:r>
              <a:rPr lang="en-US" sz="1200" err="1"/>
              <a:t>nad</a:t>
            </a:r>
            <a:r>
              <a:rPr lang="en-US" sz="1200"/>
              <a:t> </a:t>
            </a:r>
            <a:r>
              <a:rPr lang="en-US" sz="1200" err="1"/>
              <a:t>koostöös</a:t>
            </a:r>
            <a:r>
              <a:rPr lang="en-US" sz="1200"/>
              <a:t> </a:t>
            </a:r>
            <a:r>
              <a:rPr lang="en-US" sz="1200" err="1"/>
              <a:t>kasumlikumalt</a:t>
            </a:r>
            <a:r>
              <a:rPr lang="en-US" sz="1200"/>
              <a:t> </a:t>
            </a:r>
            <a:r>
              <a:rPr lang="en-US" sz="1200" err="1"/>
              <a:t>tööle</a:t>
            </a:r>
            <a:endParaRPr lang="en-US" sz="1200"/>
          </a:p>
        </p:txBody>
      </p:sp>
      <p:sp>
        <p:nvSpPr>
          <p:cNvPr id="67" name="AutoShape 2642"/>
          <p:cNvSpPr>
            <a:spLocks noChangeArrowheads="1"/>
          </p:cNvSpPr>
          <p:nvPr/>
        </p:nvSpPr>
        <p:spPr bwMode="auto">
          <a:xfrm>
            <a:off x="2507625" y="4223642"/>
            <a:ext cx="1372574" cy="777022"/>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n-US" sz="1200" err="1"/>
              <a:t>Koostöökojal</a:t>
            </a:r>
            <a:r>
              <a:rPr lang="en-US" sz="1200"/>
              <a:t> on </a:t>
            </a:r>
            <a:r>
              <a:rPr lang="en-US" sz="1200" err="1"/>
              <a:t>kompetents</a:t>
            </a:r>
            <a:r>
              <a:rPr lang="en-US" sz="1200"/>
              <a:t> </a:t>
            </a:r>
            <a:r>
              <a:rPr lang="en-US" sz="1200" err="1"/>
              <a:t>disainida</a:t>
            </a:r>
            <a:r>
              <a:rPr lang="en-US" sz="1200"/>
              <a:t> </a:t>
            </a:r>
            <a:r>
              <a:rPr lang="en-US" sz="1200" err="1"/>
              <a:t>ettevõtete</a:t>
            </a:r>
            <a:r>
              <a:rPr lang="en-US" sz="1200"/>
              <a:t> </a:t>
            </a:r>
            <a:r>
              <a:rPr lang="en-US" sz="1200" err="1"/>
              <a:t>tarvis</a:t>
            </a:r>
            <a:r>
              <a:rPr lang="en-US" sz="1200"/>
              <a:t> </a:t>
            </a:r>
            <a:r>
              <a:rPr lang="en-US" sz="1200" err="1"/>
              <a:t>toetusmeetmeid</a:t>
            </a:r>
            <a:endParaRPr lang="et-EE" sz="1200"/>
          </a:p>
        </p:txBody>
      </p:sp>
      <p:sp>
        <p:nvSpPr>
          <p:cNvPr id="34" name="AutoShape 2642"/>
          <p:cNvSpPr>
            <a:spLocks noChangeArrowheads="1"/>
          </p:cNvSpPr>
          <p:nvPr/>
        </p:nvSpPr>
        <p:spPr bwMode="auto">
          <a:xfrm>
            <a:off x="871716" y="3489579"/>
            <a:ext cx="1781323" cy="494567"/>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n-US" sz="1200" err="1"/>
              <a:t>Koostöökoja</a:t>
            </a:r>
            <a:r>
              <a:rPr lang="en-US" sz="1200"/>
              <a:t> </a:t>
            </a:r>
            <a:r>
              <a:rPr lang="en-US" sz="1200" err="1"/>
              <a:t>tunnustus</a:t>
            </a:r>
            <a:r>
              <a:rPr lang="en-US" sz="1200"/>
              <a:t> </a:t>
            </a:r>
            <a:r>
              <a:rPr lang="en-US" sz="1200" err="1"/>
              <a:t>tõstab</a:t>
            </a:r>
            <a:r>
              <a:rPr lang="en-US" sz="1200"/>
              <a:t> </a:t>
            </a:r>
            <a:r>
              <a:rPr lang="en-US" sz="1200" err="1"/>
              <a:t>ettevõtjates</a:t>
            </a:r>
            <a:r>
              <a:rPr lang="en-US" sz="1200"/>
              <a:t> </a:t>
            </a:r>
            <a:r>
              <a:rPr lang="en-US" sz="1200" err="1"/>
              <a:t>huvi</a:t>
            </a:r>
            <a:r>
              <a:rPr lang="en-US" sz="1200"/>
              <a:t> </a:t>
            </a:r>
            <a:r>
              <a:rPr lang="en-US" sz="1200" err="1"/>
              <a:t>atraktiivseid</a:t>
            </a:r>
            <a:r>
              <a:rPr lang="en-US" sz="1200"/>
              <a:t> </a:t>
            </a:r>
            <a:r>
              <a:rPr lang="en-US" sz="1200" err="1"/>
              <a:t>töökohti</a:t>
            </a:r>
            <a:r>
              <a:rPr lang="en-US" sz="1200"/>
              <a:t> </a:t>
            </a:r>
            <a:r>
              <a:rPr lang="en-US" sz="1200" err="1"/>
              <a:t>luua</a:t>
            </a:r>
            <a:endParaRPr lang="et-EE" sz="1200"/>
          </a:p>
        </p:txBody>
      </p:sp>
      <p:cxnSp>
        <p:nvCxnSpPr>
          <p:cNvPr id="71" name="Curved Connector 32"/>
          <p:cNvCxnSpPr>
            <a:cxnSpLocks/>
            <a:stCxn id="34" idx="0"/>
            <a:endCxn id="160" idx="2"/>
          </p:cNvCxnSpPr>
          <p:nvPr/>
        </p:nvCxnSpPr>
        <p:spPr bwMode="auto">
          <a:xfrm rot="5400000" flipH="1" flipV="1">
            <a:off x="1940220" y="3109939"/>
            <a:ext cx="201799" cy="557482"/>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36" name="Curved Connector 32"/>
          <p:cNvCxnSpPr>
            <a:cxnSpLocks/>
            <a:stCxn id="62" idx="0"/>
            <a:endCxn id="34" idx="2"/>
          </p:cNvCxnSpPr>
          <p:nvPr/>
        </p:nvCxnSpPr>
        <p:spPr bwMode="auto">
          <a:xfrm rot="5400000" flipH="1" flipV="1">
            <a:off x="1005663" y="4429943"/>
            <a:ext cx="1202511" cy="310919"/>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80" name="Curved Connector 32"/>
          <p:cNvCxnSpPr>
            <a:cxnSpLocks/>
            <a:stCxn id="62" idx="0"/>
            <a:endCxn id="67" idx="2"/>
          </p:cNvCxnSpPr>
          <p:nvPr/>
        </p:nvCxnSpPr>
        <p:spPr bwMode="auto">
          <a:xfrm rot="5400000" flipH="1" flipV="1">
            <a:off x="2229689" y="4222435"/>
            <a:ext cx="185993" cy="1742453"/>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81" name="Curved Connector 32"/>
          <p:cNvCxnSpPr>
            <a:cxnSpLocks/>
            <a:stCxn id="67" idx="1"/>
            <a:endCxn id="34" idx="3"/>
          </p:cNvCxnSpPr>
          <p:nvPr/>
        </p:nvCxnSpPr>
        <p:spPr bwMode="auto">
          <a:xfrm rot="10800000" flipH="1">
            <a:off x="2507625" y="3736863"/>
            <a:ext cx="145414" cy="875290"/>
          </a:xfrm>
          <a:prstGeom prst="curvedConnector5">
            <a:avLst>
              <a:gd name="adj1" fmla="val -157206"/>
              <a:gd name="adj2" fmla="val 58067"/>
              <a:gd name="adj3" fmla="val 257206"/>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sp>
        <p:nvSpPr>
          <p:cNvPr id="160" name="AutoShape 2632">
            <a:extLst>
              <a:ext uri="{FF2B5EF4-FFF2-40B4-BE49-F238E27FC236}">
                <a16:creationId xmlns:a16="http://schemas.microsoft.com/office/drawing/2014/main" id="{B56AE758-D26A-816F-9980-0F7F9F51ECB9}"/>
              </a:ext>
            </a:extLst>
          </p:cNvPr>
          <p:cNvSpPr>
            <a:spLocks noChangeArrowheads="1"/>
          </p:cNvSpPr>
          <p:nvPr/>
        </p:nvSpPr>
        <p:spPr bwMode="auto">
          <a:xfrm>
            <a:off x="959065" y="2310378"/>
            <a:ext cx="2721589" cy="977402"/>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t-EE" sz="1200"/>
              <a:t>Ettevõtlikud inimesed teavad meie ning naabermaakondades, et siinses piirkonnas toetatakse mikro- ja väikeettevõtete ning MTÜ-de projekte, mille tulemusena luuakse püsiv töökoht maakonna keskmisest suurema palgaga</a:t>
            </a:r>
          </a:p>
        </p:txBody>
      </p:sp>
      <p:cxnSp>
        <p:nvCxnSpPr>
          <p:cNvPr id="351" name="Curved Connector 38">
            <a:extLst>
              <a:ext uri="{FF2B5EF4-FFF2-40B4-BE49-F238E27FC236}">
                <a16:creationId xmlns:a16="http://schemas.microsoft.com/office/drawing/2014/main" id="{EC1153F4-5CD4-05EA-A75F-88FC2AF952FC}"/>
              </a:ext>
            </a:extLst>
          </p:cNvPr>
          <p:cNvCxnSpPr>
            <a:cxnSpLocks/>
            <a:stCxn id="31" idx="1"/>
            <a:endCxn id="69768" idx="3"/>
          </p:cNvCxnSpPr>
          <p:nvPr/>
        </p:nvCxnSpPr>
        <p:spPr bwMode="auto">
          <a:xfrm rot="10800000" flipV="1">
            <a:off x="2027217" y="1760917"/>
            <a:ext cx="239567" cy="55762"/>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sp>
        <p:nvSpPr>
          <p:cNvPr id="50" name="Text Box 27">
            <a:extLst>
              <a:ext uri="{FF2B5EF4-FFF2-40B4-BE49-F238E27FC236}">
                <a16:creationId xmlns:a16="http://schemas.microsoft.com/office/drawing/2014/main" id="{BA12F5A3-EB3F-5291-6FAD-93DEF81FA495}"/>
              </a:ext>
            </a:extLst>
          </p:cNvPr>
          <p:cNvSpPr txBox="1">
            <a:spLocks noChangeArrowheads="1"/>
          </p:cNvSpPr>
          <p:nvPr/>
        </p:nvSpPr>
        <p:spPr bwMode="auto">
          <a:xfrm>
            <a:off x="3680654" y="203856"/>
            <a:ext cx="7026008" cy="491160"/>
          </a:xfrm>
          <a:prstGeom prst="rect">
            <a:avLst/>
          </a:prstGeom>
          <a:noFill/>
          <a:ln w="9525" algn="ctr">
            <a:noFill/>
            <a:miter lim="800000"/>
            <a:headEnd/>
            <a:tailEnd/>
          </a:ln>
          <a:effectLst/>
        </p:spPr>
        <p:txBody>
          <a:bodyPr wrap="square">
            <a:spAutoFit/>
          </a:bodyPr>
          <a:lstStyle/>
          <a:p>
            <a:pPr defTabSz="1219170">
              <a:lnSpc>
                <a:spcPct val="80000"/>
              </a:lnSpc>
            </a:pPr>
            <a:r>
              <a:rPr lang="et-EE" sz="1600" b="1">
                <a:solidFill>
                  <a:prstClr val="black"/>
                </a:solidFill>
                <a:latin typeface="Calibri"/>
              </a:rPr>
              <a:t>MEEDE 1 Ettevõtluse areng</a:t>
            </a:r>
          </a:p>
          <a:p>
            <a:pPr defTabSz="1219170">
              <a:lnSpc>
                <a:spcPct val="80000"/>
              </a:lnSpc>
            </a:pPr>
            <a:r>
              <a:rPr lang="en-US" sz="1600" b="1">
                <a:solidFill>
                  <a:prstClr val="black"/>
                </a:solidFill>
                <a:latin typeface="Calibri"/>
              </a:rPr>
              <a:t>V</a:t>
            </a:r>
            <a:r>
              <a:rPr lang="et-EE" sz="1600" b="1" err="1">
                <a:solidFill>
                  <a:prstClr val="black"/>
                </a:solidFill>
                <a:latin typeface="Calibri"/>
              </a:rPr>
              <a:t>isioon</a:t>
            </a:r>
            <a:r>
              <a:rPr lang="et-EE" sz="1600" b="1">
                <a:solidFill>
                  <a:prstClr val="black"/>
                </a:solidFill>
                <a:latin typeface="Calibri"/>
              </a:rPr>
              <a:t>:</a:t>
            </a:r>
            <a:r>
              <a:rPr lang="en-US" sz="1600" b="1">
                <a:solidFill>
                  <a:prstClr val="black"/>
                </a:solidFill>
                <a:latin typeface="Calibri"/>
              </a:rPr>
              <a:t> </a:t>
            </a:r>
            <a:r>
              <a:rPr lang="et-EE" sz="1600" b="1">
                <a:solidFill>
                  <a:prstClr val="black"/>
                </a:solidFill>
                <a:latin typeface="Calibri"/>
              </a:rPr>
              <a:t>atraktiivsete töökohtade arvu suurendamine mikro- ja väikeettevõtetes</a:t>
            </a:r>
            <a:r>
              <a:rPr lang="en-US" sz="1600" b="1">
                <a:solidFill>
                  <a:prstClr val="black"/>
                </a:solidFill>
                <a:latin typeface="Calibri"/>
              </a:rPr>
              <a:t> </a:t>
            </a:r>
            <a:endParaRPr lang="et-EE" sz="1600" b="1">
              <a:solidFill>
                <a:prstClr val="black"/>
              </a:solidFill>
              <a:latin typeface="Calibri"/>
            </a:endParaRPr>
          </a:p>
        </p:txBody>
      </p:sp>
      <p:sp>
        <p:nvSpPr>
          <p:cNvPr id="21" name="AutoShape 2642">
            <a:extLst>
              <a:ext uri="{FF2B5EF4-FFF2-40B4-BE49-F238E27FC236}">
                <a16:creationId xmlns:a16="http://schemas.microsoft.com/office/drawing/2014/main" id="{75A6E5B5-8041-F7A7-80DE-B7AB7F83DAF8}"/>
              </a:ext>
            </a:extLst>
          </p:cNvPr>
          <p:cNvSpPr>
            <a:spLocks noChangeArrowheads="1"/>
          </p:cNvSpPr>
          <p:nvPr/>
        </p:nvSpPr>
        <p:spPr bwMode="auto">
          <a:xfrm>
            <a:off x="2252978" y="5457863"/>
            <a:ext cx="1682640" cy="1107513"/>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n-US" sz="1200" err="1"/>
              <a:t>Koostöökojal</a:t>
            </a:r>
            <a:r>
              <a:rPr lang="en-US" sz="1200"/>
              <a:t> on </a:t>
            </a:r>
            <a:r>
              <a:rPr lang="en-US" sz="1200" err="1"/>
              <a:t>teadmised</a:t>
            </a:r>
            <a:r>
              <a:rPr lang="en-US" sz="1200"/>
              <a:t>, </a:t>
            </a:r>
            <a:r>
              <a:rPr lang="en-US" sz="1200" err="1"/>
              <a:t>millistes</a:t>
            </a:r>
            <a:r>
              <a:rPr lang="en-US" sz="1200"/>
              <a:t> Eesti ja Euroopa </a:t>
            </a:r>
            <a:r>
              <a:rPr lang="en-US" sz="1200" err="1"/>
              <a:t>piirkondades</a:t>
            </a:r>
            <a:r>
              <a:rPr lang="en-US" sz="1200"/>
              <a:t> </a:t>
            </a:r>
            <a:r>
              <a:rPr lang="en-US" sz="1200" err="1"/>
              <a:t>ning</a:t>
            </a:r>
            <a:r>
              <a:rPr lang="en-US" sz="1200"/>
              <a:t> </a:t>
            </a:r>
            <a:r>
              <a:rPr lang="en-US" sz="1200" err="1"/>
              <a:t>kuidas</a:t>
            </a:r>
            <a:r>
              <a:rPr lang="en-US" sz="1200"/>
              <a:t> on </a:t>
            </a:r>
            <a:r>
              <a:rPr lang="en-US" sz="1200" err="1"/>
              <a:t>suudetud</a:t>
            </a:r>
            <a:r>
              <a:rPr lang="en-US" sz="1200"/>
              <a:t> </a:t>
            </a:r>
            <a:r>
              <a:rPr lang="en-US" sz="1200" err="1"/>
              <a:t>atraktiivseid</a:t>
            </a:r>
            <a:r>
              <a:rPr lang="en-US" sz="1200"/>
              <a:t> </a:t>
            </a:r>
            <a:r>
              <a:rPr lang="en-US" sz="1200" err="1"/>
              <a:t>töökohti</a:t>
            </a:r>
            <a:r>
              <a:rPr lang="en-US" sz="1200"/>
              <a:t> </a:t>
            </a:r>
            <a:r>
              <a:rPr lang="en-US" sz="1200" err="1"/>
              <a:t>luua</a:t>
            </a:r>
            <a:r>
              <a:rPr lang="en-US" sz="1200"/>
              <a:t> </a:t>
            </a:r>
            <a:r>
              <a:rPr lang="en-US" sz="1200" err="1"/>
              <a:t>mikro</a:t>
            </a:r>
            <a:r>
              <a:rPr lang="en-US" sz="1200"/>
              <a:t>- ja </a:t>
            </a:r>
            <a:r>
              <a:rPr lang="en-US" sz="1200" err="1"/>
              <a:t>väikeettevõtetesse</a:t>
            </a:r>
            <a:endParaRPr lang="et-EE" sz="1200"/>
          </a:p>
        </p:txBody>
      </p:sp>
      <p:sp>
        <p:nvSpPr>
          <p:cNvPr id="31" name="AutoShape 2636">
            <a:extLst>
              <a:ext uri="{FF2B5EF4-FFF2-40B4-BE49-F238E27FC236}">
                <a16:creationId xmlns:a16="http://schemas.microsoft.com/office/drawing/2014/main" id="{D693753F-6E57-C2A2-AC0F-B6364C8E4E27}"/>
              </a:ext>
            </a:extLst>
          </p:cNvPr>
          <p:cNvSpPr>
            <a:spLocks noChangeArrowheads="1"/>
          </p:cNvSpPr>
          <p:nvPr/>
        </p:nvSpPr>
        <p:spPr bwMode="auto">
          <a:xfrm>
            <a:off x="2266783" y="1451443"/>
            <a:ext cx="1668835" cy="618948"/>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5000"/>
              </a:lnSpc>
            </a:pPr>
            <a:r>
              <a:rPr lang="et-EE" sz="1200"/>
              <a:t>Piirkonda tekib stabiilselt juurde keskmise ja keskmisest palgast kõrgema tasuga töökohti</a:t>
            </a:r>
          </a:p>
        </p:txBody>
      </p:sp>
      <p:cxnSp>
        <p:nvCxnSpPr>
          <p:cNvPr id="33" name="Curved Connector 38">
            <a:extLst>
              <a:ext uri="{FF2B5EF4-FFF2-40B4-BE49-F238E27FC236}">
                <a16:creationId xmlns:a16="http://schemas.microsoft.com/office/drawing/2014/main" id="{45A98F91-1329-09EB-5281-BB0FC6702322}"/>
              </a:ext>
            </a:extLst>
          </p:cNvPr>
          <p:cNvCxnSpPr>
            <a:cxnSpLocks/>
            <a:stCxn id="160" idx="0"/>
            <a:endCxn id="31" idx="2"/>
          </p:cNvCxnSpPr>
          <p:nvPr/>
        </p:nvCxnSpPr>
        <p:spPr bwMode="auto">
          <a:xfrm rot="5400000" flipH="1" flipV="1">
            <a:off x="2590537" y="1799715"/>
            <a:ext cx="239987" cy="781341"/>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16" name="Curved Connector 32">
            <a:extLst>
              <a:ext uri="{FF2B5EF4-FFF2-40B4-BE49-F238E27FC236}">
                <a16:creationId xmlns:a16="http://schemas.microsoft.com/office/drawing/2014/main" id="{4F3972B7-7D13-DD87-4973-F0C246A6488D}"/>
              </a:ext>
            </a:extLst>
          </p:cNvPr>
          <p:cNvCxnSpPr>
            <a:cxnSpLocks/>
            <a:stCxn id="21" idx="0"/>
            <a:endCxn id="67" idx="2"/>
          </p:cNvCxnSpPr>
          <p:nvPr/>
        </p:nvCxnSpPr>
        <p:spPr bwMode="auto">
          <a:xfrm rot="5400000" flipH="1" flipV="1">
            <a:off x="2915506" y="5179457"/>
            <a:ext cx="457199" cy="99614"/>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13" name="Curved Connector 32">
            <a:extLst>
              <a:ext uri="{FF2B5EF4-FFF2-40B4-BE49-F238E27FC236}">
                <a16:creationId xmlns:a16="http://schemas.microsoft.com/office/drawing/2014/main" id="{0FB23F59-062F-A861-93EE-1DE0ADBAF6BD}"/>
              </a:ext>
            </a:extLst>
          </p:cNvPr>
          <p:cNvCxnSpPr>
            <a:cxnSpLocks/>
            <a:stCxn id="67" idx="0"/>
            <a:endCxn id="160" idx="3"/>
          </p:cNvCxnSpPr>
          <p:nvPr/>
        </p:nvCxnSpPr>
        <p:spPr bwMode="auto">
          <a:xfrm rot="5400000" flipH="1" flipV="1">
            <a:off x="2725002" y="3267990"/>
            <a:ext cx="1424563" cy="486742"/>
          </a:xfrm>
          <a:prstGeom prst="curvedConnector4">
            <a:avLst>
              <a:gd name="adj1" fmla="val 32847"/>
              <a:gd name="adj2" fmla="val 146965"/>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sp>
        <p:nvSpPr>
          <p:cNvPr id="29" name="TextBox 28">
            <a:extLst>
              <a:ext uri="{FF2B5EF4-FFF2-40B4-BE49-F238E27FC236}">
                <a16:creationId xmlns:a16="http://schemas.microsoft.com/office/drawing/2014/main" id="{0402196E-41FB-E46D-BFA5-A0814DBE91CB}"/>
              </a:ext>
            </a:extLst>
          </p:cNvPr>
          <p:cNvSpPr txBox="1"/>
          <p:nvPr/>
        </p:nvSpPr>
        <p:spPr>
          <a:xfrm>
            <a:off x="422031" y="490274"/>
            <a:ext cx="2986083" cy="261610"/>
          </a:xfrm>
          <a:prstGeom prst="rect">
            <a:avLst/>
          </a:prstGeom>
          <a:noFill/>
        </p:spPr>
        <p:txBody>
          <a:bodyPr wrap="square" rtlCol="0">
            <a:spAutoFit/>
          </a:bodyPr>
          <a:lstStyle/>
          <a:p>
            <a:r>
              <a:rPr lang="et-EE" sz="1100" i="1"/>
              <a:t>*Sihtväärtused on kirjeldatud kumulatiivselt</a:t>
            </a:r>
          </a:p>
        </p:txBody>
      </p:sp>
      <p:sp>
        <p:nvSpPr>
          <p:cNvPr id="22" name="Slaidinumbri kohatäide 3">
            <a:extLst>
              <a:ext uri="{FF2B5EF4-FFF2-40B4-BE49-F238E27FC236}">
                <a16:creationId xmlns:a16="http://schemas.microsoft.com/office/drawing/2014/main" id="{7ED8A1B6-9F29-7B5F-4BA8-6A261770FC2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33</a:t>
            </a:fld>
            <a:endParaRPr lang="et-EE">
              <a:solidFill>
                <a:prstClr val="black"/>
              </a:solidFill>
              <a:latin typeface="Calibri"/>
            </a:endParaRPr>
          </a:p>
        </p:txBody>
      </p:sp>
    </p:spTree>
    <p:extLst>
      <p:ext uri="{BB962C8B-B14F-4D97-AF65-F5344CB8AC3E}">
        <p14:creationId xmlns:p14="http://schemas.microsoft.com/office/powerpoint/2010/main" val="399168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A59AD4-03F0-3E1C-C8B6-886B6D9A1482}"/>
              </a:ext>
            </a:extLst>
          </p:cNvPr>
          <p:cNvGraphicFramePr>
            <a:graphicFrameLocks noGrp="1"/>
          </p:cNvGraphicFramePr>
          <p:nvPr>
            <p:ph idx="1"/>
            <p:extLst>
              <p:ext uri="{D42A27DB-BD31-4B8C-83A1-F6EECF244321}">
                <p14:modId xmlns:p14="http://schemas.microsoft.com/office/powerpoint/2010/main" val="3280727202"/>
              </p:ext>
            </p:extLst>
          </p:nvPr>
        </p:nvGraphicFramePr>
        <p:xfrm>
          <a:off x="435007" y="872986"/>
          <a:ext cx="11489451" cy="6237040"/>
        </p:xfrm>
        <a:graphic>
          <a:graphicData uri="http://schemas.openxmlformats.org/drawingml/2006/table">
            <a:tbl>
              <a:tblPr firstRow="1" bandRow="1">
                <a:tableStyleId>{5C22544A-7EE6-4342-B048-85BDC9FD1C3A}</a:tableStyleId>
              </a:tblPr>
              <a:tblGrid>
                <a:gridCol w="1778893">
                  <a:extLst>
                    <a:ext uri="{9D8B030D-6E8A-4147-A177-3AD203B41FA5}">
                      <a16:colId xmlns:a16="http://schemas.microsoft.com/office/drawing/2014/main" val="4130286235"/>
                    </a:ext>
                  </a:extLst>
                </a:gridCol>
                <a:gridCol w="4254917">
                  <a:extLst>
                    <a:ext uri="{9D8B030D-6E8A-4147-A177-3AD203B41FA5}">
                      <a16:colId xmlns:a16="http://schemas.microsoft.com/office/drawing/2014/main" val="3261024921"/>
                    </a:ext>
                  </a:extLst>
                </a:gridCol>
                <a:gridCol w="5455641">
                  <a:extLst>
                    <a:ext uri="{9D8B030D-6E8A-4147-A177-3AD203B41FA5}">
                      <a16:colId xmlns:a16="http://schemas.microsoft.com/office/drawing/2014/main" val="2426234607"/>
                    </a:ext>
                  </a:extLst>
                </a:gridCol>
              </a:tblGrid>
              <a:tr h="172367">
                <a:tc>
                  <a:txBody>
                    <a:bodyPr/>
                    <a:lstStyle/>
                    <a:p>
                      <a:r>
                        <a:rPr lang="et-EE" sz="1100" noProof="0" dirty="0">
                          <a:solidFill>
                            <a:schemeClr val="tx1"/>
                          </a:solidFill>
                        </a:rPr>
                        <a:t>Nimetus</a:t>
                      </a:r>
                    </a:p>
                  </a:txBody>
                  <a:tcPr marL="72000" marR="72000" marT="18000" marB="18000">
                    <a:solidFill>
                      <a:srgbClr val="E0E3EC"/>
                    </a:solidFill>
                  </a:tcPr>
                </a:tc>
                <a:tc>
                  <a:txBody>
                    <a:bodyPr/>
                    <a:lstStyle/>
                    <a:p>
                      <a:r>
                        <a:rPr lang="et-EE" sz="1100">
                          <a:solidFill>
                            <a:schemeClr val="tx1"/>
                          </a:solidFill>
                        </a:rPr>
                        <a:t>1.1. Stardiabi</a:t>
                      </a:r>
                      <a:r>
                        <a:rPr lang="en-US" sz="1100">
                          <a:solidFill>
                            <a:schemeClr val="tx1"/>
                          </a:solidFill>
                        </a:rPr>
                        <a:t> ja </a:t>
                      </a:r>
                      <a:r>
                        <a:rPr lang="et-EE" sz="1100" noProof="0">
                          <a:solidFill>
                            <a:schemeClr val="tx1"/>
                          </a:solidFill>
                        </a:rPr>
                        <a:t>arengutoetus töökohtade loomiseks</a:t>
                      </a:r>
                    </a:p>
                  </a:txBody>
                  <a:tcPr marL="72000" marR="72000" marT="18000" marB="18000">
                    <a:solidFill>
                      <a:srgbClr val="E0E3EC"/>
                    </a:solidFill>
                  </a:tcPr>
                </a:tc>
                <a:tc>
                  <a:txBody>
                    <a:bodyPr/>
                    <a:lstStyle/>
                    <a:p>
                      <a:r>
                        <a:rPr lang="et-EE" sz="1100">
                          <a:solidFill>
                            <a:schemeClr val="tx1"/>
                          </a:solidFill>
                        </a:rPr>
                        <a:t>1.2. Mentor</a:t>
                      </a:r>
                      <a:r>
                        <a:rPr lang="en-US" sz="1100">
                          <a:solidFill>
                            <a:schemeClr val="tx1"/>
                          </a:solidFill>
                        </a:rPr>
                        <a:t>i, </a:t>
                      </a:r>
                      <a:r>
                        <a:rPr lang="en-US" sz="1100" err="1">
                          <a:solidFill>
                            <a:schemeClr val="tx1"/>
                          </a:solidFill>
                        </a:rPr>
                        <a:t>õppereisi</a:t>
                      </a:r>
                      <a:r>
                        <a:rPr lang="en-US" sz="1100">
                          <a:solidFill>
                            <a:schemeClr val="tx1"/>
                          </a:solidFill>
                        </a:rPr>
                        <a:t>,</a:t>
                      </a:r>
                      <a:r>
                        <a:rPr lang="et-EE" sz="1100">
                          <a:solidFill>
                            <a:schemeClr val="tx1"/>
                          </a:solidFill>
                        </a:rPr>
                        <a:t> koolitus</a:t>
                      </a:r>
                      <a:r>
                        <a:rPr lang="en-US" sz="1100">
                          <a:solidFill>
                            <a:schemeClr val="tx1"/>
                          </a:solidFill>
                        </a:rPr>
                        <a:t>e ja </a:t>
                      </a:r>
                      <a:r>
                        <a:rPr lang="en-US" sz="1100" err="1">
                          <a:solidFill>
                            <a:schemeClr val="tx1"/>
                          </a:solidFill>
                        </a:rPr>
                        <a:t>koostöö</a:t>
                      </a:r>
                      <a:r>
                        <a:rPr lang="en-US" sz="1100">
                          <a:solidFill>
                            <a:schemeClr val="tx1"/>
                          </a:solidFill>
                        </a:rPr>
                        <a:t> </a:t>
                      </a:r>
                      <a:r>
                        <a:rPr lang="en-US" sz="1100" err="1">
                          <a:solidFill>
                            <a:schemeClr val="tx1"/>
                          </a:solidFill>
                        </a:rPr>
                        <a:t>arendamise</a:t>
                      </a:r>
                      <a:r>
                        <a:rPr lang="en-US" sz="1100">
                          <a:solidFill>
                            <a:schemeClr val="tx1"/>
                          </a:solidFill>
                        </a:rPr>
                        <a:t> </a:t>
                      </a:r>
                      <a:r>
                        <a:rPr lang="en-US" sz="1100" err="1">
                          <a:solidFill>
                            <a:schemeClr val="tx1"/>
                          </a:solidFill>
                        </a:rPr>
                        <a:t>toetus</a:t>
                      </a:r>
                      <a:endParaRPr lang="et-EE" sz="1100" noProof="0">
                        <a:solidFill>
                          <a:schemeClr val="tx1"/>
                        </a:solidFill>
                      </a:endParaRPr>
                    </a:p>
                  </a:txBody>
                  <a:tcPr marL="72000" marR="72000" marT="18000" marB="18000">
                    <a:solidFill>
                      <a:srgbClr val="E0E3EC"/>
                    </a:solidFill>
                  </a:tcPr>
                </a:tc>
                <a:extLst>
                  <a:ext uri="{0D108BD9-81ED-4DB2-BD59-A6C34878D82A}">
                    <a16:rowId xmlns:a16="http://schemas.microsoft.com/office/drawing/2014/main" val="107896730"/>
                  </a:ext>
                </a:extLst>
              </a:tr>
              <a:tr h="361557">
                <a:tc>
                  <a:txBody>
                    <a:bodyPr/>
                    <a:lstStyle/>
                    <a:p>
                      <a:r>
                        <a:rPr lang="et-EE" sz="1100" noProof="0">
                          <a:solidFill>
                            <a:schemeClr val="tx1"/>
                          </a:solidFill>
                        </a:rPr>
                        <a:t>Rakendamise vajadus</a:t>
                      </a:r>
                    </a:p>
                  </a:txBody>
                  <a:tcPr marL="72000" marR="72000" marT="18000" marB="18000">
                    <a:solidFill>
                      <a:srgbClr val="E0E3EC"/>
                    </a:solidFill>
                  </a:tcPr>
                </a:tc>
                <a:tc>
                  <a:txBody>
                    <a:bodyPr/>
                    <a:lstStyle/>
                    <a:p>
                      <a:pPr algn="just"/>
                      <a:r>
                        <a:rPr lang="en-US" sz="1050" noProof="0" err="1">
                          <a:solidFill>
                            <a:schemeClr val="tx1"/>
                          </a:solidFill>
                        </a:rPr>
                        <a:t>Tegevuspiirkonnas</a:t>
                      </a:r>
                      <a:r>
                        <a:rPr lang="en-US" sz="1050">
                          <a:solidFill>
                            <a:schemeClr val="tx1"/>
                          </a:solidFill>
                        </a:rPr>
                        <a:t> on </a:t>
                      </a:r>
                      <a:r>
                        <a:rPr lang="en-US" sz="1050" err="1">
                          <a:solidFill>
                            <a:schemeClr val="tx1"/>
                          </a:solidFill>
                        </a:rPr>
                        <a:t>töökohtade</a:t>
                      </a:r>
                      <a:r>
                        <a:rPr lang="en-US" sz="1050">
                          <a:solidFill>
                            <a:schemeClr val="tx1"/>
                          </a:solidFill>
                        </a:rPr>
                        <a:t> </a:t>
                      </a:r>
                      <a:r>
                        <a:rPr lang="en-US" sz="1050" err="1">
                          <a:solidFill>
                            <a:schemeClr val="tx1"/>
                          </a:solidFill>
                        </a:rPr>
                        <a:t>arv</a:t>
                      </a:r>
                      <a:r>
                        <a:rPr lang="en-US" sz="1050">
                          <a:solidFill>
                            <a:schemeClr val="tx1"/>
                          </a:solidFill>
                        </a:rPr>
                        <a:t> </a:t>
                      </a:r>
                      <a:r>
                        <a:rPr lang="en-US" sz="1050" err="1">
                          <a:solidFill>
                            <a:schemeClr val="tx1"/>
                          </a:solidFill>
                        </a:rPr>
                        <a:t>langeva</a:t>
                      </a:r>
                      <a:r>
                        <a:rPr lang="en-US" sz="1050">
                          <a:solidFill>
                            <a:schemeClr val="tx1"/>
                          </a:solidFill>
                        </a:rPr>
                        <a:t> </a:t>
                      </a:r>
                      <a:r>
                        <a:rPr lang="en-US" sz="1050" err="1">
                          <a:solidFill>
                            <a:schemeClr val="tx1"/>
                          </a:solidFill>
                        </a:rPr>
                        <a:t>trendiga</a:t>
                      </a:r>
                      <a:r>
                        <a:rPr lang="en-US" sz="1050">
                          <a:solidFill>
                            <a:schemeClr val="tx1"/>
                          </a:solidFill>
                        </a:rPr>
                        <a:t> </a:t>
                      </a:r>
                      <a:r>
                        <a:rPr lang="en-US" sz="1050" err="1">
                          <a:solidFill>
                            <a:schemeClr val="tx1"/>
                          </a:solidFill>
                        </a:rPr>
                        <a:t>ning</a:t>
                      </a:r>
                      <a:r>
                        <a:rPr lang="en-US" sz="1050">
                          <a:solidFill>
                            <a:schemeClr val="tx1"/>
                          </a:solidFill>
                        </a:rPr>
                        <a:t> </a:t>
                      </a:r>
                      <a:r>
                        <a:rPr lang="en-US" sz="1050" err="1">
                          <a:solidFill>
                            <a:schemeClr val="tx1"/>
                          </a:solidFill>
                        </a:rPr>
                        <a:t>atraktiivseid</a:t>
                      </a:r>
                      <a:r>
                        <a:rPr lang="en-US" sz="1050">
                          <a:solidFill>
                            <a:schemeClr val="tx1"/>
                          </a:solidFill>
                        </a:rPr>
                        <a:t> </a:t>
                      </a:r>
                      <a:r>
                        <a:rPr lang="et-EE" sz="1050" noProof="0">
                          <a:solidFill>
                            <a:schemeClr val="tx1"/>
                          </a:solidFill>
                        </a:rPr>
                        <a:t>töökoht</a:t>
                      </a:r>
                      <a:r>
                        <a:rPr lang="en-US" sz="1050" noProof="0" err="1">
                          <a:solidFill>
                            <a:schemeClr val="tx1"/>
                          </a:solidFill>
                        </a:rPr>
                        <a:t>i</a:t>
                      </a:r>
                      <a:r>
                        <a:rPr lang="et-EE" sz="1050" noProof="0">
                          <a:solidFill>
                            <a:schemeClr val="tx1"/>
                          </a:solidFill>
                        </a:rPr>
                        <a:t> </a:t>
                      </a:r>
                      <a:r>
                        <a:rPr lang="en-US" sz="1050" noProof="0">
                          <a:solidFill>
                            <a:schemeClr val="tx1"/>
                          </a:solidFill>
                        </a:rPr>
                        <a:t>on </a:t>
                      </a:r>
                      <a:r>
                        <a:rPr lang="en-US" sz="1050" noProof="0" err="1">
                          <a:solidFill>
                            <a:schemeClr val="tx1"/>
                          </a:solidFill>
                        </a:rPr>
                        <a:t>vähe</a:t>
                      </a:r>
                      <a:r>
                        <a:rPr lang="en-US" sz="1050" noProof="0">
                          <a:solidFill>
                            <a:schemeClr val="tx1"/>
                          </a:solidFill>
                        </a:rPr>
                        <a:t>. </a:t>
                      </a:r>
                      <a:endParaRPr lang="et-EE" sz="1050">
                        <a:solidFill>
                          <a:schemeClr val="tx1"/>
                        </a:solidFill>
                      </a:endParaRPr>
                    </a:p>
                  </a:txBody>
                  <a:tcPr marL="72000" marR="72000" marT="18000" marB="18000">
                    <a:solidFill>
                      <a:srgbClr val="E0E3EC"/>
                    </a:solidFill>
                  </a:tcPr>
                </a:tc>
                <a:tc>
                  <a:txBody>
                    <a:bodyPr/>
                    <a:lstStyle/>
                    <a:p>
                      <a:pPr algn="just"/>
                      <a:r>
                        <a:rPr lang="et-EE" sz="1050" noProof="0">
                          <a:solidFill>
                            <a:schemeClr val="tx1"/>
                          </a:solidFill>
                        </a:rPr>
                        <a:t>Ettevõtjatel </a:t>
                      </a:r>
                      <a:r>
                        <a:rPr lang="en-US" sz="1050" noProof="0">
                          <a:solidFill>
                            <a:schemeClr val="tx1"/>
                          </a:solidFill>
                        </a:rPr>
                        <a:t>on </a:t>
                      </a:r>
                      <a:r>
                        <a:rPr lang="en-US" sz="1050" noProof="0" err="1">
                          <a:solidFill>
                            <a:schemeClr val="tx1"/>
                          </a:solidFill>
                        </a:rPr>
                        <a:t>vähe</a:t>
                      </a:r>
                      <a:r>
                        <a:rPr lang="et-EE" sz="1050" noProof="0">
                          <a:solidFill>
                            <a:schemeClr val="tx1"/>
                          </a:solidFill>
                        </a:rPr>
                        <a:t> ressursse</a:t>
                      </a:r>
                      <a:r>
                        <a:rPr lang="en-US" sz="1050" noProof="0">
                          <a:solidFill>
                            <a:schemeClr val="tx1"/>
                          </a:solidFill>
                        </a:rPr>
                        <a:t> </a:t>
                      </a:r>
                      <a:r>
                        <a:rPr lang="en-US" sz="1050" noProof="0" err="1">
                          <a:solidFill>
                            <a:schemeClr val="tx1"/>
                          </a:solidFill>
                        </a:rPr>
                        <a:t>ning</a:t>
                      </a:r>
                      <a:r>
                        <a:rPr lang="et-EE" sz="1050" noProof="0">
                          <a:solidFill>
                            <a:schemeClr val="tx1"/>
                          </a:solidFill>
                        </a:rPr>
                        <a:t> teadmisi parimate praktikate kättesaamiseks. </a:t>
                      </a:r>
                      <a:r>
                        <a:rPr lang="en-US" sz="1050" noProof="0">
                          <a:solidFill>
                            <a:schemeClr val="tx1"/>
                          </a:solidFill>
                        </a:rPr>
                        <a:t>K</a:t>
                      </a:r>
                      <a:r>
                        <a:rPr lang="et-EE" sz="1050" noProof="0">
                          <a:solidFill>
                            <a:schemeClr val="tx1"/>
                          </a:solidFill>
                        </a:rPr>
                        <a:t>oostöö ettevõtjate vahel</a:t>
                      </a:r>
                      <a:r>
                        <a:rPr lang="en-US" sz="1050" noProof="0">
                          <a:solidFill>
                            <a:schemeClr val="tx1"/>
                          </a:solidFill>
                        </a:rPr>
                        <a:t> </a:t>
                      </a:r>
                      <a:r>
                        <a:rPr lang="en-US" sz="1050" noProof="0" err="1">
                          <a:solidFill>
                            <a:schemeClr val="tx1"/>
                          </a:solidFill>
                        </a:rPr>
                        <a:t>ei</a:t>
                      </a:r>
                      <a:r>
                        <a:rPr lang="en-US" sz="1050" noProof="0">
                          <a:solidFill>
                            <a:schemeClr val="tx1"/>
                          </a:solidFill>
                        </a:rPr>
                        <a:t> ole </a:t>
                      </a:r>
                      <a:r>
                        <a:rPr lang="en-US" sz="1050" noProof="0" err="1">
                          <a:solidFill>
                            <a:schemeClr val="tx1"/>
                          </a:solidFill>
                        </a:rPr>
                        <a:t>aktiivne</a:t>
                      </a:r>
                      <a:r>
                        <a:rPr lang="et-EE" sz="1050" noProof="0">
                          <a:solidFill>
                            <a:schemeClr val="tx1"/>
                          </a:solidFill>
                        </a:rPr>
                        <a:t>.</a:t>
                      </a:r>
                      <a:endParaRPr lang="et-EE" sz="1050">
                        <a:solidFill>
                          <a:schemeClr val="tx1"/>
                        </a:solidFill>
                      </a:endParaRPr>
                    </a:p>
                  </a:txBody>
                  <a:tcPr marL="72000" marR="72000" marT="18000" marB="18000">
                    <a:solidFill>
                      <a:srgbClr val="E0E3EC"/>
                    </a:solidFill>
                  </a:tcPr>
                </a:tc>
                <a:extLst>
                  <a:ext uri="{0D108BD9-81ED-4DB2-BD59-A6C34878D82A}">
                    <a16:rowId xmlns:a16="http://schemas.microsoft.com/office/drawing/2014/main" val="1125821582"/>
                  </a:ext>
                </a:extLst>
              </a:tr>
              <a:tr h="141516">
                <a:tc rowSpan="2">
                  <a:txBody>
                    <a:bodyPr/>
                    <a:lstStyle/>
                    <a:p>
                      <a:r>
                        <a:rPr lang="en-US" sz="1100" err="1">
                          <a:solidFill>
                            <a:schemeClr val="tx1"/>
                          </a:solidFill>
                        </a:rPr>
                        <a:t>Eesmärk</a:t>
                      </a:r>
                      <a:endParaRPr lang="et-EE" sz="1100">
                        <a:solidFill>
                          <a:schemeClr val="tx1"/>
                        </a:solidFill>
                      </a:endParaRPr>
                    </a:p>
                  </a:txBody>
                  <a:tcPr marL="72000" marR="72000" marT="18000" marB="18000">
                    <a:solidFill>
                      <a:srgbClr val="E0E3EC"/>
                    </a:solidFill>
                  </a:tcPr>
                </a:tc>
                <a:tc gridSpan="2">
                  <a:txBody>
                    <a:bodyPr/>
                    <a:lstStyle/>
                    <a:p>
                      <a:pPr marL="0" marR="0" lvl="0" indent="0" algn="just" defTabSz="914400" rtl="0" eaLnBrk="0" fontAlgn="base" latinLnBrk="0" hangingPunct="0">
                        <a:lnSpc>
                          <a:spcPct val="80000"/>
                        </a:lnSpc>
                        <a:spcBef>
                          <a:spcPts val="0"/>
                        </a:spcBef>
                        <a:spcAft>
                          <a:spcPts val="0"/>
                        </a:spcAft>
                        <a:buClrTx/>
                        <a:buSzTx/>
                        <a:buFontTx/>
                        <a:buNone/>
                        <a:tabLst/>
                        <a:defRPr/>
                      </a:pPr>
                      <a:r>
                        <a:rPr lang="fi-FI" sz="1050" err="1"/>
                        <a:t>Atraktiivsete</a:t>
                      </a:r>
                      <a:r>
                        <a:rPr lang="fi-FI" sz="1050"/>
                        <a:t> (</a:t>
                      </a:r>
                      <a:r>
                        <a:rPr lang="fi-FI" sz="1050" err="1"/>
                        <a:t>tegevusala</a:t>
                      </a:r>
                      <a:r>
                        <a:rPr lang="fi-FI" sz="1050"/>
                        <a:t> </a:t>
                      </a:r>
                      <a:r>
                        <a:rPr lang="fi-FI" sz="1050" err="1"/>
                        <a:t>lõikes</a:t>
                      </a:r>
                      <a:r>
                        <a:rPr lang="fi-FI" sz="1050"/>
                        <a:t> maakonna </a:t>
                      </a:r>
                      <a:r>
                        <a:rPr lang="fi-FI" sz="1050" err="1"/>
                        <a:t>keskmisest</a:t>
                      </a:r>
                      <a:r>
                        <a:rPr lang="fi-FI" sz="1050"/>
                        <a:t> </a:t>
                      </a:r>
                      <a:r>
                        <a:rPr lang="fi-FI" sz="1050" err="1"/>
                        <a:t>suurem</a:t>
                      </a:r>
                      <a:r>
                        <a:rPr lang="fi-FI" sz="1050"/>
                        <a:t> </a:t>
                      </a:r>
                      <a:r>
                        <a:rPr lang="fi-FI" sz="1050" err="1"/>
                        <a:t>töötasu</a:t>
                      </a:r>
                      <a:r>
                        <a:rPr lang="fi-FI" sz="1050"/>
                        <a:t>) </a:t>
                      </a:r>
                      <a:r>
                        <a:rPr lang="fi-FI" sz="1050" err="1"/>
                        <a:t>töökohtade</a:t>
                      </a:r>
                      <a:r>
                        <a:rPr lang="fi-FI" sz="1050"/>
                        <a:t> </a:t>
                      </a:r>
                      <a:r>
                        <a:rPr lang="fi-FI" sz="1050" err="1"/>
                        <a:t>arvu</a:t>
                      </a:r>
                      <a:r>
                        <a:rPr lang="fi-FI" sz="1050"/>
                        <a:t> </a:t>
                      </a:r>
                      <a:r>
                        <a:rPr lang="fi-FI" sz="1050" err="1"/>
                        <a:t>suurendamine</a:t>
                      </a:r>
                      <a:r>
                        <a:rPr lang="fi-FI" sz="1050"/>
                        <a:t> mikro- ja </a:t>
                      </a:r>
                      <a:r>
                        <a:rPr lang="fi-FI" sz="1050" err="1"/>
                        <a:t>väikeettevõtetes</a:t>
                      </a:r>
                      <a:r>
                        <a:rPr lang="fi-FI" sz="1050"/>
                        <a:t> …</a:t>
                      </a:r>
                    </a:p>
                  </a:txBody>
                  <a:tcPr marL="72000" marR="72000" marT="18000" marB="18000">
                    <a:solidFill>
                      <a:srgbClr val="E0E3EC"/>
                    </a:solidFill>
                  </a:tcPr>
                </a:tc>
                <a:tc hMerge="1">
                  <a:txBody>
                    <a:bodyPr/>
                    <a:lstStyle/>
                    <a:p>
                      <a:endParaRPr lang="et-EE"/>
                    </a:p>
                  </a:txBody>
                  <a:tcPr/>
                </a:tc>
                <a:extLst>
                  <a:ext uri="{0D108BD9-81ED-4DB2-BD59-A6C34878D82A}">
                    <a16:rowId xmlns:a16="http://schemas.microsoft.com/office/drawing/2014/main" val="3763689287"/>
                  </a:ext>
                </a:extLst>
              </a:tr>
              <a:tr h="301364">
                <a:tc vMerge="1">
                  <a:txBody>
                    <a:bodyPr/>
                    <a:lstStyle/>
                    <a:p>
                      <a:endParaRPr lang="et-EE" sz="1100">
                        <a:solidFill>
                          <a:schemeClr val="tx1"/>
                        </a:solidFill>
                      </a:endParaRPr>
                    </a:p>
                  </a:txBody>
                  <a:tcPr>
                    <a:solidFill>
                      <a:srgbClr val="E0E3EC"/>
                    </a:solidFill>
                  </a:tcPr>
                </a:tc>
                <a:tc>
                  <a:txBody>
                    <a:bodyPr/>
                    <a:lstStyle/>
                    <a:p>
                      <a:pPr algn="just"/>
                      <a:r>
                        <a:rPr lang="en-US" sz="1050">
                          <a:solidFill>
                            <a:schemeClr val="tx1"/>
                          </a:solidFill>
                        </a:rPr>
                        <a:t>... </a:t>
                      </a:r>
                      <a:r>
                        <a:rPr lang="et-EE" sz="1050">
                          <a:solidFill>
                            <a:schemeClr val="tx1"/>
                          </a:solidFill>
                        </a:rPr>
                        <a:t>ettevõtluse arengu</a:t>
                      </a:r>
                      <a:r>
                        <a:rPr lang="en-US" sz="1050">
                          <a:solidFill>
                            <a:schemeClr val="tx1"/>
                          </a:solidFill>
                        </a:rPr>
                        <a:t> </a:t>
                      </a:r>
                      <a:r>
                        <a:rPr lang="en-US" sz="1050" err="1">
                          <a:solidFill>
                            <a:schemeClr val="tx1"/>
                          </a:solidFill>
                        </a:rPr>
                        <a:t>investeerimisprojektide</a:t>
                      </a:r>
                      <a:r>
                        <a:rPr lang="et-EE" sz="1050">
                          <a:solidFill>
                            <a:schemeClr val="tx1"/>
                          </a:solidFill>
                        </a:rPr>
                        <a:t> (sh </a:t>
                      </a:r>
                      <a:r>
                        <a:rPr lang="en-US" sz="1050" err="1">
                          <a:solidFill>
                            <a:schemeClr val="tx1"/>
                          </a:solidFill>
                        </a:rPr>
                        <a:t>innovaatiliste</a:t>
                      </a:r>
                      <a:r>
                        <a:rPr lang="et-EE" sz="1050">
                          <a:solidFill>
                            <a:schemeClr val="tx1"/>
                          </a:solidFill>
                        </a:rPr>
                        <a:t>)</a:t>
                      </a:r>
                      <a:r>
                        <a:rPr lang="en-US" sz="1050">
                          <a:solidFill>
                            <a:schemeClr val="tx1"/>
                          </a:solidFill>
                        </a:rPr>
                        <a:t> ja </a:t>
                      </a:r>
                      <a:r>
                        <a:rPr lang="en-US" sz="1050" err="1">
                          <a:solidFill>
                            <a:schemeClr val="tx1"/>
                          </a:solidFill>
                        </a:rPr>
                        <a:t>alustava</a:t>
                      </a:r>
                      <a:r>
                        <a:rPr lang="en-US" sz="1050">
                          <a:solidFill>
                            <a:schemeClr val="tx1"/>
                          </a:solidFill>
                        </a:rPr>
                        <a:t> </a:t>
                      </a:r>
                      <a:r>
                        <a:rPr lang="en-US" sz="1050" err="1">
                          <a:solidFill>
                            <a:schemeClr val="tx1"/>
                          </a:solidFill>
                        </a:rPr>
                        <a:t>ettevõtja</a:t>
                      </a:r>
                      <a:r>
                        <a:rPr lang="en-US" sz="1050">
                          <a:solidFill>
                            <a:schemeClr val="tx1"/>
                          </a:solidFill>
                        </a:rPr>
                        <a:t> </a:t>
                      </a:r>
                      <a:r>
                        <a:rPr lang="en-US" sz="1050" err="1">
                          <a:solidFill>
                            <a:schemeClr val="tx1"/>
                          </a:solidFill>
                        </a:rPr>
                        <a:t>toetamise</a:t>
                      </a:r>
                      <a:r>
                        <a:rPr lang="en-US" sz="1050">
                          <a:solidFill>
                            <a:schemeClr val="tx1"/>
                          </a:solidFill>
                        </a:rPr>
                        <a:t> </a:t>
                      </a:r>
                      <a:r>
                        <a:rPr lang="en-US" sz="1050" err="1">
                          <a:solidFill>
                            <a:schemeClr val="tx1"/>
                          </a:solidFill>
                        </a:rPr>
                        <a:t>abil</a:t>
                      </a:r>
                      <a:r>
                        <a:rPr lang="en-US" sz="1050">
                          <a:solidFill>
                            <a:schemeClr val="tx1"/>
                          </a:solidFill>
                        </a:rPr>
                        <a:t>.</a:t>
                      </a:r>
                      <a:endParaRPr lang="et-EE" sz="1050">
                        <a:solidFill>
                          <a:schemeClr val="tx1"/>
                        </a:solidFill>
                      </a:endParaRPr>
                    </a:p>
                  </a:txBody>
                  <a:tcPr marL="72000" marR="72000" marT="18000" marB="18000">
                    <a:solidFill>
                      <a:srgbClr val="E0E3EC"/>
                    </a:solidFill>
                  </a:tcPr>
                </a:tc>
                <a:tc>
                  <a:txBody>
                    <a:bodyPr/>
                    <a:lstStyle/>
                    <a:p>
                      <a:pPr algn="just"/>
                      <a:r>
                        <a:rPr lang="en-US" sz="1050">
                          <a:solidFill>
                            <a:schemeClr val="tx1"/>
                          </a:solidFill>
                        </a:rPr>
                        <a:t>... </a:t>
                      </a:r>
                      <a:r>
                        <a:rPr lang="et-EE" sz="1050" noProof="0">
                          <a:solidFill>
                            <a:schemeClr val="tx1"/>
                          </a:solidFill>
                        </a:rPr>
                        <a:t>ressursside</a:t>
                      </a:r>
                      <a:r>
                        <a:rPr lang="en-US" sz="1050">
                          <a:solidFill>
                            <a:schemeClr val="tx1"/>
                          </a:solidFill>
                        </a:rPr>
                        <a:t> jagamise, ühise turunduse, tootearenduse, ettevõtjate inspireerimise ning k</a:t>
                      </a:r>
                      <a:r>
                        <a:rPr lang="et-EE" sz="1050">
                          <a:solidFill>
                            <a:schemeClr val="tx1"/>
                          </a:solidFill>
                        </a:rPr>
                        <a:t>ülastajate</a:t>
                      </a:r>
                      <a:r>
                        <a:rPr lang="en-US" sz="1050">
                          <a:solidFill>
                            <a:schemeClr val="tx1"/>
                          </a:solidFill>
                        </a:rPr>
                        <a:t> meelitamise abil piirkonda madalhooajal.</a:t>
                      </a:r>
                      <a:endParaRPr lang="et-EE" sz="1050">
                        <a:solidFill>
                          <a:schemeClr val="tx1"/>
                        </a:solidFill>
                      </a:endParaRPr>
                    </a:p>
                  </a:txBody>
                  <a:tcPr marL="72000" marR="72000" marT="18000" marB="18000">
                    <a:solidFill>
                      <a:srgbClr val="E0E3EC"/>
                    </a:solidFill>
                  </a:tcPr>
                </a:tc>
                <a:extLst>
                  <a:ext uri="{0D108BD9-81ED-4DB2-BD59-A6C34878D82A}">
                    <a16:rowId xmlns:a16="http://schemas.microsoft.com/office/drawing/2014/main" val="923754184"/>
                  </a:ext>
                </a:extLst>
              </a:tr>
              <a:tr h="1655825">
                <a:tc>
                  <a:txBody>
                    <a:bodyPr/>
                    <a:lstStyle/>
                    <a:p>
                      <a:r>
                        <a:rPr lang="en-US" sz="1100" dirty="0" err="1">
                          <a:solidFill>
                            <a:schemeClr val="tx1"/>
                          </a:solidFill>
                        </a:rPr>
                        <a:t>Toeta</a:t>
                      </a:r>
                      <a:r>
                        <a:rPr lang="et-EE" sz="1100" dirty="0">
                          <a:solidFill>
                            <a:schemeClr val="tx1"/>
                          </a:solidFill>
                        </a:rPr>
                        <a:t>ta</a:t>
                      </a:r>
                      <a:r>
                        <a:rPr lang="en-US" sz="1100" dirty="0" err="1">
                          <a:solidFill>
                            <a:schemeClr val="tx1"/>
                          </a:solidFill>
                        </a:rPr>
                        <a:t>vad</a:t>
                      </a:r>
                      <a:r>
                        <a:rPr lang="en-US" sz="1100" dirty="0">
                          <a:solidFill>
                            <a:schemeClr val="tx1"/>
                          </a:solidFill>
                        </a:rPr>
                        <a:t> </a:t>
                      </a:r>
                      <a:r>
                        <a:rPr lang="en-US" sz="1100" dirty="0" err="1">
                          <a:solidFill>
                            <a:schemeClr val="tx1"/>
                          </a:solidFill>
                        </a:rPr>
                        <a:t>tegevused</a:t>
                      </a:r>
                      <a:endParaRPr lang="et-EE" sz="1100" dirty="0">
                        <a:solidFill>
                          <a:schemeClr val="tx1"/>
                        </a:solidFill>
                      </a:endParaRPr>
                    </a:p>
                  </a:txBody>
                  <a:tcPr marL="72000" marR="72000" marT="18000" marB="18000">
                    <a:solidFill>
                      <a:srgbClr val="E0E3EC"/>
                    </a:solidFill>
                  </a:tcPr>
                </a:tc>
                <a:tc>
                  <a:txBody>
                    <a:bodyPr/>
                    <a:lstStyle/>
                    <a:p>
                      <a:pPr marL="0" indent="0" algn="just">
                        <a:buFont typeface="Arial" panose="020B0604020202020204" pitchFamily="34" charset="0"/>
                        <a:buNone/>
                      </a:pPr>
                      <a:r>
                        <a:rPr lang="et-EE" sz="1050" dirty="0"/>
                        <a:t>Meetmest toetatakse järgmisi tegevusi:</a:t>
                      </a:r>
                      <a:endParaRPr lang="en-US" sz="1050" noProof="0" dirty="0">
                        <a:solidFill>
                          <a:schemeClr val="tx1"/>
                        </a:solidFill>
                      </a:endParaRPr>
                    </a:p>
                    <a:p>
                      <a:pPr marL="171450" indent="-171450" algn="just">
                        <a:buFont typeface="Arial" panose="020B0604020202020204" pitchFamily="34" charset="0"/>
                        <a:buChar char="•"/>
                      </a:pPr>
                      <a:r>
                        <a:rPr lang="en-US" sz="1050" noProof="0" dirty="0">
                          <a:solidFill>
                            <a:schemeClr val="tx1"/>
                          </a:solidFill>
                        </a:rPr>
                        <a:t>e</a:t>
                      </a:r>
                      <a:r>
                        <a:rPr lang="et-EE" sz="1050" noProof="0" dirty="0" err="1">
                          <a:solidFill>
                            <a:schemeClr val="tx1"/>
                          </a:solidFill>
                        </a:rPr>
                        <a:t>ttevõtlusega</a:t>
                      </a:r>
                      <a:r>
                        <a:rPr lang="et-EE" sz="1050" noProof="0" dirty="0">
                          <a:solidFill>
                            <a:schemeClr val="tx1"/>
                          </a:solidFill>
                        </a:rPr>
                        <a:t> alustamise toetus maapiirkonnas</a:t>
                      </a:r>
                      <a:r>
                        <a:rPr lang="en-US" sz="1050" noProof="0" dirty="0">
                          <a:solidFill>
                            <a:schemeClr val="tx1"/>
                          </a:solidFill>
                        </a:rPr>
                        <a:t> </a:t>
                      </a:r>
                      <a:r>
                        <a:rPr lang="et-EE" sz="1050" noProof="0" dirty="0">
                          <a:solidFill>
                            <a:schemeClr val="tx1"/>
                          </a:solidFill>
                        </a:rPr>
                        <a:t>mittepõllumajanduslikuks tegevuseks</a:t>
                      </a:r>
                      <a:r>
                        <a:rPr lang="en-US" sz="1050" noProof="0" dirty="0">
                          <a:solidFill>
                            <a:schemeClr val="tx1"/>
                          </a:solidFill>
                        </a:rPr>
                        <a:t>;</a:t>
                      </a:r>
                    </a:p>
                    <a:p>
                      <a:pPr marL="171450" indent="-171450" algn="just">
                        <a:buFont typeface="Arial" panose="020B0604020202020204" pitchFamily="34" charset="0"/>
                        <a:buChar char="•"/>
                      </a:pPr>
                      <a:r>
                        <a:rPr lang="en-US" sz="1050" dirty="0">
                          <a:solidFill>
                            <a:schemeClr val="tx1"/>
                          </a:solidFill>
                        </a:rPr>
                        <a:t>p</a:t>
                      </a:r>
                      <a:r>
                        <a:rPr lang="et-EE" sz="1050" dirty="0" err="1">
                          <a:solidFill>
                            <a:schemeClr val="tx1"/>
                          </a:solidFill>
                        </a:rPr>
                        <a:t>rojekti</a:t>
                      </a:r>
                      <a:r>
                        <a:rPr lang="et-EE" sz="1050" dirty="0">
                          <a:solidFill>
                            <a:schemeClr val="tx1"/>
                          </a:solidFill>
                        </a:rPr>
                        <a:t> elluviimiseks vajaliku materiaalse põhivara soetamine;</a:t>
                      </a: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err="1">
                          <a:solidFill>
                            <a:schemeClr val="tx1"/>
                          </a:solidFill>
                        </a:rPr>
                        <a:t>sotsiaalse</a:t>
                      </a:r>
                      <a:r>
                        <a:rPr lang="en-US" sz="1050" dirty="0">
                          <a:solidFill>
                            <a:schemeClr val="tx1"/>
                          </a:solidFill>
                        </a:rPr>
                        <a:t> </a:t>
                      </a:r>
                      <a:r>
                        <a:rPr lang="en-US" sz="1050" dirty="0" err="1">
                          <a:solidFill>
                            <a:schemeClr val="tx1"/>
                          </a:solidFill>
                        </a:rPr>
                        <a:t>ettevõtluse</a:t>
                      </a:r>
                      <a:r>
                        <a:rPr lang="en-US" sz="1050" dirty="0">
                          <a:solidFill>
                            <a:schemeClr val="tx1"/>
                          </a:solidFill>
                        </a:rPr>
                        <a:t> </a:t>
                      </a:r>
                      <a:r>
                        <a:rPr lang="en-US" sz="1050" dirty="0" err="1">
                          <a:solidFill>
                            <a:schemeClr val="tx1"/>
                          </a:solidFill>
                        </a:rPr>
                        <a:t>toetamine</a:t>
                      </a:r>
                      <a:r>
                        <a:rPr lang="en-US" sz="1050" dirty="0">
                          <a:solidFill>
                            <a:schemeClr val="tx1"/>
                          </a:solidFill>
                        </a:rPr>
                        <a:t>;</a:t>
                      </a: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err="1">
                          <a:solidFill>
                            <a:schemeClr val="tx1"/>
                          </a:solidFill>
                        </a:rPr>
                        <a:t>ringmajanduse</a:t>
                      </a:r>
                      <a:r>
                        <a:rPr lang="en-US" sz="1050" dirty="0">
                          <a:solidFill>
                            <a:schemeClr val="tx1"/>
                          </a:solidFill>
                        </a:rPr>
                        <a:t> </a:t>
                      </a:r>
                      <a:r>
                        <a:rPr lang="en-US" sz="1050" dirty="0" err="1">
                          <a:solidFill>
                            <a:schemeClr val="tx1"/>
                          </a:solidFill>
                        </a:rPr>
                        <a:t>edendamisega</a:t>
                      </a:r>
                      <a:r>
                        <a:rPr lang="en-US" sz="1050" dirty="0">
                          <a:solidFill>
                            <a:schemeClr val="tx1"/>
                          </a:solidFill>
                        </a:rPr>
                        <a:t> </a:t>
                      </a:r>
                      <a:r>
                        <a:rPr lang="en-US" sz="1050" dirty="0" err="1">
                          <a:solidFill>
                            <a:schemeClr val="tx1"/>
                          </a:solidFill>
                        </a:rPr>
                        <a:t>seotud</a:t>
                      </a:r>
                      <a:r>
                        <a:rPr lang="en-US" sz="1050" dirty="0">
                          <a:solidFill>
                            <a:schemeClr val="tx1"/>
                          </a:solidFill>
                        </a:rPr>
                        <a:t> </a:t>
                      </a:r>
                      <a:r>
                        <a:rPr lang="en-US" sz="1050" dirty="0" err="1">
                          <a:solidFill>
                            <a:schemeClr val="tx1"/>
                          </a:solidFill>
                        </a:rPr>
                        <a:t>tegevused</a:t>
                      </a:r>
                      <a:r>
                        <a:rPr lang="en-US" sz="1050" dirty="0">
                          <a:solidFill>
                            <a:schemeClr val="tx1"/>
                          </a:solidFill>
                        </a:rPr>
                        <a:t>.</a:t>
                      </a:r>
                      <a:endParaRPr lang="et-EE" sz="1050" dirty="0"/>
                    </a:p>
                  </a:txBody>
                  <a:tcPr marL="72000" marR="72000" marT="18000" marB="18000">
                    <a:solidFill>
                      <a:srgbClr val="E0E3EC"/>
                    </a:solidFill>
                  </a:tcPr>
                </a:tc>
                <a:tc>
                  <a:txBody>
                    <a:bodyPr/>
                    <a:lstStyle/>
                    <a:p>
                      <a:pPr marL="0" indent="0" algn="just">
                        <a:buFont typeface="Arial" panose="020B0604020202020204" pitchFamily="34" charset="0"/>
                        <a:buNone/>
                      </a:pPr>
                      <a:r>
                        <a:rPr lang="et-EE" sz="1050" dirty="0"/>
                        <a:t>Meetmest toetatakse järgmisi tegevusi:</a:t>
                      </a:r>
                      <a:endParaRPr lang="en-US" sz="1050" dirty="0">
                        <a:solidFill>
                          <a:schemeClr val="tx1"/>
                        </a:solidFill>
                      </a:endParaRPr>
                    </a:p>
                    <a:p>
                      <a:pPr marL="171450" indent="-171450" algn="just">
                        <a:buFont typeface="Arial" panose="020B0604020202020204" pitchFamily="34" charset="0"/>
                        <a:buChar char="•"/>
                      </a:pPr>
                      <a:r>
                        <a:rPr lang="en-US" sz="1050" dirty="0" err="1">
                          <a:solidFill>
                            <a:schemeClr val="tx1"/>
                          </a:solidFill>
                        </a:rPr>
                        <a:t>arendustegevuse</a:t>
                      </a:r>
                      <a:r>
                        <a:rPr lang="en-US" sz="1050" dirty="0">
                          <a:solidFill>
                            <a:schemeClr val="tx1"/>
                          </a:solidFill>
                        </a:rPr>
                        <a:t> </a:t>
                      </a:r>
                      <a:r>
                        <a:rPr lang="en-US" sz="1050" dirty="0" err="1">
                          <a:solidFill>
                            <a:schemeClr val="tx1"/>
                          </a:solidFill>
                        </a:rPr>
                        <a:t>läbiviimine</a:t>
                      </a:r>
                      <a:r>
                        <a:rPr lang="en-US" sz="1050" dirty="0">
                          <a:solidFill>
                            <a:schemeClr val="tx1"/>
                          </a:solidFill>
                        </a:rPr>
                        <a:t> </a:t>
                      </a:r>
                      <a:r>
                        <a:rPr lang="en-US" sz="1050" dirty="0" err="1">
                          <a:solidFill>
                            <a:schemeClr val="tx1"/>
                          </a:solidFill>
                        </a:rPr>
                        <a:t>sh</a:t>
                      </a:r>
                      <a:r>
                        <a:rPr lang="en-US" sz="1050" dirty="0">
                          <a:solidFill>
                            <a:schemeClr val="tx1"/>
                          </a:solidFill>
                        </a:rPr>
                        <a:t> </a:t>
                      </a:r>
                      <a:r>
                        <a:rPr lang="en-US" sz="1050" dirty="0" err="1">
                          <a:solidFill>
                            <a:schemeClr val="tx1"/>
                          </a:solidFill>
                        </a:rPr>
                        <a:t>uuringute</a:t>
                      </a:r>
                      <a:r>
                        <a:rPr lang="en-US" sz="1050" dirty="0">
                          <a:solidFill>
                            <a:schemeClr val="tx1"/>
                          </a:solidFill>
                        </a:rPr>
                        <a:t> </a:t>
                      </a:r>
                      <a:r>
                        <a:rPr lang="en-US" sz="1050" dirty="0" err="1">
                          <a:solidFill>
                            <a:schemeClr val="tx1"/>
                          </a:solidFill>
                        </a:rPr>
                        <a:t>teostamine</a:t>
                      </a:r>
                      <a:r>
                        <a:rPr lang="en-US" sz="1050" dirty="0">
                          <a:solidFill>
                            <a:schemeClr val="tx1"/>
                          </a:solidFill>
                        </a:rPr>
                        <a:t> ja </a:t>
                      </a:r>
                      <a:r>
                        <a:rPr lang="en-US" sz="1050" dirty="0" err="1">
                          <a:solidFill>
                            <a:schemeClr val="tx1"/>
                          </a:solidFill>
                        </a:rPr>
                        <a:t>ekspertiisi</a:t>
                      </a:r>
                      <a:r>
                        <a:rPr lang="en-US" sz="1050" dirty="0">
                          <a:solidFill>
                            <a:schemeClr val="tx1"/>
                          </a:solidFill>
                        </a:rPr>
                        <a:t> </a:t>
                      </a:r>
                      <a:r>
                        <a:rPr lang="en-US" sz="1050" dirty="0" err="1">
                          <a:solidFill>
                            <a:schemeClr val="tx1"/>
                          </a:solidFill>
                        </a:rPr>
                        <a:t>kasutamine</a:t>
                      </a:r>
                      <a:r>
                        <a:rPr lang="en-US" sz="1050" dirty="0">
                          <a:solidFill>
                            <a:schemeClr val="tx1"/>
                          </a:solidFill>
                        </a:rPr>
                        <a:t> </a:t>
                      </a:r>
                      <a:r>
                        <a:rPr lang="et-EE" sz="1050" dirty="0"/>
                        <a:t>sektori või sihtturu põhiste teadmiste omandamiseks</a:t>
                      </a:r>
                      <a:r>
                        <a:rPr lang="en-US" sz="1050" dirty="0"/>
                        <a:t> </a:t>
                      </a:r>
                      <a:r>
                        <a:rPr lang="et-EE" sz="1050" dirty="0"/>
                        <a:t>ning teiste protsesside, toodete ja teenuste täiustamist või uute arendamist soodustavate tegevuste läbiviimine</a:t>
                      </a:r>
                      <a:r>
                        <a:rPr lang="en-US" sz="1050" dirty="0"/>
                        <a:t>;</a:t>
                      </a: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err="1">
                          <a:solidFill>
                            <a:schemeClr val="tx1"/>
                          </a:solidFill>
                        </a:rPr>
                        <a:t>uute</a:t>
                      </a:r>
                      <a:r>
                        <a:rPr lang="en-US" sz="1050" dirty="0">
                          <a:solidFill>
                            <a:schemeClr val="tx1"/>
                          </a:solidFill>
                        </a:rPr>
                        <a:t> </a:t>
                      </a:r>
                      <a:r>
                        <a:rPr lang="en-US" sz="1050" dirty="0" err="1">
                          <a:solidFill>
                            <a:schemeClr val="tx1"/>
                          </a:solidFill>
                        </a:rPr>
                        <a:t>toodete</a:t>
                      </a:r>
                      <a:r>
                        <a:rPr lang="en-US" sz="1050" dirty="0">
                          <a:solidFill>
                            <a:schemeClr val="tx1"/>
                          </a:solidFill>
                        </a:rPr>
                        <a:t>, </a:t>
                      </a:r>
                      <a:r>
                        <a:rPr lang="en-US" sz="1050" dirty="0" err="1">
                          <a:solidFill>
                            <a:schemeClr val="tx1"/>
                          </a:solidFill>
                        </a:rPr>
                        <a:t>tavade</a:t>
                      </a:r>
                      <a:r>
                        <a:rPr lang="en-US" sz="1050" dirty="0">
                          <a:solidFill>
                            <a:schemeClr val="tx1"/>
                          </a:solidFill>
                        </a:rPr>
                        <a:t>, </a:t>
                      </a:r>
                      <a:r>
                        <a:rPr lang="en-US" sz="1050" dirty="0" err="1">
                          <a:solidFill>
                            <a:schemeClr val="tx1"/>
                          </a:solidFill>
                        </a:rPr>
                        <a:t>protsesside</a:t>
                      </a:r>
                      <a:r>
                        <a:rPr lang="en-US" sz="1050" dirty="0">
                          <a:solidFill>
                            <a:schemeClr val="tx1"/>
                          </a:solidFill>
                        </a:rPr>
                        <a:t>, </a:t>
                      </a:r>
                      <a:r>
                        <a:rPr lang="en-US" sz="1050" dirty="0" err="1">
                          <a:solidFill>
                            <a:schemeClr val="tx1"/>
                          </a:solidFill>
                        </a:rPr>
                        <a:t>teenuste</a:t>
                      </a:r>
                      <a:r>
                        <a:rPr lang="en-US" sz="1050" dirty="0">
                          <a:solidFill>
                            <a:schemeClr val="tx1"/>
                          </a:solidFill>
                        </a:rPr>
                        <a:t> ja </a:t>
                      </a:r>
                      <a:r>
                        <a:rPr lang="en-US" sz="1050" dirty="0" err="1">
                          <a:solidFill>
                            <a:schemeClr val="tx1"/>
                          </a:solidFill>
                        </a:rPr>
                        <a:t>tehnoloogia</a:t>
                      </a:r>
                      <a:r>
                        <a:rPr lang="en-US" sz="1050" dirty="0">
                          <a:solidFill>
                            <a:schemeClr val="tx1"/>
                          </a:solidFill>
                        </a:rPr>
                        <a:t> </a:t>
                      </a:r>
                      <a:r>
                        <a:rPr lang="en-US" sz="1050" dirty="0" err="1">
                          <a:solidFill>
                            <a:schemeClr val="tx1"/>
                          </a:solidFill>
                        </a:rPr>
                        <a:t>arendamine</a:t>
                      </a:r>
                      <a:r>
                        <a:rPr lang="en-US" sz="1050" dirty="0">
                          <a:solidFill>
                            <a:schemeClr val="tx1"/>
                          </a:solidFill>
                        </a:rPr>
                        <a:t>;</a:t>
                      </a: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50" dirty="0">
                          <a:solidFill>
                            <a:schemeClr val="tx1"/>
                          </a:solidFill>
                        </a:rPr>
                        <a:t>ettevõtte tegevuskavas toodud eesmärkide elluviimiseks turundusplaanis sisalduvate turundustegevuste</a:t>
                      </a:r>
                      <a:r>
                        <a:rPr lang="en-US" sz="1050" dirty="0">
                          <a:solidFill>
                            <a:schemeClr val="tx1"/>
                          </a:solidFill>
                        </a:rPr>
                        <a:t> </a:t>
                      </a:r>
                      <a:r>
                        <a:rPr lang="et-EE" sz="1050" dirty="0">
                          <a:solidFill>
                            <a:schemeClr val="tx1"/>
                          </a:solidFill>
                        </a:rPr>
                        <a:t>läbiviimine;</a:t>
                      </a:r>
                      <a:endParaRPr lang="en-US" sz="1050" dirty="0">
                        <a:solidFill>
                          <a:schemeClr val="tx1"/>
                        </a:solidFill>
                      </a:endParaRP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err="1">
                          <a:solidFill>
                            <a:schemeClr val="tx1"/>
                          </a:solidFill>
                        </a:rPr>
                        <a:t>valdkonnapõhine</a:t>
                      </a:r>
                      <a:r>
                        <a:rPr lang="en-US" sz="1050" dirty="0">
                          <a:solidFill>
                            <a:schemeClr val="tx1"/>
                          </a:solidFill>
                        </a:rPr>
                        <a:t> </a:t>
                      </a:r>
                      <a:r>
                        <a:rPr lang="en-US" sz="1050" dirty="0" err="1">
                          <a:solidFill>
                            <a:schemeClr val="tx1"/>
                          </a:solidFill>
                        </a:rPr>
                        <a:t>koostöö</a:t>
                      </a:r>
                      <a:r>
                        <a:rPr lang="en-US" sz="1050" dirty="0">
                          <a:solidFill>
                            <a:schemeClr val="tx1"/>
                          </a:solidFill>
                        </a:rPr>
                        <a:t>, </a:t>
                      </a:r>
                      <a:r>
                        <a:rPr lang="en-US" sz="1050" dirty="0" err="1">
                          <a:solidFill>
                            <a:schemeClr val="tx1"/>
                          </a:solidFill>
                        </a:rPr>
                        <a:t>kogemuste</a:t>
                      </a:r>
                      <a:r>
                        <a:rPr lang="en-US" sz="1050" dirty="0">
                          <a:solidFill>
                            <a:schemeClr val="tx1"/>
                          </a:solidFill>
                        </a:rPr>
                        <a:t> ja </a:t>
                      </a:r>
                      <a:r>
                        <a:rPr lang="en-US" sz="1050" dirty="0" err="1">
                          <a:solidFill>
                            <a:schemeClr val="tx1"/>
                          </a:solidFill>
                        </a:rPr>
                        <a:t>ressursside</a:t>
                      </a:r>
                      <a:r>
                        <a:rPr lang="en-US" sz="1050" dirty="0">
                          <a:solidFill>
                            <a:schemeClr val="tx1"/>
                          </a:solidFill>
                        </a:rPr>
                        <a:t> </a:t>
                      </a:r>
                      <a:r>
                        <a:rPr lang="en-US" sz="1050" dirty="0" err="1">
                          <a:solidFill>
                            <a:schemeClr val="tx1"/>
                          </a:solidFill>
                        </a:rPr>
                        <a:t>vahetamine</a:t>
                      </a:r>
                      <a:r>
                        <a:rPr lang="en-US" sz="1050" dirty="0">
                          <a:solidFill>
                            <a:schemeClr val="tx1"/>
                          </a:solidFill>
                        </a:rPr>
                        <a:t> </a:t>
                      </a:r>
                      <a:r>
                        <a:rPr lang="en-US" sz="1050" dirty="0" err="1">
                          <a:solidFill>
                            <a:schemeClr val="tx1"/>
                          </a:solidFill>
                        </a:rPr>
                        <a:t>ning</a:t>
                      </a:r>
                      <a:r>
                        <a:rPr lang="en-US" sz="1050" dirty="0">
                          <a:solidFill>
                            <a:schemeClr val="tx1"/>
                          </a:solidFill>
                        </a:rPr>
                        <a:t> </a:t>
                      </a:r>
                      <a:r>
                        <a:rPr lang="en-US" sz="1050" dirty="0" err="1">
                          <a:solidFill>
                            <a:schemeClr val="tx1"/>
                          </a:solidFill>
                        </a:rPr>
                        <a:t>ühisprojektide</a:t>
                      </a:r>
                      <a:r>
                        <a:rPr lang="en-US" sz="1050" dirty="0">
                          <a:solidFill>
                            <a:schemeClr val="tx1"/>
                          </a:solidFill>
                        </a:rPr>
                        <a:t> </a:t>
                      </a:r>
                      <a:r>
                        <a:rPr lang="en-US" sz="1050" dirty="0" err="1">
                          <a:solidFill>
                            <a:schemeClr val="tx1"/>
                          </a:solidFill>
                        </a:rPr>
                        <a:t>algatamine</a:t>
                      </a:r>
                      <a:r>
                        <a:rPr lang="en-US" sz="1050" dirty="0">
                          <a:solidFill>
                            <a:schemeClr val="tx1"/>
                          </a:solidFill>
                        </a:rPr>
                        <a:t> ja </a:t>
                      </a:r>
                      <a:r>
                        <a:rPr lang="en-US" sz="1050" dirty="0" err="1">
                          <a:solidFill>
                            <a:schemeClr val="tx1"/>
                          </a:solidFill>
                        </a:rPr>
                        <a:t>arendamine</a:t>
                      </a:r>
                      <a:r>
                        <a:rPr lang="et-EE" sz="1050" dirty="0">
                          <a:solidFill>
                            <a:schemeClr val="tx1"/>
                          </a:solidFill>
                        </a:rPr>
                        <a:t>, messide külastamine</a:t>
                      </a:r>
                      <a:r>
                        <a:rPr lang="en-US" sz="1050" dirty="0">
                          <a:solidFill>
                            <a:schemeClr val="tx1"/>
                          </a:solidFill>
                        </a:rPr>
                        <a:t>;</a:t>
                      </a:r>
                    </a:p>
                    <a:p>
                      <a:pPr marL="171450" indent="-171450" algn="just">
                        <a:buFont typeface="Arial" panose="020B0604020202020204" pitchFamily="34" charset="0"/>
                        <a:buChar char="•"/>
                      </a:pPr>
                      <a:r>
                        <a:rPr lang="en-US" sz="1050" dirty="0" err="1">
                          <a:solidFill>
                            <a:schemeClr val="tx1"/>
                          </a:solidFill>
                        </a:rPr>
                        <a:t>koostöö</a:t>
                      </a:r>
                      <a:r>
                        <a:rPr lang="en-US" sz="1050" dirty="0">
                          <a:solidFill>
                            <a:schemeClr val="tx1"/>
                          </a:solidFill>
                        </a:rPr>
                        <a:t> </a:t>
                      </a:r>
                      <a:r>
                        <a:rPr lang="en-US" sz="1050" dirty="0" err="1">
                          <a:solidFill>
                            <a:schemeClr val="tx1"/>
                          </a:solidFill>
                        </a:rPr>
                        <a:t>ettevõtjate</a:t>
                      </a:r>
                      <a:r>
                        <a:rPr lang="en-US" sz="1050" dirty="0">
                          <a:solidFill>
                            <a:schemeClr val="tx1"/>
                          </a:solidFill>
                        </a:rPr>
                        <a:t>, </a:t>
                      </a:r>
                      <a:r>
                        <a:rPr lang="et-EE" sz="1050" dirty="0">
                          <a:solidFill>
                            <a:schemeClr val="tx1"/>
                          </a:solidFill>
                        </a:rPr>
                        <a:t>haridus</a:t>
                      </a:r>
                      <a:r>
                        <a:rPr lang="en-US" sz="1050" dirty="0">
                          <a:solidFill>
                            <a:schemeClr val="tx1"/>
                          </a:solidFill>
                        </a:rPr>
                        <a:t>- ja </a:t>
                      </a:r>
                      <a:r>
                        <a:rPr lang="en-US" sz="1050" dirty="0" err="1">
                          <a:solidFill>
                            <a:schemeClr val="tx1"/>
                          </a:solidFill>
                        </a:rPr>
                        <a:t>teadusasutuste</a:t>
                      </a:r>
                      <a:r>
                        <a:rPr lang="en-US" sz="1050" dirty="0">
                          <a:solidFill>
                            <a:schemeClr val="tx1"/>
                          </a:solidFill>
                        </a:rPr>
                        <a:t> </a:t>
                      </a:r>
                      <a:r>
                        <a:rPr lang="en-US" sz="1050" dirty="0" err="1">
                          <a:solidFill>
                            <a:schemeClr val="tx1"/>
                          </a:solidFill>
                        </a:rPr>
                        <a:t>vahel</a:t>
                      </a:r>
                      <a:r>
                        <a:rPr lang="en-US" sz="1050" dirty="0">
                          <a:solidFill>
                            <a:schemeClr val="tx1"/>
                          </a:solidFill>
                        </a:rPr>
                        <a:t>;</a:t>
                      </a:r>
                      <a:endParaRPr lang="et-EE" sz="1050" dirty="0">
                        <a:solidFill>
                          <a:schemeClr val="tx1"/>
                        </a:solidFill>
                      </a:endParaRPr>
                    </a:p>
                    <a:p>
                      <a:pPr marL="171450" indent="-171450" algn="just">
                        <a:buFont typeface="Arial" panose="020B0604020202020204" pitchFamily="34" charset="0"/>
                        <a:buChar char="•"/>
                      </a:pPr>
                      <a:r>
                        <a:rPr lang="et-EE" sz="1050" dirty="0">
                          <a:solidFill>
                            <a:schemeClr val="tx1"/>
                          </a:solidFill>
                        </a:rPr>
                        <a:t>võrgustike loomise toetus;</a:t>
                      </a:r>
                      <a:endParaRPr lang="en-US" sz="1050" dirty="0">
                        <a:solidFill>
                          <a:schemeClr val="tx1"/>
                        </a:solidFill>
                      </a:endParaRP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strike="sngStrike" dirty="0">
                          <a:solidFill>
                            <a:schemeClr val="tx1"/>
                          </a:solidFill>
                          <a:highlight>
                            <a:srgbClr val="FFFF00"/>
                          </a:highlight>
                        </a:rPr>
                        <a:t>h</a:t>
                      </a:r>
                      <a:r>
                        <a:rPr lang="et-EE" sz="1050" strike="sngStrike" dirty="0" err="1">
                          <a:solidFill>
                            <a:schemeClr val="tx1"/>
                          </a:solidFill>
                          <a:highlight>
                            <a:srgbClr val="FFFF00"/>
                          </a:highlight>
                        </a:rPr>
                        <a:t>ooajavälis</a:t>
                      </a:r>
                      <a:r>
                        <a:rPr lang="en-US" sz="1050" strike="sngStrike" dirty="0" err="1">
                          <a:solidFill>
                            <a:schemeClr val="tx1"/>
                          </a:solidFill>
                          <a:highlight>
                            <a:srgbClr val="FFFF00"/>
                          </a:highlight>
                        </a:rPr>
                        <a:t>te</a:t>
                      </a:r>
                      <a:r>
                        <a:rPr lang="et-EE" sz="1050" strike="sngStrike" dirty="0">
                          <a:solidFill>
                            <a:schemeClr val="tx1"/>
                          </a:solidFill>
                          <a:highlight>
                            <a:srgbClr val="FFFF00"/>
                          </a:highlight>
                        </a:rPr>
                        <a:t>, oktoober-aprill, </a:t>
                      </a:r>
                      <a:r>
                        <a:rPr lang="en-US" sz="1050" strike="sngStrike" dirty="0" err="1">
                          <a:solidFill>
                            <a:schemeClr val="tx1"/>
                          </a:solidFill>
                          <a:highlight>
                            <a:srgbClr val="FFFF00"/>
                          </a:highlight>
                        </a:rPr>
                        <a:t>sündmuste</a:t>
                      </a:r>
                      <a:r>
                        <a:rPr lang="et-EE" sz="1050" strike="sngStrike" dirty="0">
                          <a:solidFill>
                            <a:schemeClr val="tx1"/>
                          </a:solidFill>
                          <a:highlight>
                            <a:srgbClr val="FFFF00"/>
                          </a:highlight>
                        </a:rPr>
                        <a:t> toetus.  </a:t>
                      </a:r>
                      <a:r>
                        <a:rPr lang="nb-NO" sz="1050" dirty="0">
                          <a:solidFill>
                            <a:schemeClr val="tx1"/>
                          </a:solidFill>
                          <a:highlight>
                            <a:srgbClr val="FFFF00"/>
                          </a:highlight>
                        </a:rPr>
                        <a:t>sündmuste</a:t>
                      </a:r>
                      <a:r>
                        <a:rPr lang="et-EE" sz="1050" dirty="0">
                          <a:solidFill>
                            <a:schemeClr val="tx1"/>
                          </a:solidFill>
                          <a:highlight>
                            <a:srgbClr val="FFFF00"/>
                          </a:highlight>
                        </a:rPr>
                        <a:t> korraldamise toetus</a:t>
                      </a:r>
                      <a:r>
                        <a:rPr lang="en-US" sz="1050" dirty="0">
                          <a:solidFill>
                            <a:schemeClr val="tx1"/>
                          </a:solidFill>
                          <a:highlight>
                            <a:srgbClr val="FFFF00"/>
                          </a:highlight>
                        </a:rPr>
                        <a:t> (v</a:t>
                      </a:r>
                      <a:r>
                        <a:rPr lang="et-EE" sz="1050" dirty="0">
                          <a:solidFill>
                            <a:schemeClr val="tx1"/>
                          </a:solidFill>
                          <a:highlight>
                            <a:srgbClr val="FFFF00"/>
                          </a:highlight>
                        </a:rPr>
                        <a:t>.</a:t>
                      </a:r>
                      <a:r>
                        <a:rPr lang="en-US" sz="1050" dirty="0">
                          <a:solidFill>
                            <a:schemeClr val="tx1"/>
                          </a:solidFill>
                          <a:highlight>
                            <a:srgbClr val="FFFF00"/>
                          </a:highlight>
                        </a:rPr>
                        <a:t>a </a:t>
                      </a:r>
                      <a:r>
                        <a:rPr lang="en-US" sz="1050" dirty="0" err="1">
                          <a:solidFill>
                            <a:schemeClr val="tx1"/>
                          </a:solidFill>
                          <a:highlight>
                            <a:srgbClr val="FFFF00"/>
                          </a:highlight>
                        </a:rPr>
                        <a:t>rii</a:t>
                      </a:r>
                      <a:r>
                        <a:rPr lang="et-EE" sz="1050" dirty="0" err="1">
                          <a:solidFill>
                            <a:schemeClr val="tx1"/>
                          </a:solidFill>
                          <a:highlight>
                            <a:srgbClr val="FFFF00"/>
                          </a:highlight>
                        </a:rPr>
                        <a:t>klike</a:t>
                      </a:r>
                      <a:r>
                        <a:rPr lang="et-EE" sz="1050" dirty="0">
                          <a:solidFill>
                            <a:schemeClr val="tx1"/>
                          </a:solidFill>
                          <a:highlight>
                            <a:srgbClr val="FFFF00"/>
                          </a:highlight>
                        </a:rPr>
                        <a:t> tähtpäevade tähistamine</a:t>
                      </a:r>
                      <a:r>
                        <a:rPr lang="en-US" sz="1050" dirty="0">
                          <a:solidFill>
                            <a:schemeClr val="tx1"/>
                          </a:solidFill>
                          <a:highlight>
                            <a:srgbClr val="FFFF00"/>
                          </a:highlight>
                        </a:rPr>
                        <a:t>)</a:t>
                      </a:r>
                      <a:endParaRPr lang="et-EE" sz="1050" dirty="0">
                        <a:highlight>
                          <a:srgbClr val="FFFF00"/>
                        </a:highlight>
                      </a:endParaRPr>
                    </a:p>
                  </a:txBody>
                  <a:tcPr marL="72000" marR="72000" marT="18000" marB="18000">
                    <a:solidFill>
                      <a:srgbClr val="E0E3EC"/>
                    </a:solidFill>
                  </a:tcPr>
                </a:tc>
                <a:extLst>
                  <a:ext uri="{0D108BD9-81ED-4DB2-BD59-A6C34878D82A}">
                    <a16:rowId xmlns:a16="http://schemas.microsoft.com/office/drawing/2014/main" val="3378866086"/>
                  </a:ext>
                </a:extLst>
              </a:tr>
              <a:tr h="165918">
                <a:tc rowSpan="2">
                  <a:txBody>
                    <a:bodyPr/>
                    <a:lstStyle/>
                    <a:p>
                      <a:r>
                        <a:rPr lang="et-EE" sz="1100" noProof="0">
                          <a:solidFill>
                            <a:schemeClr val="tx1"/>
                          </a:solidFill>
                        </a:rPr>
                        <a:t>Sihtrühm</a:t>
                      </a:r>
                      <a:endParaRPr lang="et-EE" sz="1100">
                        <a:solidFill>
                          <a:schemeClr val="tx1"/>
                        </a:solidFill>
                      </a:endParaRPr>
                    </a:p>
                  </a:txBody>
                  <a:tcPr marL="72000" marR="72000" marT="18000" marB="18000">
                    <a:solidFill>
                      <a:srgbClr val="E0E3EC"/>
                    </a:solidFill>
                  </a:tcPr>
                </a:tc>
                <a:tc gridSpan="2">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50" dirty="0" err="1">
                          <a:solidFill>
                            <a:schemeClr val="tx1"/>
                          </a:solidFill>
                        </a:rPr>
                        <a:t>Taotlejaks</a:t>
                      </a:r>
                      <a:r>
                        <a:rPr lang="en-US" sz="1050" dirty="0">
                          <a:solidFill>
                            <a:schemeClr val="tx1"/>
                          </a:solidFill>
                        </a:rPr>
                        <a:t> </a:t>
                      </a:r>
                      <a:r>
                        <a:rPr lang="en-US" sz="1050" dirty="0" err="1">
                          <a:solidFill>
                            <a:schemeClr val="tx1"/>
                          </a:solidFill>
                        </a:rPr>
                        <a:t>võivad</a:t>
                      </a:r>
                      <a:r>
                        <a:rPr lang="en-US" sz="1050" dirty="0">
                          <a:solidFill>
                            <a:schemeClr val="tx1"/>
                          </a:solidFill>
                        </a:rPr>
                        <a:t> olla Jõgevamaa </a:t>
                      </a:r>
                      <a:r>
                        <a:rPr lang="en-US" sz="1050" dirty="0" err="1">
                          <a:solidFill>
                            <a:schemeClr val="tx1"/>
                          </a:solidFill>
                        </a:rPr>
                        <a:t>Koostöökoja</a:t>
                      </a:r>
                      <a:r>
                        <a:rPr lang="en-US" sz="1050" dirty="0">
                          <a:solidFill>
                            <a:schemeClr val="tx1"/>
                          </a:solidFill>
                        </a:rPr>
                        <a:t> </a:t>
                      </a:r>
                      <a:r>
                        <a:rPr lang="en-US" sz="1050" dirty="0" err="1">
                          <a:solidFill>
                            <a:schemeClr val="tx1"/>
                          </a:solidFill>
                        </a:rPr>
                        <a:t>tegevuspiirkonnas</a:t>
                      </a:r>
                      <a:r>
                        <a:rPr lang="en-US" sz="1050" dirty="0">
                          <a:solidFill>
                            <a:schemeClr val="tx1"/>
                          </a:solidFill>
                        </a:rPr>
                        <a:t> </a:t>
                      </a:r>
                      <a:r>
                        <a:rPr lang="en-US" sz="1050" dirty="0" err="1">
                          <a:solidFill>
                            <a:schemeClr val="tx1"/>
                          </a:solidFill>
                        </a:rPr>
                        <a:t>tegutsevad</a:t>
                      </a:r>
                      <a:r>
                        <a:rPr lang="en-US" sz="1050" dirty="0">
                          <a:solidFill>
                            <a:schemeClr val="tx1"/>
                          </a:solidFill>
                        </a:rPr>
                        <a:t>:</a:t>
                      </a:r>
                    </a:p>
                  </a:txBody>
                  <a:tcPr marL="72000" marR="72000" marT="18000" marB="18000">
                    <a:solidFill>
                      <a:srgbClr val="E0E3EC"/>
                    </a:solidFill>
                  </a:tcPr>
                </a:tc>
                <a:tc hMerge="1">
                  <a:txBody>
                    <a:bodyPr/>
                    <a:lstStyle/>
                    <a:p>
                      <a:endParaRPr lang="et-EE"/>
                    </a:p>
                  </a:txBody>
                  <a:tcPr/>
                </a:tc>
                <a:extLst>
                  <a:ext uri="{0D108BD9-81ED-4DB2-BD59-A6C34878D82A}">
                    <a16:rowId xmlns:a16="http://schemas.microsoft.com/office/drawing/2014/main" val="229110082"/>
                  </a:ext>
                </a:extLst>
              </a:tr>
              <a:tr h="565571">
                <a:tc vMerge="1">
                  <a:txBody>
                    <a:bodyPr/>
                    <a:lstStyle/>
                    <a:p>
                      <a:endParaRPr lang="et-EE" sz="1100">
                        <a:solidFill>
                          <a:schemeClr val="tx1"/>
                        </a:solidFill>
                      </a:endParaRPr>
                    </a:p>
                  </a:txBody>
                  <a:tcPr>
                    <a:solidFill>
                      <a:srgbClr val="E0E3EC"/>
                    </a:solidFill>
                  </a:tcPr>
                </a:tc>
                <a:tc>
                  <a:txBody>
                    <a:bodyPr/>
                    <a:lstStyle/>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tx1"/>
                          </a:solidFill>
                        </a:rPr>
                        <a:t>e</a:t>
                      </a:r>
                      <a:r>
                        <a:rPr lang="et-EE" sz="1050" noProof="0" err="1">
                          <a:solidFill>
                            <a:schemeClr val="tx1"/>
                          </a:solidFill>
                        </a:rPr>
                        <a:t>ttevõtjad</a:t>
                      </a:r>
                      <a:r>
                        <a:rPr lang="en-US" sz="1050" noProof="0">
                          <a:solidFill>
                            <a:schemeClr val="tx1"/>
                          </a:solidFill>
                        </a:rPr>
                        <a:t>;</a:t>
                      </a:r>
                      <a:endParaRPr lang="et-EE" sz="1050" noProof="0">
                        <a:solidFill>
                          <a:schemeClr val="tx1"/>
                        </a:solidFill>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err="1">
                          <a:solidFill>
                            <a:schemeClr val="tx1"/>
                          </a:solidFill>
                        </a:rPr>
                        <a:t>mittetulundusühingud</a:t>
                      </a:r>
                      <a:r>
                        <a:rPr lang="en-US" sz="1050" noProof="0">
                          <a:solidFill>
                            <a:schemeClr val="tx1"/>
                          </a:solidFill>
                        </a:rPr>
                        <a:t> </a:t>
                      </a:r>
                      <a:r>
                        <a:rPr lang="et-EE" sz="1050">
                          <a:solidFill>
                            <a:schemeClr val="tx1"/>
                          </a:solidFill>
                        </a:rPr>
                        <a:t>(sh kohalik tegevusrühm)</a:t>
                      </a:r>
                      <a:r>
                        <a:rPr lang="en-US" sz="1050">
                          <a:solidFill>
                            <a:schemeClr val="tx1"/>
                          </a:solidFill>
                        </a:rPr>
                        <a:t>;</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err="1">
                          <a:solidFill>
                            <a:schemeClr val="tx1"/>
                          </a:solidFill>
                        </a:rPr>
                        <a:t>sihtasutused</a:t>
                      </a:r>
                      <a:r>
                        <a:rPr lang="en-US" sz="1050" noProof="0">
                          <a:solidFill>
                            <a:schemeClr val="tx1"/>
                          </a:solidFill>
                        </a:rPr>
                        <a:t>;</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err="1">
                          <a:solidFill>
                            <a:schemeClr val="tx1"/>
                          </a:solidFill>
                        </a:rPr>
                        <a:t>kohalikud</a:t>
                      </a:r>
                      <a:r>
                        <a:rPr lang="en-US" sz="1050" noProof="0">
                          <a:solidFill>
                            <a:schemeClr val="tx1"/>
                          </a:solidFill>
                        </a:rPr>
                        <a:t> </a:t>
                      </a:r>
                      <a:r>
                        <a:rPr lang="en-US" sz="1050" noProof="0" err="1">
                          <a:solidFill>
                            <a:schemeClr val="tx1"/>
                          </a:solidFill>
                        </a:rPr>
                        <a:t>omavalitsused</a:t>
                      </a:r>
                      <a:r>
                        <a:rPr lang="en-US" sz="1050" noProof="0">
                          <a:solidFill>
                            <a:schemeClr val="tx1"/>
                          </a:solidFill>
                        </a:rPr>
                        <a:t>.</a:t>
                      </a:r>
                    </a:p>
                  </a:txBody>
                  <a:tcPr marL="72000" marR="72000" marT="18000" marB="18000">
                    <a:solidFill>
                      <a:srgbClr val="E0E3EC"/>
                    </a:solidFill>
                  </a:tcPr>
                </a:tc>
                <a:tc>
                  <a:txBody>
                    <a:bodyPr/>
                    <a:lstStyle/>
                    <a:p>
                      <a:pPr marL="171450" indent="-171450">
                        <a:buFont typeface="Arial" panose="020B0604020202020204" pitchFamily="34" charset="0"/>
                        <a:buChar char="•"/>
                      </a:pPr>
                      <a:r>
                        <a:rPr lang="en-US" sz="1050" dirty="0">
                          <a:solidFill>
                            <a:schemeClr val="tx1"/>
                          </a:solidFill>
                        </a:rPr>
                        <a:t>e</a:t>
                      </a:r>
                      <a:r>
                        <a:rPr lang="et-EE" sz="1050" dirty="0" err="1">
                          <a:solidFill>
                            <a:schemeClr val="tx1"/>
                          </a:solidFill>
                        </a:rPr>
                        <a:t>ttevõtjad</a:t>
                      </a:r>
                      <a:r>
                        <a:rPr lang="en-US" sz="1050" dirty="0">
                          <a:solidFill>
                            <a:schemeClr val="tx1"/>
                          </a:solidFill>
                        </a:rPr>
                        <a:t>;</a:t>
                      </a:r>
                      <a:endParaRPr lang="et-EE" sz="1050" dirty="0">
                        <a:solidFill>
                          <a:schemeClr val="tx1"/>
                        </a:solidFill>
                      </a:endParaRPr>
                    </a:p>
                    <a:p>
                      <a:pPr marL="171450" indent="-171450">
                        <a:buFont typeface="Arial" panose="020B0604020202020204" pitchFamily="34" charset="0"/>
                        <a:buChar char="•"/>
                      </a:pPr>
                      <a:r>
                        <a:rPr lang="en-US" sz="1050" dirty="0" err="1">
                          <a:solidFill>
                            <a:schemeClr val="tx1"/>
                          </a:solidFill>
                        </a:rPr>
                        <a:t>ettevõtjate</a:t>
                      </a:r>
                      <a:r>
                        <a:rPr lang="en-US" sz="1050" dirty="0">
                          <a:solidFill>
                            <a:schemeClr val="tx1"/>
                          </a:solidFill>
                        </a:rPr>
                        <a:t> </a:t>
                      </a:r>
                      <a:r>
                        <a:rPr lang="en-US" sz="1050" dirty="0" err="1">
                          <a:solidFill>
                            <a:schemeClr val="tx1"/>
                          </a:solidFill>
                        </a:rPr>
                        <a:t>ühendused</a:t>
                      </a:r>
                      <a:r>
                        <a:rPr lang="en-US" sz="1050" dirty="0">
                          <a:solidFill>
                            <a:schemeClr val="tx1"/>
                          </a:solidFill>
                        </a:rPr>
                        <a:t>;</a:t>
                      </a:r>
                    </a:p>
                    <a:p>
                      <a:pPr marL="171450" indent="-171450">
                        <a:buFont typeface="Arial" panose="020B0604020202020204" pitchFamily="34" charset="0"/>
                        <a:buChar char="•"/>
                      </a:pPr>
                      <a:r>
                        <a:rPr lang="en-US" sz="1050" dirty="0">
                          <a:solidFill>
                            <a:schemeClr val="tx1"/>
                          </a:solidFill>
                        </a:rPr>
                        <a:t>m</a:t>
                      </a:r>
                      <a:r>
                        <a:rPr lang="et-EE" sz="1050" dirty="0" err="1">
                          <a:solidFill>
                            <a:schemeClr val="tx1"/>
                          </a:solidFill>
                        </a:rPr>
                        <a:t>ittetulundusühingud</a:t>
                      </a:r>
                      <a:r>
                        <a:rPr lang="et-EE" sz="1050" dirty="0">
                          <a:solidFill>
                            <a:schemeClr val="tx1"/>
                          </a:solidFill>
                        </a:rPr>
                        <a:t> (sh kohalik tegevusrühm)</a:t>
                      </a:r>
                      <a:r>
                        <a:rPr lang="en-US" sz="1050" dirty="0">
                          <a:solidFill>
                            <a:schemeClr val="tx1"/>
                          </a:solidFill>
                        </a:rPr>
                        <a:t>;</a:t>
                      </a:r>
                    </a:p>
                    <a:p>
                      <a:pPr marL="171450" indent="-171450">
                        <a:buFont typeface="Arial" panose="020B0604020202020204" pitchFamily="34" charset="0"/>
                        <a:buChar char="•"/>
                      </a:pPr>
                      <a:r>
                        <a:rPr lang="en-US" sz="1050" dirty="0">
                          <a:solidFill>
                            <a:schemeClr val="tx1"/>
                          </a:solidFill>
                        </a:rPr>
                        <a:t>s</a:t>
                      </a:r>
                      <a:r>
                        <a:rPr lang="et-EE" sz="1050" dirty="0" err="1">
                          <a:solidFill>
                            <a:schemeClr val="tx1"/>
                          </a:solidFill>
                        </a:rPr>
                        <a:t>ihtasutused</a:t>
                      </a:r>
                      <a:r>
                        <a:rPr lang="et-EE" sz="1050" dirty="0">
                          <a:solidFill>
                            <a:schemeClr val="tx1"/>
                          </a:solidFill>
                        </a:rPr>
                        <a:t>, kohalikud omavalitsused</a:t>
                      </a:r>
                      <a:r>
                        <a:rPr lang="en-US" sz="1050" dirty="0">
                          <a:solidFill>
                            <a:schemeClr val="tx1"/>
                          </a:solidFill>
                        </a:rPr>
                        <a:t>.</a:t>
                      </a:r>
                      <a:endParaRPr lang="en-US" sz="1050" noProof="0" dirty="0">
                        <a:solidFill>
                          <a:schemeClr val="tx1"/>
                        </a:solidFill>
                      </a:endParaRPr>
                    </a:p>
                  </a:txBody>
                  <a:tcPr marL="72000" marR="72000" marT="18000" marB="18000">
                    <a:solidFill>
                      <a:srgbClr val="E0E3EC"/>
                    </a:solidFill>
                  </a:tcPr>
                </a:tc>
                <a:extLst>
                  <a:ext uri="{0D108BD9-81ED-4DB2-BD59-A6C34878D82A}">
                    <a16:rowId xmlns:a16="http://schemas.microsoft.com/office/drawing/2014/main" val="3359945255"/>
                  </a:ext>
                </a:extLst>
              </a:tr>
              <a:tr h="314263">
                <a:tc>
                  <a:txBody>
                    <a:bodyPr/>
                    <a:lstStyle/>
                    <a:p>
                      <a:r>
                        <a:rPr lang="en-US" sz="1100" err="1">
                          <a:solidFill>
                            <a:schemeClr val="tx1"/>
                          </a:solidFill>
                        </a:rPr>
                        <a:t>Nõuded</a:t>
                      </a:r>
                      <a:r>
                        <a:rPr lang="en-US" sz="1100">
                          <a:solidFill>
                            <a:schemeClr val="tx1"/>
                          </a:solidFill>
                        </a:rPr>
                        <a:t> </a:t>
                      </a:r>
                      <a:r>
                        <a:rPr lang="en-US" sz="1100" err="1">
                          <a:solidFill>
                            <a:schemeClr val="tx1"/>
                          </a:solidFill>
                        </a:rPr>
                        <a:t>projektitoetuse</a:t>
                      </a:r>
                      <a:r>
                        <a:rPr lang="en-US" sz="1100">
                          <a:solidFill>
                            <a:schemeClr val="tx1"/>
                          </a:solidFill>
                        </a:rPr>
                        <a:t> </a:t>
                      </a:r>
                      <a:r>
                        <a:rPr lang="en-US" sz="1100" err="1">
                          <a:solidFill>
                            <a:schemeClr val="tx1"/>
                          </a:solidFill>
                        </a:rPr>
                        <a:t>taotlejale</a:t>
                      </a:r>
                      <a:r>
                        <a:rPr lang="en-US" sz="1100">
                          <a:solidFill>
                            <a:schemeClr val="tx1"/>
                          </a:solidFill>
                        </a:rPr>
                        <a:t> ja </a:t>
                      </a:r>
                      <a:r>
                        <a:rPr lang="en-US" sz="1100" err="1">
                          <a:solidFill>
                            <a:schemeClr val="tx1"/>
                          </a:solidFill>
                        </a:rPr>
                        <a:t>toetuse</a:t>
                      </a:r>
                      <a:r>
                        <a:rPr lang="en-US" sz="1100">
                          <a:solidFill>
                            <a:schemeClr val="tx1"/>
                          </a:solidFill>
                        </a:rPr>
                        <a:t> </a:t>
                      </a:r>
                      <a:r>
                        <a:rPr lang="en-US" sz="1100" err="1">
                          <a:solidFill>
                            <a:schemeClr val="tx1"/>
                          </a:solidFill>
                        </a:rPr>
                        <a:t>saajale</a:t>
                      </a:r>
                      <a:endParaRPr lang="et-EE" sz="1100">
                        <a:solidFill>
                          <a:schemeClr val="tx1"/>
                        </a:solidFill>
                      </a:endParaRPr>
                    </a:p>
                  </a:txBody>
                  <a:tcPr marL="72000" marR="72000" marT="18000" marB="18000">
                    <a:solidFill>
                      <a:srgbClr val="E0E3EC"/>
                    </a:solidFill>
                  </a:tcPr>
                </a:tc>
                <a:tc gridSpan="2">
                  <a:txBody>
                    <a:bodyPr/>
                    <a:lstStyle/>
                    <a:p>
                      <a:pPr algn="just">
                        <a:lnSpc>
                          <a:spcPct val="90000"/>
                        </a:lnSpc>
                      </a:pPr>
                      <a:r>
                        <a:rPr lang="et-EE" sz="1050" dirty="0">
                          <a:solidFill>
                            <a:schemeClr val="tx1"/>
                          </a:solidFill>
                        </a:rPr>
                        <a:t>Taotleja peab lisama taotlusele LEADER-määruse nõuetekohased lisadokumendid </a:t>
                      </a:r>
                      <a:r>
                        <a:rPr lang="et-EE" sz="1050" strike="sngStrike" dirty="0">
                          <a:solidFill>
                            <a:schemeClr val="tx1"/>
                          </a:solidFill>
                          <a:highlight>
                            <a:srgbClr val="FFFF00"/>
                          </a:highlight>
                        </a:rPr>
                        <a:t>ning Jõgevamaa Koostöökoja blanketil taotleja organisatsiooni tutvustuse</a:t>
                      </a:r>
                      <a:r>
                        <a:rPr lang="et-EE" sz="1050" dirty="0">
                          <a:solidFill>
                            <a:schemeClr val="tx1"/>
                          </a:solidFill>
                          <a:highlight>
                            <a:srgbClr val="FFFF00"/>
                          </a:highlight>
                        </a:rPr>
                        <a:t>.</a:t>
                      </a:r>
                      <a:r>
                        <a:rPr lang="et-EE" sz="1050" dirty="0">
                          <a:solidFill>
                            <a:schemeClr val="tx1"/>
                          </a:solidFill>
                        </a:rPr>
                        <a:t> Ettevõtte äriplaani tuleb lisada stardiabi toetuse taotlemisel ning investeeringutoetuse taotlemisel alates toetuse summast 10 000 eurot. Lisaks peab taotleja oma tegevustes vältima negatiivsete keskkonnamõjude tekitamist ja lähtuma keskkonnasäästliku sündmuse korraldamise põhimõtetest.</a:t>
                      </a:r>
                    </a:p>
                    <a:p>
                      <a:pPr algn="just">
                        <a:lnSpc>
                          <a:spcPct val="90000"/>
                        </a:lnSpc>
                      </a:pPr>
                      <a:r>
                        <a:rPr lang="et-EE" sz="1050" dirty="0">
                          <a:solidFill>
                            <a:schemeClr val="tx1"/>
                          </a:solidFill>
                        </a:rPr>
                        <a:t>Taotleja võib esitada ühes taotlusvoorus ühe projektitaotluse.</a:t>
                      </a:r>
                    </a:p>
                  </a:txBody>
                  <a:tcPr marL="72000" marR="72000" marT="18000" marB="18000">
                    <a:solidFill>
                      <a:srgbClr val="E0E3EC"/>
                    </a:solidFill>
                  </a:tcPr>
                </a:tc>
                <a:tc hMerge="1">
                  <a:txBody>
                    <a:bodyPr/>
                    <a:lstStyle/>
                    <a:p>
                      <a:endParaRPr lang="et-EE"/>
                    </a:p>
                  </a:txBody>
                  <a:tcPr/>
                </a:tc>
                <a:extLst>
                  <a:ext uri="{0D108BD9-81ED-4DB2-BD59-A6C34878D82A}">
                    <a16:rowId xmlns:a16="http://schemas.microsoft.com/office/drawing/2014/main" val="2770797623"/>
                  </a:ext>
                </a:extLst>
              </a:tr>
              <a:tr h="301364">
                <a:tc rowSpan="2">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a:solidFill>
                            <a:schemeClr val="tx1"/>
                          </a:solidFill>
                        </a:rPr>
                        <a:t>Toetuse </a:t>
                      </a:r>
                      <a:r>
                        <a:rPr lang="et-EE" sz="1100">
                          <a:solidFill>
                            <a:schemeClr val="tx1"/>
                          </a:solidFill>
                        </a:rPr>
                        <a:t>piirsummad</a:t>
                      </a:r>
                      <a:r>
                        <a:rPr lang="en-US" sz="1100">
                          <a:solidFill>
                            <a:schemeClr val="tx1"/>
                          </a:solidFill>
                        </a:rPr>
                        <a:t> ja määr</a:t>
                      </a:r>
                      <a:endParaRPr lang="et-EE" sz="1100">
                        <a:solidFill>
                          <a:schemeClr val="tx1"/>
                        </a:solidFill>
                      </a:endParaRPr>
                    </a:p>
                  </a:txBody>
                  <a:tcPr marL="72000" marR="72000" marT="18000" marB="18000">
                    <a:solidFill>
                      <a:srgbClr val="E0E3EC"/>
                    </a:solidFill>
                  </a:tcPr>
                </a:tc>
                <a:tc>
                  <a:txBody>
                    <a:bodyPr/>
                    <a:lstStyle/>
                    <a:p>
                      <a:pPr algn="just"/>
                      <a:r>
                        <a:rPr lang="et-EE" sz="1050" dirty="0">
                          <a:solidFill>
                            <a:schemeClr val="tx1"/>
                          </a:solidFill>
                        </a:rPr>
                        <a:t>Ettevõtlusega alustamise t</a:t>
                      </a:r>
                      <a:r>
                        <a:rPr lang="en-US" sz="1050" dirty="0" err="1">
                          <a:solidFill>
                            <a:schemeClr val="tx1"/>
                          </a:solidFill>
                        </a:rPr>
                        <a:t>oetuse</a:t>
                      </a:r>
                      <a:r>
                        <a:rPr lang="en-US" sz="1050" dirty="0">
                          <a:solidFill>
                            <a:schemeClr val="tx1"/>
                          </a:solidFill>
                        </a:rPr>
                        <a:t> </a:t>
                      </a:r>
                      <a:r>
                        <a:rPr lang="en-US" sz="1050" dirty="0" err="1">
                          <a:solidFill>
                            <a:schemeClr val="tx1"/>
                          </a:solidFill>
                        </a:rPr>
                        <a:t>miinimumsumma</a:t>
                      </a:r>
                      <a:r>
                        <a:rPr lang="en-US" sz="1050" dirty="0">
                          <a:solidFill>
                            <a:schemeClr val="tx1"/>
                          </a:solidFill>
                        </a:rPr>
                        <a:t> on 5 000 € ja </a:t>
                      </a:r>
                      <a:r>
                        <a:rPr lang="en-US" sz="1050" dirty="0" err="1">
                          <a:solidFill>
                            <a:schemeClr val="tx1"/>
                          </a:solidFill>
                        </a:rPr>
                        <a:t>maksi</a:t>
                      </a:r>
                      <a:r>
                        <a:rPr lang="et-EE" sz="1050" dirty="0" err="1">
                          <a:solidFill>
                            <a:schemeClr val="tx1"/>
                          </a:solidFill>
                        </a:rPr>
                        <a:t>mumsumma</a:t>
                      </a:r>
                      <a:r>
                        <a:rPr lang="en-US" sz="1050" dirty="0">
                          <a:solidFill>
                            <a:schemeClr val="tx1"/>
                          </a:solidFill>
                        </a:rPr>
                        <a:t> </a:t>
                      </a:r>
                      <a:r>
                        <a:rPr lang="et-EE" sz="1050" dirty="0">
                          <a:solidFill>
                            <a:schemeClr val="tx1"/>
                          </a:solidFill>
                        </a:rPr>
                        <a:t>15 </a:t>
                      </a:r>
                      <a:r>
                        <a:rPr lang="en-US" sz="1050" dirty="0">
                          <a:solidFill>
                            <a:schemeClr val="tx1"/>
                          </a:solidFill>
                        </a:rPr>
                        <a:t>000 €.</a:t>
                      </a:r>
                      <a:r>
                        <a:rPr lang="et-EE" sz="1050" dirty="0">
                          <a:solidFill>
                            <a:schemeClr val="tx1"/>
                          </a:solidFill>
                        </a:rPr>
                        <a:t>  Arengutoetuse miinimumsumma on 5000 </a:t>
                      </a:r>
                      <a:r>
                        <a:rPr lang="en-US" sz="1050" dirty="0">
                          <a:solidFill>
                            <a:schemeClr val="tx1"/>
                          </a:solidFill>
                        </a:rPr>
                        <a:t>€</a:t>
                      </a:r>
                      <a:r>
                        <a:rPr lang="et-EE" sz="1050" dirty="0">
                          <a:solidFill>
                            <a:schemeClr val="tx1"/>
                          </a:solidFill>
                        </a:rPr>
                        <a:t> ja maksimumsumma </a:t>
                      </a:r>
                      <a:r>
                        <a:rPr lang="et-EE" sz="1050" dirty="0">
                          <a:solidFill>
                            <a:schemeClr val="tx1"/>
                          </a:solidFill>
                          <a:highlight>
                            <a:srgbClr val="FFFF00"/>
                          </a:highlight>
                        </a:rPr>
                        <a:t>60 000 </a:t>
                      </a:r>
                      <a:r>
                        <a:rPr lang="et-EE" sz="1050" strike="sngStrike" dirty="0">
                          <a:solidFill>
                            <a:schemeClr val="tx1"/>
                          </a:solidFill>
                          <a:highlight>
                            <a:srgbClr val="FFFF00"/>
                          </a:highlight>
                        </a:rPr>
                        <a:t>50 000 </a:t>
                      </a:r>
                      <a:r>
                        <a:rPr lang="en-US" sz="1050" dirty="0">
                          <a:solidFill>
                            <a:schemeClr val="tx1"/>
                          </a:solidFill>
                        </a:rPr>
                        <a:t>€</a:t>
                      </a:r>
                      <a:r>
                        <a:rPr lang="et-EE" sz="1050" dirty="0">
                          <a:solidFill>
                            <a:schemeClr val="tx1"/>
                          </a:solidFill>
                        </a:rPr>
                        <a:t>.</a:t>
                      </a:r>
                    </a:p>
                    <a:p>
                      <a:pPr algn="just"/>
                      <a:r>
                        <a:rPr lang="et-EE" sz="1050" dirty="0">
                          <a:solidFill>
                            <a:schemeClr val="tx1"/>
                          </a:solidFill>
                        </a:rPr>
                        <a:t>Toetuse määr kuni 60% abikõlblikest tegevustest.</a:t>
                      </a:r>
                    </a:p>
                  </a:txBody>
                  <a:tcPr marL="72000" marR="72000" marT="18000" marB="18000">
                    <a:solidFill>
                      <a:srgbClr val="E0E3EC"/>
                    </a:solidFill>
                  </a:tcPr>
                </a:tc>
                <a:tc>
                  <a:txBody>
                    <a:bodyPr/>
                    <a:lstStyle/>
                    <a:p>
                      <a:pPr algn="just"/>
                      <a:r>
                        <a:rPr lang="et-EE" sz="1050" dirty="0">
                          <a:solidFill>
                            <a:schemeClr val="tx1"/>
                          </a:solidFill>
                        </a:rPr>
                        <a:t>Kahe kasusaajaga projektitaotluse t</a:t>
                      </a:r>
                      <a:r>
                        <a:rPr lang="en-US" sz="1050" dirty="0" err="1">
                          <a:solidFill>
                            <a:schemeClr val="tx1"/>
                          </a:solidFill>
                        </a:rPr>
                        <a:t>oetuse</a:t>
                      </a:r>
                      <a:r>
                        <a:rPr lang="en-US" sz="1050" dirty="0">
                          <a:solidFill>
                            <a:schemeClr val="tx1"/>
                          </a:solidFill>
                        </a:rPr>
                        <a:t> </a:t>
                      </a:r>
                      <a:r>
                        <a:rPr lang="en-US" sz="1050" dirty="0" err="1">
                          <a:solidFill>
                            <a:schemeClr val="tx1"/>
                          </a:solidFill>
                        </a:rPr>
                        <a:t>miinimumsumma</a:t>
                      </a:r>
                      <a:r>
                        <a:rPr lang="en-US" sz="1050" dirty="0">
                          <a:solidFill>
                            <a:schemeClr val="tx1"/>
                          </a:solidFill>
                        </a:rPr>
                        <a:t> on </a:t>
                      </a:r>
                      <a:r>
                        <a:rPr lang="et-EE" sz="1050" dirty="0">
                          <a:solidFill>
                            <a:schemeClr val="tx1"/>
                          </a:solidFill>
                        </a:rPr>
                        <a:t>3 </a:t>
                      </a:r>
                      <a:r>
                        <a:rPr lang="en-US" sz="1050" dirty="0">
                          <a:solidFill>
                            <a:schemeClr val="tx1"/>
                          </a:solidFill>
                        </a:rPr>
                        <a:t>000 €  ja </a:t>
                      </a:r>
                      <a:r>
                        <a:rPr lang="en-US" sz="1050" dirty="0" err="1">
                          <a:solidFill>
                            <a:schemeClr val="tx1"/>
                          </a:solidFill>
                        </a:rPr>
                        <a:t>maksim</a:t>
                      </a:r>
                      <a:r>
                        <a:rPr lang="et-EE" sz="1050" dirty="0" err="1">
                          <a:solidFill>
                            <a:schemeClr val="tx1"/>
                          </a:solidFill>
                        </a:rPr>
                        <a:t>umsumma</a:t>
                      </a:r>
                      <a:r>
                        <a:rPr lang="et-EE" sz="1050" dirty="0">
                          <a:solidFill>
                            <a:schemeClr val="tx1"/>
                          </a:solidFill>
                        </a:rPr>
                        <a:t> 1</a:t>
                      </a:r>
                      <a:r>
                        <a:rPr lang="en-US" sz="1050" dirty="0">
                          <a:solidFill>
                            <a:schemeClr val="tx1"/>
                          </a:solidFill>
                        </a:rPr>
                        <a:t>0 000 €.</a:t>
                      </a:r>
                      <a:r>
                        <a:rPr lang="et-EE" sz="1050" dirty="0">
                          <a:solidFill>
                            <a:schemeClr val="tx1"/>
                          </a:solidFill>
                        </a:rPr>
                        <a:t> Kolme või enama kasusaajaga projektitaotluse toetuse miinimumsumma on 5 000 </a:t>
                      </a:r>
                      <a:r>
                        <a:rPr lang="en-US" sz="1050" dirty="0">
                          <a:solidFill>
                            <a:schemeClr val="tx1"/>
                          </a:solidFill>
                        </a:rPr>
                        <a:t>€</a:t>
                      </a:r>
                      <a:r>
                        <a:rPr lang="et-EE" sz="1050" dirty="0">
                          <a:solidFill>
                            <a:schemeClr val="tx1"/>
                          </a:solidFill>
                        </a:rPr>
                        <a:t> ja maksimumsumma 30 000 </a:t>
                      </a:r>
                      <a:r>
                        <a:rPr lang="en-US" sz="1050" dirty="0">
                          <a:solidFill>
                            <a:schemeClr val="tx1"/>
                          </a:solidFill>
                        </a:rPr>
                        <a:t>€</a:t>
                      </a:r>
                      <a:r>
                        <a:rPr lang="et-EE" sz="1050" dirty="0">
                          <a:solidFill>
                            <a:schemeClr val="tx1"/>
                          </a:solidFill>
                        </a:rPr>
                        <a:t>. </a:t>
                      </a:r>
                      <a:r>
                        <a:rPr lang="et-EE" sz="1050" dirty="0">
                          <a:solidFill>
                            <a:schemeClr val="tx1"/>
                          </a:solidFill>
                          <a:highlight>
                            <a:srgbClr val="FFFF00"/>
                          </a:highlight>
                        </a:rPr>
                        <a:t>Kasusaajad on projektitegevustesse kaasatud partnerid ja/või tegevuste tulemusena otsest kasusaavad ettevõtted.</a:t>
                      </a:r>
                    </a:p>
                    <a:p>
                      <a:pPr algn="just"/>
                      <a:r>
                        <a:rPr lang="et-EE" sz="1050" dirty="0">
                          <a:solidFill>
                            <a:schemeClr val="tx1"/>
                          </a:solidFill>
                        </a:rPr>
                        <a:t>Toetuse määr kuni 60% abikõlblikest tegevustest.</a:t>
                      </a:r>
                    </a:p>
                  </a:txBody>
                  <a:tcPr marL="72000" marR="72000" marT="18000" marB="18000">
                    <a:solidFill>
                      <a:srgbClr val="E0E3EC"/>
                    </a:solidFill>
                  </a:tcPr>
                </a:tc>
                <a:extLst>
                  <a:ext uri="{0D108BD9-81ED-4DB2-BD59-A6C34878D82A}">
                    <a16:rowId xmlns:a16="http://schemas.microsoft.com/office/drawing/2014/main" val="3612476274"/>
                  </a:ext>
                </a:extLst>
              </a:tr>
              <a:tr h="315079">
                <a:tc v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t-EE" sz="1100">
                        <a:solidFill>
                          <a:schemeClr val="tx1"/>
                        </a:solidFill>
                      </a:endParaRPr>
                    </a:p>
                  </a:txBody>
                  <a:tcPr>
                    <a:solidFill>
                      <a:srgbClr val="E0E3EC"/>
                    </a:solidFill>
                  </a:tcPr>
                </a:tc>
                <a:tc gridSpan="2">
                  <a:txBody>
                    <a:bodyPr/>
                    <a:lstStyle/>
                    <a:p>
                      <a:pPr algn="just"/>
                      <a:r>
                        <a:rPr lang="et-EE" sz="1050" kern="1200" dirty="0">
                          <a:solidFill>
                            <a:schemeClr val="dk1"/>
                          </a:solidFill>
                          <a:effectLst/>
                          <a:latin typeface="+mn-lt"/>
                          <a:ea typeface="+mn-ea"/>
                          <a:cs typeface="+mn-cs"/>
                        </a:rPr>
                        <a:t>Tegevusrühm kuulutab investeeringutoetuse meetmes perioodi jooksul välja ühe eraldi taotlusvooru suurprojekti rahastamiseks, mille puhul suurendatakse üldkoosoleku otsusega toetuse maksimumsummat 200 000 euroni. Meetmes kinnitatakse üldkoosoleku otsusega üks projektitaotlus.</a:t>
                      </a:r>
                    </a:p>
                  </a:txBody>
                  <a:tcPr marL="72000" marR="72000" marT="18000" marB="18000">
                    <a:solidFill>
                      <a:srgbClr val="E0E3EC"/>
                    </a:solidFill>
                  </a:tcPr>
                </a:tc>
                <a:tc hMerge="1">
                  <a:txBody>
                    <a:bodyPr/>
                    <a:lstStyle/>
                    <a:p>
                      <a:endParaRPr lang="et-EE"/>
                    </a:p>
                  </a:txBody>
                  <a:tcPr/>
                </a:tc>
                <a:extLst>
                  <a:ext uri="{0D108BD9-81ED-4DB2-BD59-A6C34878D82A}">
                    <a16:rowId xmlns:a16="http://schemas.microsoft.com/office/drawing/2014/main" val="3020200518"/>
                  </a:ext>
                </a:extLst>
              </a:tr>
              <a:tr h="301364">
                <a:tc>
                  <a:txBody>
                    <a:bodyPr/>
                    <a:lstStyle/>
                    <a:p>
                      <a:r>
                        <a:rPr lang="en-US" sz="1100" err="1">
                          <a:solidFill>
                            <a:schemeClr val="tx1"/>
                          </a:solidFill>
                        </a:rPr>
                        <a:t>Näitajad</a:t>
                      </a:r>
                      <a:r>
                        <a:rPr lang="en-US" sz="1100">
                          <a:solidFill>
                            <a:schemeClr val="tx1"/>
                          </a:solidFill>
                        </a:rPr>
                        <a:t> ja </a:t>
                      </a:r>
                      <a:r>
                        <a:rPr lang="en-US" sz="1100" err="1">
                          <a:solidFill>
                            <a:schemeClr val="tx1"/>
                          </a:solidFill>
                        </a:rPr>
                        <a:t>sihtväärtused</a:t>
                      </a:r>
                      <a:endParaRPr lang="et-EE" sz="1100">
                        <a:solidFill>
                          <a:schemeClr val="tx1"/>
                        </a:solidFill>
                      </a:endParaRPr>
                    </a:p>
                  </a:txBody>
                  <a:tcPr marL="72000" marR="72000" marT="18000" marB="18000">
                    <a:solidFill>
                      <a:srgbClr val="E0E3EC"/>
                    </a:solidFill>
                  </a:tcPr>
                </a:tc>
                <a:tc gridSpan="2">
                  <a:txBody>
                    <a:bodyPr/>
                    <a:lstStyle/>
                    <a:p>
                      <a:r>
                        <a:rPr lang="fi-FI" sz="1050" dirty="0">
                          <a:solidFill>
                            <a:schemeClr val="tx1"/>
                          </a:solidFill>
                        </a:rPr>
                        <a:t>R37 </a:t>
                      </a:r>
                      <a:r>
                        <a:rPr lang="fi-FI" sz="1050" dirty="0" err="1">
                          <a:solidFill>
                            <a:schemeClr val="tx1"/>
                          </a:solidFill>
                        </a:rPr>
                        <a:t>Täistööajale</a:t>
                      </a:r>
                      <a:r>
                        <a:rPr lang="fi-FI" sz="1050" dirty="0">
                          <a:solidFill>
                            <a:schemeClr val="tx1"/>
                          </a:solidFill>
                        </a:rPr>
                        <a:t> </a:t>
                      </a:r>
                      <a:r>
                        <a:rPr lang="fi-FI" sz="1050" dirty="0" err="1">
                          <a:solidFill>
                            <a:schemeClr val="tx1"/>
                          </a:solidFill>
                        </a:rPr>
                        <a:t>taandatud</a:t>
                      </a:r>
                      <a:r>
                        <a:rPr lang="fi-FI" sz="1050" dirty="0">
                          <a:solidFill>
                            <a:schemeClr val="tx1"/>
                          </a:solidFill>
                        </a:rPr>
                        <a:t> uute </a:t>
                      </a:r>
                      <a:r>
                        <a:rPr lang="fi-FI" sz="1050" dirty="0" err="1">
                          <a:solidFill>
                            <a:schemeClr val="tx1"/>
                          </a:solidFill>
                        </a:rPr>
                        <a:t>töökohtade</a:t>
                      </a:r>
                      <a:r>
                        <a:rPr lang="fi-FI" sz="1050" dirty="0">
                          <a:solidFill>
                            <a:schemeClr val="tx1"/>
                          </a:solidFill>
                        </a:rPr>
                        <a:t> </a:t>
                      </a:r>
                      <a:r>
                        <a:rPr lang="fi-FI" sz="1050" dirty="0" err="1">
                          <a:solidFill>
                            <a:schemeClr val="tx1"/>
                          </a:solidFill>
                        </a:rPr>
                        <a:t>arv</a:t>
                      </a:r>
                      <a:r>
                        <a:rPr lang="fi-FI" sz="1050" dirty="0">
                          <a:solidFill>
                            <a:schemeClr val="tx1"/>
                          </a:solidFill>
                        </a:rPr>
                        <a:t> (</a:t>
                      </a:r>
                      <a:r>
                        <a:rPr lang="fi-FI" sz="1050" dirty="0" err="1">
                          <a:solidFill>
                            <a:schemeClr val="tx1"/>
                          </a:solidFill>
                        </a:rPr>
                        <a:t>Sihtväärtus</a:t>
                      </a:r>
                      <a:r>
                        <a:rPr lang="fi-FI" sz="1050" dirty="0">
                          <a:solidFill>
                            <a:schemeClr val="tx1"/>
                          </a:solidFill>
                        </a:rPr>
                        <a:t>: </a:t>
                      </a:r>
                      <a:r>
                        <a:rPr lang="et-EE" sz="1050" dirty="0">
                          <a:solidFill>
                            <a:schemeClr val="tx1"/>
                          </a:solidFill>
                        </a:rPr>
                        <a:t>12</a:t>
                      </a:r>
                      <a:r>
                        <a:rPr lang="fi-FI" sz="1050" dirty="0">
                          <a:solidFill>
                            <a:schemeClr val="tx1"/>
                          </a:solidFill>
                        </a:rPr>
                        <a:t> </a:t>
                      </a:r>
                      <a:r>
                        <a:rPr lang="fi-FI" sz="1050" dirty="0" err="1">
                          <a:solidFill>
                            <a:schemeClr val="tx1"/>
                          </a:solidFill>
                        </a:rPr>
                        <a:t>töökohta</a:t>
                      </a:r>
                      <a:r>
                        <a:rPr lang="fi-FI" sz="1050" dirty="0">
                          <a:solidFill>
                            <a:schemeClr val="tx1"/>
                          </a:solidFill>
                        </a:rPr>
                        <a:t> </a:t>
                      </a:r>
                      <a:r>
                        <a:rPr lang="fi-FI" sz="1050" dirty="0" err="1">
                          <a:solidFill>
                            <a:schemeClr val="tx1"/>
                          </a:solidFill>
                        </a:rPr>
                        <a:t>aastaks</a:t>
                      </a:r>
                      <a:r>
                        <a:rPr lang="fi-FI" sz="1050" dirty="0">
                          <a:solidFill>
                            <a:schemeClr val="tx1"/>
                          </a:solidFill>
                        </a:rPr>
                        <a:t> 202</a:t>
                      </a:r>
                      <a:r>
                        <a:rPr lang="et-EE" sz="1050" dirty="0">
                          <a:solidFill>
                            <a:schemeClr val="tx1"/>
                          </a:solidFill>
                        </a:rPr>
                        <a:t>9</a:t>
                      </a:r>
                      <a:r>
                        <a:rPr lang="fi-FI" sz="1050" dirty="0">
                          <a:solidFill>
                            <a:schemeClr val="tx1"/>
                          </a:solidFill>
                        </a:rPr>
                        <a:t>).</a:t>
                      </a:r>
                    </a:p>
                    <a:p>
                      <a:r>
                        <a:rPr lang="et-EE" sz="1050" dirty="0">
                          <a:solidFill>
                            <a:schemeClr val="tx1"/>
                          </a:solidFill>
                        </a:rPr>
                        <a:t>R39 Toetust saanud ettevõtete arv</a:t>
                      </a:r>
                      <a:r>
                        <a:rPr lang="en-US" sz="1050" dirty="0">
                          <a:solidFill>
                            <a:schemeClr val="tx1"/>
                          </a:solidFill>
                        </a:rPr>
                        <a:t> </a:t>
                      </a:r>
                      <a:r>
                        <a:rPr lang="fi-FI" sz="1050" dirty="0">
                          <a:solidFill>
                            <a:schemeClr val="tx1"/>
                          </a:solidFill>
                        </a:rPr>
                        <a:t>(</a:t>
                      </a:r>
                      <a:r>
                        <a:rPr lang="fi-FI" sz="1050" dirty="0" err="1">
                          <a:solidFill>
                            <a:schemeClr val="tx1"/>
                          </a:solidFill>
                        </a:rPr>
                        <a:t>Sihtväärtus</a:t>
                      </a:r>
                      <a:r>
                        <a:rPr lang="fi-FI" sz="1050" dirty="0">
                          <a:solidFill>
                            <a:schemeClr val="tx1"/>
                          </a:solidFill>
                        </a:rPr>
                        <a:t>: 25 projekti </a:t>
                      </a:r>
                      <a:r>
                        <a:rPr lang="fi-FI" sz="1050" dirty="0" err="1">
                          <a:solidFill>
                            <a:schemeClr val="tx1"/>
                          </a:solidFill>
                        </a:rPr>
                        <a:t>aastaks</a:t>
                      </a:r>
                      <a:r>
                        <a:rPr lang="fi-FI" sz="1050" dirty="0">
                          <a:solidFill>
                            <a:schemeClr val="tx1"/>
                          </a:solidFill>
                        </a:rPr>
                        <a:t> 2027).</a:t>
                      </a:r>
                      <a:endParaRPr lang="et-EE" sz="1050" dirty="0">
                        <a:solidFill>
                          <a:schemeClr val="tx1"/>
                        </a:solidFill>
                      </a:endParaRPr>
                    </a:p>
                  </a:txBody>
                  <a:tcPr marL="72000" marR="72000" marT="18000" marB="18000">
                    <a:solidFill>
                      <a:srgbClr val="E0E3EC"/>
                    </a:solidFill>
                  </a:tcPr>
                </a:tc>
                <a:tc hMerge="1">
                  <a:txBody>
                    <a:bodyPr/>
                    <a:lstStyle/>
                    <a:p>
                      <a:endParaRPr lang="et-EE"/>
                    </a:p>
                  </a:txBody>
                  <a:tcPr/>
                </a:tc>
                <a:extLst>
                  <a:ext uri="{0D108BD9-81ED-4DB2-BD59-A6C34878D82A}">
                    <a16:rowId xmlns:a16="http://schemas.microsoft.com/office/drawing/2014/main" val="815288715"/>
                  </a:ext>
                </a:extLst>
              </a:tr>
            </a:tbl>
          </a:graphicData>
        </a:graphic>
      </p:graphicFrame>
      <p:sp>
        <p:nvSpPr>
          <p:cNvPr id="3" name="Title 2">
            <a:extLst>
              <a:ext uri="{FF2B5EF4-FFF2-40B4-BE49-F238E27FC236}">
                <a16:creationId xmlns:a16="http://schemas.microsoft.com/office/drawing/2014/main" id="{D837B163-3F83-2D67-258A-5E05CDE6FF36}"/>
              </a:ext>
            </a:extLst>
          </p:cNvPr>
          <p:cNvSpPr txBox="1">
            <a:spLocks/>
          </p:cNvSpPr>
          <p:nvPr/>
        </p:nvSpPr>
        <p:spPr>
          <a:xfrm>
            <a:off x="609599" y="153986"/>
            <a:ext cx="10938456" cy="690966"/>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a:t>MEEDE 1: Ettevõtluse arengu meetme jaotus ja kirjeldus</a:t>
            </a:r>
          </a:p>
        </p:txBody>
      </p:sp>
      <p:sp>
        <p:nvSpPr>
          <p:cNvPr id="5" name="Slaidinumbri kohatäide 3">
            <a:extLst>
              <a:ext uri="{FF2B5EF4-FFF2-40B4-BE49-F238E27FC236}">
                <a16:creationId xmlns:a16="http://schemas.microsoft.com/office/drawing/2014/main" id="{0F60773F-1E81-3766-F04A-D0B79D385BC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34</a:t>
            </a:fld>
            <a:endParaRPr lang="et-EE">
              <a:solidFill>
                <a:prstClr val="black"/>
              </a:solidFill>
              <a:latin typeface="Calibri"/>
            </a:endParaRPr>
          </a:p>
        </p:txBody>
      </p:sp>
    </p:spTree>
    <p:extLst>
      <p:ext uri="{BB962C8B-B14F-4D97-AF65-F5344CB8AC3E}">
        <p14:creationId xmlns:p14="http://schemas.microsoft.com/office/powerpoint/2010/main" val="181700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1326" name="Group 2686"/>
          <p:cNvGraphicFramePr>
            <a:graphicFrameLocks noGrp="1"/>
          </p:cNvGraphicFramePr>
          <p:nvPr>
            <p:ph idx="1"/>
            <p:extLst>
              <p:ext uri="{D42A27DB-BD31-4B8C-83A1-F6EECF244321}">
                <p14:modId xmlns:p14="http://schemas.microsoft.com/office/powerpoint/2010/main" val="1712019669"/>
              </p:ext>
            </p:extLst>
          </p:nvPr>
        </p:nvGraphicFramePr>
        <p:xfrm>
          <a:off x="422031" y="894465"/>
          <a:ext cx="11624604" cy="5544432"/>
        </p:xfrm>
        <a:graphic>
          <a:graphicData uri="http://schemas.openxmlformats.org/drawingml/2006/table">
            <a:tbl>
              <a:tblPr/>
              <a:tblGrid>
                <a:gridCol w="290370">
                  <a:extLst>
                    <a:ext uri="{9D8B030D-6E8A-4147-A177-3AD203B41FA5}">
                      <a16:colId xmlns:a16="http://schemas.microsoft.com/office/drawing/2014/main" val="20000"/>
                    </a:ext>
                  </a:extLst>
                </a:gridCol>
                <a:gridCol w="3552827">
                  <a:extLst>
                    <a:ext uri="{9D8B030D-6E8A-4147-A177-3AD203B41FA5}">
                      <a16:colId xmlns:a16="http://schemas.microsoft.com/office/drawing/2014/main" val="20001"/>
                    </a:ext>
                  </a:extLst>
                </a:gridCol>
                <a:gridCol w="1533980">
                  <a:extLst>
                    <a:ext uri="{9D8B030D-6E8A-4147-A177-3AD203B41FA5}">
                      <a16:colId xmlns:a16="http://schemas.microsoft.com/office/drawing/2014/main" val="20003"/>
                    </a:ext>
                  </a:extLst>
                </a:gridCol>
                <a:gridCol w="1393777">
                  <a:extLst>
                    <a:ext uri="{9D8B030D-6E8A-4147-A177-3AD203B41FA5}">
                      <a16:colId xmlns:a16="http://schemas.microsoft.com/office/drawing/2014/main" val="20004"/>
                    </a:ext>
                  </a:extLst>
                </a:gridCol>
                <a:gridCol w="336925">
                  <a:extLst>
                    <a:ext uri="{9D8B030D-6E8A-4147-A177-3AD203B41FA5}">
                      <a16:colId xmlns:a16="http://schemas.microsoft.com/office/drawing/2014/main" val="706313645"/>
                    </a:ext>
                  </a:extLst>
                </a:gridCol>
                <a:gridCol w="329889">
                  <a:extLst>
                    <a:ext uri="{9D8B030D-6E8A-4147-A177-3AD203B41FA5}">
                      <a16:colId xmlns:a16="http://schemas.microsoft.com/office/drawing/2014/main" val="3191198250"/>
                    </a:ext>
                  </a:extLst>
                </a:gridCol>
                <a:gridCol w="329889">
                  <a:extLst>
                    <a:ext uri="{9D8B030D-6E8A-4147-A177-3AD203B41FA5}">
                      <a16:colId xmlns:a16="http://schemas.microsoft.com/office/drawing/2014/main" val="663468781"/>
                    </a:ext>
                  </a:extLst>
                </a:gridCol>
                <a:gridCol w="323012">
                  <a:extLst>
                    <a:ext uri="{9D8B030D-6E8A-4147-A177-3AD203B41FA5}">
                      <a16:colId xmlns:a16="http://schemas.microsoft.com/office/drawing/2014/main" val="20007"/>
                    </a:ext>
                  </a:extLst>
                </a:gridCol>
                <a:gridCol w="353258">
                  <a:extLst>
                    <a:ext uri="{9D8B030D-6E8A-4147-A177-3AD203B41FA5}">
                      <a16:colId xmlns:a16="http://schemas.microsoft.com/office/drawing/2014/main" val="20008"/>
                    </a:ext>
                  </a:extLst>
                </a:gridCol>
                <a:gridCol w="353258">
                  <a:extLst>
                    <a:ext uri="{9D8B030D-6E8A-4147-A177-3AD203B41FA5}">
                      <a16:colId xmlns:a16="http://schemas.microsoft.com/office/drawing/2014/main" val="539067325"/>
                    </a:ext>
                  </a:extLst>
                </a:gridCol>
                <a:gridCol w="353258">
                  <a:extLst>
                    <a:ext uri="{9D8B030D-6E8A-4147-A177-3AD203B41FA5}">
                      <a16:colId xmlns:a16="http://schemas.microsoft.com/office/drawing/2014/main" val="4128274984"/>
                    </a:ext>
                  </a:extLst>
                </a:gridCol>
                <a:gridCol w="560810">
                  <a:extLst>
                    <a:ext uri="{9D8B030D-6E8A-4147-A177-3AD203B41FA5}">
                      <a16:colId xmlns:a16="http://schemas.microsoft.com/office/drawing/2014/main" val="20009"/>
                    </a:ext>
                  </a:extLst>
                </a:gridCol>
                <a:gridCol w="1913351">
                  <a:extLst>
                    <a:ext uri="{9D8B030D-6E8A-4147-A177-3AD203B41FA5}">
                      <a16:colId xmlns:a16="http://schemas.microsoft.com/office/drawing/2014/main" val="20010"/>
                    </a:ext>
                  </a:extLst>
                </a:gridCol>
              </a:tblGrid>
              <a:tr h="0">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(Kriitiliste) edutegurite põhjus-tagajärg seosed</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Strateegilised eesmärgid</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Mõõdik</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7">
                  <a:txBody>
                    <a:bodyPr/>
                    <a:lstStyle/>
                    <a:p>
                      <a:pPr algn="ctr"/>
                      <a:r>
                        <a:rPr kumimoji="0" lang="et-EE" sz="1100" b="1"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rPr>
                        <a:t>Siht</a:t>
                      </a:r>
                      <a:r>
                        <a:rPr kumimoji="0" lang="en-US" sz="1100" b="1" i="0" u="none" strike="noStrike" kern="1200" cap="none" normalizeH="0" baseline="0" err="1">
                          <a:ln>
                            <a:noFill/>
                          </a:ln>
                          <a:solidFill>
                            <a:schemeClr val="tx1"/>
                          </a:solidFill>
                          <a:effectLst/>
                          <a:latin typeface="+mn-lt"/>
                          <a:ea typeface="ＭＳ Ｐゴシック" pitchFamily="34" charset="-128"/>
                          <a:cs typeface="Arial" panose="020B0604020202020204" pitchFamily="34" charset="0"/>
                        </a:rPr>
                        <a:t>väärtus</a:t>
                      </a:r>
                      <a:endParaRPr kumimoji="0" lang="et-EE" sz="1100" b="1"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kumimoji="0" lang="et-EE" sz="1100" b="0"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rPr>
                        <a:t>Sihttulemus</a:t>
                      </a:r>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pPr algn="ctr"/>
                      <a:endParaRPr kumimoji="0" lang="et-EE" sz="1100" b="0"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0" lang="et-EE" sz="1100" b="0" i="0" u="none" strike="noStrike" kern="1200" cap="none" normalizeH="0" baseline="0">
                        <a:ln>
                          <a:noFill/>
                        </a:ln>
                        <a:solidFill>
                          <a:schemeClr val="tx1"/>
                        </a:solidFill>
                        <a:effectLst/>
                        <a:latin typeface="+mn-lt"/>
                        <a:ea typeface="ＭＳ Ｐゴシック" pitchFamily="34" charset="-128"/>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Vastuta-jad</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Parendustegevused siht</a:t>
                      </a:r>
                      <a:r>
                        <a:rPr kumimoji="0" lang="en-US"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väärt</a:t>
                      </a: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uste saavutamiseks</a:t>
                      </a: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0"/>
                  </a:ext>
                </a:extLst>
              </a:tr>
              <a:tr h="0">
                <a:tc vMerge="1">
                  <a:txBody>
                    <a:bodyPr/>
                    <a:lstStyle/>
                    <a:p>
                      <a:endParaRPr lang="et-EE"/>
                    </a:p>
                  </a:txBody>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endParaRPr lang="et-EE"/>
                    </a:p>
                  </a:txBody>
                  <a:tcPr/>
                </a:tc>
                <a:tc vMerge="1">
                  <a:txBody>
                    <a:bodyPr/>
                    <a:lstStyle/>
                    <a:p>
                      <a:endParaRPr lang="et-EE"/>
                    </a:p>
                  </a:txBody>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2023</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2024</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2025</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2026</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2027</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2028</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2029</a:t>
                      </a:r>
                      <a:endParaRPr kumimoji="0" lang="et-EE" sz="10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endParaRPr lang="et-EE"/>
                    </a:p>
                  </a:txBody>
                  <a:tcPr/>
                </a:tc>
                <a:extLst>
                  <a:ext uri="{0D108BD9-81ED-4DB2-BD59-A6C34878D82A}">
                    <a16:rowId xmlns:a16="http://schemas.microsoft.com/office/drawing/2014/main" val="10001"/>
                  </a:ext>
                </a:extLst>
              </a:tr>
              <a:tr h="270003">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Mõju/</a:t>
                      </a:r>
                    </a:p>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finantsid</a:t>
                      </a: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Energia impordi ja energiakulude vähendamine tegevuspiirkonna ettevõtetel ja kogukondadel.</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 (kWh)</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5%</a:t>
                      </a: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15%</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Ettevõtluse toetamiseks</a:t>
                      </a:r>
                    </a:p>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investeeringute planeerimisel</a:t>
                      </a:r>
                    </a:p>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lähtuda keskkonnahoiu ja</a:t>
                      </a:r>
                    </a:p>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ringmajanduse põhimõtetest</a:t>
                      </a:r>
                      <a:endParaRPr kumimoji="0" lang="et-EE" sz="1100" b="0" i="0" u="none" strike="noStrike" cap="none" normalizeH="0" baseline="3000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pidades silmas eelkõige</a:t>
                      </a:r>
                    </a:p>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väiksemaid ettevõtteid.</a:t>
                      </a: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r h="299192">
                <a:tc vMerge="1">
                  <a:txBody>
                    <a:bodyPr/>
                    <a:lstStyle/>
                    <a:p>
                      <a:endParaRPr lang="et-EE"/>
                    </a:p>
                  </a:txBody>
                  <a:tcPr>
                    <a:lnT w="12700" cap="flat" cmpd="sng" algn="ctr">
                      <a:solidFill>
                        <a:schemeClr val="tx1"/>
                      </a:solidFill>
                      <a:prstDash val="solid"/>
                      <a:round/>
                      <a:headEnd type="none" w="med" len="med"/>
                      <a:tailEnd type="none" w="med" len="med"/>
                    </a:lnT>
                  </a:tcPr>
                </a:tc>
                <a:tc vMerge="1">
                  <a:txBody>
                    <a:bodyPr/>
                    <a:lstStyle/>
                    <a:p>
                      <a:endParaRPr lang="et-EE"/>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KEKK: KHG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heide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IPPU</a:t>
                      </a:r>
                    </a:p>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sektorist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CO2-ekv</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100" err="1">
                          <a:solidFill>
                            <a:schemeClr val="tx1"/>
                          </a:solidFill>
                          <a:latin typeface="+mn-lt"/>
                          <a:cs typeface="Arial" panose="020B0604020202020204" pitchFamily="34" charset="0"/>
                        </a:rPr>
                        <a:t>kT</a:t>
                      </a:r>
                      <a:r>
                        <a:rPr lang="et-EE" sz="1100">
                          <a:solidFill>
                            <a:schemeClr val="tx1"/>
                          </a:solidFill>
                          <a:latin typeface="+mn-lt"/>
                          <a:cs typeface="Arial" panose="020B0604020202020204" pitchFamily="34" charset="0"/>
                        </a:rPr>
                        <a:t>/a</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13</a:t>
                      </a: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5</a:t>
                      </a: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11.7</a:t>
                      </a: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(2050)</a:t>
                      </a: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000">
                          <a:solidFill>
                            <a:schemeClr val="tx1"/>
                          </a:solidFill>
                          <a:latin typeface="+mn-lt"/>
                          <a:cs typeface="Arial" panose="020B0604020202020204" pitchFamily="34" charset="0"/>
                        </a:rPr>
                        <a:t>JKTK</a:t>
                      </a:r>
                      <a:endParaRPr lang="et-EE" sz="1000">
                        <a:solidFill>
                          <a:schemeClr val="tx1"/>
                        </a:solidFill>
                        <a:latin typeface="+mn-lt"/>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endParaRPr lang="et-EE"/>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39923273"/>
                  </a:ext>
                </a:extLst>
              </a:tr>
              <a:tr h="299192">
                <a:tc rowSpan="3">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Taotlejad</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Koostöökoja tegevused aitavad kaasa üleüldisele rohepöördele (ÜPP), energia raiskamise vähendamisele ja taastuvenergia kasutuselevõtule</a:t>
                      </a: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Soojusenergia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tarbimine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GWh</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210</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207</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204</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201</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lang="et-EE" sz="1100" u="none" strike="noStrike" err="1">
                          <a:solidFill>
                            <a:schemeClr val="tx1"/>
                          </a:solidFill>
                          <a:effectLst/>
                          <a:latin typeface="+mn-lt"/>
                        </a:rPr>
                        <a:t>To</a:t>
                      </a:r>
                      <a:r>
                        <a:rPr lang="en-US" sz="1100" u="none" strike="noStrike">
                          <a:solidFill>
                            <a:schemeClr val="tx1"/>
                          </a:solidFill>
                          <a:effectLst/>
                          <a:latin typeface="+mn-lt"/>
                        </a:rPr>
                        <a:t>e</a:t>
                      </a:r>
                      <a:r>
                        <a:rPr lang="et-EE" sz="1100" u="none" strike="noStrike" err="1">
                          <a:solidFill>
                            <a:schemeClr val="tx1"/>
                          </a:solidFill>
                          <a:effectLst/>
                          <a:latin typeface="+mn-lt"/>
                        </a:rPr>
                        <a:t>tused</a:t>
                      </a:r>
                      <a:r>
                        <a:rPr lang="et-EE" sz="1100" u="none" strike="noStrike">
                          <a:solidFill>
                            <a:schemeClr val="tx1"/>
                          </a:solidFill>
                          <a:effectLst/>
                          <a:latin typeface="+mn-lt"/>
                        </a:rPr>
                        <a:t> energiasäästuga seotud projektidele</a:t>
                      </a: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4"/>
                  </a:ext>
                </a:extLst>
              </a:tr>
              <a:tr h="209338">
                <a:tc vMerge="1">
                  <a:txBody>
                    <a:bodyPr/>
                    <a:lstStyle/>
                    <a:p>
                      <a:endParaRPr lang="et-EE"/>
                    </a:p>
                  </a:txBody>
                  <a:tcPr/>
                </a:tc>
                <a:tc vMerge="1">
                  <a:txBody>
                    <a:bodyPr/>
                    <a:lstStyle/>
                    <a:p>
                      <a:endParaRPr lang="et-EE"/>
                    </a:p>
                  </a:txBody>
                  <a:tcPr/>
                </a:tc>
                <a:tc vMerge="1">
                  <a:txBody>
                    <a:bodyPr/>
                    <a:lstStyle/>
                    <a:p>
                      <a:endParaRPr lang="et-EE"/>
                    </a:p>
                  </a:txBody>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Elektrienergia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tarbimine</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t-EE"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GWh</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100</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98</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96</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94</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lang="et-EE" sz="1100" u="none" strike="noStrike">
                          <a:solidFill>
                            <a:schemeClr val="tx1"/>
                          </a:solidFill>
                          <a:effectLst/>
                          <a:latin typeface="+mn-lt"/>
                        </a:rPr>
                        <a:t>T</a:t>
                      </a:r>
                      <a:r>
                        <a:rPr lang="en-US" sz="1100" u="none" strike="noStrike">
                          <a:solidFill>
                            <a:schemeClr val="tx1"/>
                          </a:solidFill>
                          <a:effectLst/>
                          <a:latin typeface="+mn-lt"/>
                        </a:rPr>
                        <a:t>o</a:t>
                      </a:r>
                      <a:r>
                        <a:rPr lang="et-EE" sz="1100" u="none" strike="noStrike" err="1">
                          <a:solidFill>
                            <a:schemeClr val="tx1"/>
                          </a:solidFill>
                          <a:effectLst/>
                          <a:latin typeface="+mn-lt"/>
                        </a:rPr>
                        <a:t>etused</a:t>
                      </a:r>
                      <a:r>
                        <a:rPr lang="et-EE" sz="1100" u="none" strike="noStrike">
                          <a:solidFill>
                            <a:schemeClr val="tx1"/>
                          </a:solidFill>
                          <a:effectLst/>
                          <a:latin typeface="+mn-lt"/>
                        </a:rPr>
                        <a:t> energiasäästuga seotud projektidele</a:t>
                      </a: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2754105866"/>
                  </a:ext>
                </a:extLst>
              </a:tr>
              <a:tr h="419639">
                <a:tc vMerge="1">
                  <a:txBody>
                    <a:bodyPr/>
                    <a:lstStyle/>
                    <a:p>
                      <a:endParaRPr lang="et-EE"/>
                    </a:p>
                  </a:txBody>
                  <a:tcPr/>
                </a:tc>
                <a:tc vMerge="1">
                  <a:txBody>
                    <a:bodyPr/>
                    <a:lstStyle/>
                    <a:p>
                      <a:endParaRPr lang="et-EE"/>
                    </a:p>
                  </a:txBody>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R27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Toetatud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tegevuste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ehk</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projektide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3*</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12</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15</a:t>
                      </a: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vMerge="1">
                  <a:txBody>
                    <a:bodyPr/>
                    <a:lstStyle/>
                    <a:p>
                      <a:endParaRPr lang="et-EE"/>
                    </a:p>
                  </a:txBody>
                  <a:tcPr/>
                </a:tc>
                <a:tc vMerge="1">
                  <a:txBody>
                    <a:bodyPr/>
                    <a:lstStyle/>
                    <a:p>
                      <a:endParaRPr lang="et-EE"/>
                    </a:p>
                  </a:txBody>
                  <a:tcPr/>
                </a:tc>
                <a:extLst>
                  <a:ext uri="{0D108BD9-81ED-4DB2-BD59-A6C34878D82A}">
                    <a16:rowId xmlns:a16="http://schemas.microsoft.com/office/drawing/2014/main" val="1848889617"/>
                  </a:ext>
                </a:extLst>
              </a:tr>
              <a:tr h="299192">
                <a:tc rowSpan="3">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Juhtimiskvaliteet</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Toetuse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mentlemise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käigus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oskame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välja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välida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kõige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energiasäästlikumad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projektid</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Kvaliteetsete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projektide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maht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mida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on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otstarbekas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toetada</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90000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90000</a:t>
                      </a: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90000</a:t>
                      </a: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90000</a:t>
                      </a: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3">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lang="et-EE" sz="1100" kern="0">
                          <a:solidFill>
                            <a:schemeClr val="tx1"/>
                          </a:solidFill>
                          <a:latin typeface="+mn-lt"/>
                          <a:cs typeface="Arial" panose="020B0604020202020204" pitchFamily="34" charset="0"/>
                        </a:rPr>
                        <a:t>Koostöökoda pakub </a:t>
                      </a:r>
                      <a:r>
                        <a:rPr lang="en-US" sz="1100" kern="0" err="1">
                          <a:solidFill>
                            <a:schemeClr val="tx1"/>
                          </a:solidFill>
                          <a:latin typeface="+mn-lt"/>
                          <a:cs typeface="Arial" panose="020B0604020202020204" pitchFamily="34" charset="0"/>
                        </a:rPr>
                        <a:t>energiasäästuga</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seotud</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tegevustele</a:t>
                      </a:r>
                      <a:r>
                        <a:rPr lang="et-EE" sz="1100" kern="0">
                          <a:solidFill>
                            <a:schemeClr val="tx1"/>
                          </a:solidFill>
                          <a:latin typeface="+mn-lt"/>
                          <a:cs typeface="Arial" panose="020B0604020202020204" pitchFamily="34" charset="0"/>
                        </a:rPr>
                        <a:t> </a:t>
                      </a:r>
                      <a:r>
                        <a:rPr lang="en-US" sz="1100" kern="0">
                          <a:solidFill>
                            <a:schemeClr val="tx1"/>
                          </a:solidFill>
                          <a:latin typeface="+mn-lt"/>
                          <a:cs typeface="Arial" panose="020B0604020202020204" pitchFamily="34" charset="0"/>
                        </a:rPr>
                        <a:t>90</a:t>
                      </a:r>
                      <a:r>
                        <a:rPr lang="et-EE" sz="1100" kern="0">
                          <a:solidFill>
                            <a:schemeClr val="tx1"/>
                          </a:solidFill>
                          <a:latin typeface="+mn-lt"/>
                          <a:cs typeface="Arial" panose="020B0604020202020204" pitchFamily="34" charset="0"/>
                        </a:rPr>
                        <a:t> 000</a:t>
                      </a:r>
                      <a:r>
                        <a:rPr lang="en-US" sz="1100" kern="0">
                          <a:solidFill>
                            <a:schemeClr val="tx1"/>
                          </a:solidFill>
                          <a:latin typeface="+mn-lt"/>
                          <a:cs typeface="Arial" panose="020B0604020202020204" pitchFamily="34" charset="0"/>
                        </a:rPr>
                        <a:t> €</a:t>
                      </a:r>
                      <a:r>
                        <a:rPr lang="et-EE" sz="1100" kern="0">
                          <a:solidFill>
                            <a:schemeClr val="tx1"/>
                          </a:solidFill>
                          <a:latin typeface="+mn-lt"/>
                          <a:cs typeface="Arial" panose="020B0604020202020204" pitchFamily="34" charset="0"/>
                        </a:rPr>
                        <a:t> aastas rahalist toetust alates aastast 2024 tegevustele, mis </a:t>
                      </a:r>
                      <a:r>
                        <a:rPr lang="en-US" sz="1100" kern="0" err="1">
                          <a:solidFill>
                            <a:schemeClr val="tx1"/>
                          </a:solidFill>
                          <a:latin typeface="+mn-lt"/>
                          <a:cs typeface="Arial" panose="020B0604020202020204" pitchFamily="34" charset="0"/>
                        </a:rPr>
                        <a:t>aitavad</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piirkonna</a:t>
                      </a:r>
                      <a:r>
                        <a:rPr lang="en-US" sz="1100" kern="0">
                          <a:solidFill>
                            <a:schemeClr val="tx1"/>
                          </a:solidFill>
                          <a:latin typeface="+mn-lt"/>
                          <a:cs typeface="Arial" panose="020B0604020202020204" pitchFamily="34" charset="0"/>
                        </a:rPr>
                        <a:t> </a:t>
                      </a:r>
                      <a:r>
                        <a:rPr lang="fi-FI" sz="1100" kern="0" err="1">
                          <a:solidFill>
                            <a:schemeClr val="tx1"/>
                          </a:solidFill>
                          <a:latin typeface="+mn-lt"/>
                          <a:cs typeface="Arial" panose="020B0604020202020204" pitchFamily="34" charset="0"/>
                        </a:rPr>
                        <a:t>kogukondadel</a:t>
                      </a:r>
                      <a:r>
                        <a:rPr lang="fi-FI" sz="1100" kern="0">
                          <a:solidFill>
                            <a:schemeClr val="tx1"/>
                          </a:solidFill>
                          <a:latin typeface="+mn-lt"/>
                          <a:cs typeface="Arial" panose="020B0604020202020204" pitchFamily="34" charset="0"/>
                        </a:rPr>
                        <a:t> ja mikro- </a:t>
                      </a:r>
                      <a:r>
                        <a:rPr lang="fi-FI" sz="1100" kern="0" err="1">
                          <a:solidFill>
                            <a:schemeClr val="tx1"/>
                          </a:solidFill>
                          <a:latin typeface="+mn-lt"/>
                          <a:cs typeface="Arial" panose="020B0604020202020204" pitchFamily="34" charset="0"/>
                        </a:rPr>
                        <a:t>ning</a:t>
                      </a:r>
                      <a:r>
                        <a:rPr lang="fi-FI" sz="1100" kern="0">
                          <a:solidFill>
                            <a:schemeClr val="tx1"/>
                          </a:solidFill>
                          <a:latin typeface="+mn-lt"/>
                          <a:cs typeface="Arial" panose="020B0604020202020204" pitchFamily="34" charset="0"/>
                        </a:rPr>
                        <a:t> </a:t>
                      </a:r>
                      <a:r>
                        <a:rPr lang="fi-FI" sz="1100" kern="0" err="1">
                          <a:solidFill>
                            <a:schemeClr val="tx1"/>
                          </a:solidFill>
                          <a:latin typeface="+mn-lt"/>
                          <a:cs typeface="Arial" panose="020B0604020202020204" pitchFamily="34" charset="0"/>
                        </a:rPr>
                        <a:t>väikeettevõtetel</a:t>
                      </a:r>
                      <a:r>
                        <a:rPr lang="fi-FI" sz="1100" kern="0">
                          <a:solidFill>
                            <a:schemeClr val="tx1"/>
                          </a:solidFill>
                          <a:latin typeface="+mn-lt"/>
                          <a:cs typeface="Arial" panose="020B0604020202020204" pitchFamily="34" charset="0"/>
                        </a:rPr>
                        <a:t> </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hoida</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energiat</a:t>
                      </a:r>
                      <a:r>
                        <a:rPr lang="en-US" sz="1100" kern="0">
                          <a:solidFill>
                            <a:schemeClr val="tx1"/>
                          </a:solidFill>
                          <a:latin typeface="+mn-lt"/>
                          <a:cs typeface="Arial" panose="020B0604020202020204" pitchFamily="34" charset="0"/>
                        </a:rPr>
                        <a:t> </a:t>
                      </a:r>
                      <a:r>
                        <a:rPr lang="en-US" sz="1100" kern="0" err="1">
                          <a:solidFill>
                            <a:schemeClr val="tx1"/>
                          </a:solidFill>
                          <a:latin typeface="+mn-lt"/>
                          <a:cs typeface="Arial" panose="020B0604020202020204" pitchFamily="34" charset="0"/>
                        </a:rPr>
                        <a:t>kokku</a:t>
                      </a:r>
                      <a:r>
                        <a:rPr lang="en-US" sz="1100" kern="0">
                          <a:solidFill>
                            <a:schemeClr val="tx1"/>
                          </a:solidFill>
                          <a:latin typeface="+mn-lt"/>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või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energiat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toota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oma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tegevuste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tarvis</a:t>
                      </a:r>
                      <a:endParaRPr lang="et-EE" sz="1100" kern="0">
                        <a:solidFill>
                          <a:schemeClr val="tx1"/>
                        </a:solidFill>
                        <a:latin typeface="+mn-lt"/>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7"/>
                  </a:ext>
                </a:extLst>
              </a:tr>
              <a:tr h="389046">
                <a:tc vMerge="1">
                  <a:txBody>
                    <a:bodyPr/>
                    <a:lstStyle/>
                    <a:p>
                      <a:endParaRPr lang="et-EE"/>
                    </a:p>
                  </a:txBody>
                  <a:tcPr/>
                </a:tc>
                <a:tc vMerge="1">
                  <a:txBody>
                    <a:bodyPr/>
                    <a:lstStyle/>
                    <a:p>
                      <a:endParaRPr lang="et-EE"/>
                    </a:p>
                  </a:txBody>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t-EE" sz="1100" b="0" i="0" u="none" strike="noStrike" cap="none" normalizeH="0" baseline="0">
                        <a:ln>
                          <a:noFill/>
                        </a:ln>
                        <a:solidFill>
                          <a:srgbClr val="002060"/>
                        </a:solidFill>
                        <a:effectLst/>
                        <a:latin typeface="Arial" panose="020B0604020202020204" pitchFamily="34" charset="0"/>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Kogukonnaprojektide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keskmine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energiasääst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aastas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1000 euro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toetuse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kohta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(kWh)</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600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700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800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900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100" b="0" i="0" u="none" strike="noStrike" cap="none" normalizeH="0" baseline="0">
                        <a:ln>
                          <a:noFill/>
                        </a:ln>
                        <a:solidFill>
                          <a:srgbClr val="002060"/>
                        </a:solidFill>
                        <a:effectLst/>
                        <a:latin typeface="Arial" panose="020B0604020202020204" pitchFamily="34" charset="0"/>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0"/>
                  </a:ext>
                </a:extLst>
              </a:tr>
              <a:tr h="389046">
                <a:tc vMerge="1">
                  <a:txBody>
                    <a:bodyPr/>
                    <a:lstStyle/>
                    <a:p>
                      <a:endParaRPr lang="et-EE"/>
                    </a:p>
                  </a:txBody>
                  <a:tcPr/>
                </a:tc>
                <a:tc vMerge="1">
                  <a:txBody>
                    <a:bodyPr/>
                    <a:lstStyle/>
                    <a:p>
                      <a:endParaRPr lang="et-EE"/>
                    </a:p>
                  </a:txBody>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lang="et-EE" sz="900" kern="0">
                        <a:solidFill>
                          <a:srgbClr val="010163"/>
                        </a:solidFill>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Ettevõtete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projektide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keskmine energiasääst aastas 1000 eurot toetuse kohta (kWh)</a:t>
                      </a: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1800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2000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2200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2400</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t-EE" sz="1100" b="0" i="0" u="none" strike="noStrike" cap="none" normalizeH="0" baseline="0">
                        <a:ln>
                          <a:noFill/>
                        </a:ln>
                        <a:solidFill>
                          <a:srgbClr val="002060"/>
                        </a:solidFill>
                        <a:effectLst/>
                        <a:latin typeface="Arial" panose="020B0604020202020204" pitchFamily="34" charset="0"/>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3"/>
                  </a:ext>
                </a:extLst>
              </a:tr>
              <a:tr h="389046">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Õppimine ja areng</a:t>
                      </a:r>
                    </a:p>
                  </a:txBody>
                  <a:tcPr marL="24000" marR="24000" marT="18000" marB="18000" vert="eaVert"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rPr>
                        <a:t>Meil</a:t>
                      </a:r>
                      <a:r>
                        <a:rPr kumimoji="0" lang="en-US" sz="1100" b="0" i="0" u="none" strike="noStrike" cap="none" normalizeH="0" baseline="0">
                          <a:ln>
                            <a:noFill/>
                          </a:ln>
                          <a:solidFill>
                            <a:schemeClr val="tx1"/>
                          </a:solidFill>
                          <a:effectLst/>
                          <a:latin typeface="+mn-lt"/>
                          <a:ea typeface="ＭＳ Ｐゴシック" pitchFamily="34" charset="-128"/>
                        </a:rPr>
                        <a:t> on head </a:t>
                      </a:r>
                      <a:r>
                        <a:rPr kumimoji="0" lang="en-US" sz="1100" b="0" i="0" u="none" strike="noStrike" cap="none" normalizeH="0" baseline="0" err="1">
                          <a:ln>
                            <a:noFill/>
                          </a:ln>
                          <a:solidFill>
                            <a:schemeClr val="tx1"/>
                          </a:solidFill>
                          <a:effectLst/>
                          <a:latin typeface="+mn-lt"/>
                          <a:ea typeface="ＭＳ Ｐゴシック" pitchFamily="34" charset="-128"/>
                        </a:rPr>
                        <a:t>teadmised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kuidas</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tegevuspiirkonnas</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vähendada</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kulutusi</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energiale</a:t>
                      </a:r>
                      <a:endParaRPr kumimoji="0" lang="en-US" sz="1100" b="0" i="0" u="none" strike="noStrike" cap="none" normalizeH="0" baseline="0">
                        <a:ln>
                          <a:noFill/>
                        </a:ln>
                        <a:solidFill>
                          <a:schemeClr val="tx1"/>
                        </a:solidFill>
                        <a:effectLst/>
                        <a:latin typeface="+mn-lt"/>
                        <a:ea typeface="ＭＳ Ｐゴシック" pitchFamily="34" charset="-128"/>
                      </a:endParaRP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Infotundide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aastas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kogukondadele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mikro</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ning</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väikeettevõtjatele</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4</a:t>
                      </a: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8</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12</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16</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Koostöökoda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korraldab</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regulaarselt</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praktilisi</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atraktiivseid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infoseminare</a:t>
                      </a:r>
                      <a:r>
                        <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/õppereise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kõigis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piirkondades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energia</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kokkuhoiu</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võimaluste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teemadel</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kogukondades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ettevõtetes</a:t>
                      </a:r>
                      <a:endPar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4"/>
                  </a:ext>
                </a:extLst>
              </a:tr>
              <a:tr h="478900">
                <a:tc vMerge="1">
                  <a:txBody>
                    <a:bodyPr/>
                    <a:lstStyle/>
                    <a:p>
                      <a:endParaRPr lang="et-EE"/>
                    </a:p>
                  </a:txBody>
                  <a:tcPr/>
                </a:tc>
                <a:tc vMerge="1">
                  <a:txBody>
                    <a:bodyPr/>
                    <a:lstStyle/>
                    <a:p>
                      <a:endParaRPr lang="et-EE"/>
                    </a:p>
                  </a:txBody>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pPr>
                      <a:endParaRPr kumimoji="0" lang="et-EE" sz="900" b="0" i="0" u="none" strike="noStrike" cap="none" normalizeH="0" baseline="0">
                        <a:ln>
                          <a:noFill/>
                        </a:ln>
                        <a:solidFill>
                          <a:srgbClr val="010163"/>
                        </a:solidFill>
                        <a:effectLst/>
                        <a:latin typeface="Arial" charset="0"/>
                        <a:ea typeface="ＭＳ Ｐゴシック" pitchFamily="34" charset="-128"/>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75000"/>
                        </a:lnSpc>
                        <a:spcBef>
                          <a:spcPts val="0"/>
                        </a:spcBef>
                        <a:spcAft>
                          <a:spcPct val="0"/>
                        </a:spcAft>
                        <a:buClrTx/>
                        <a:buSzTx/>
                        <a:buFontTx/>
                        <a:buNone/>
                        <a:tabLst/>
                      </a:pP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Osalejate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arv</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aastas</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kogukondadele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ja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mikro</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ning</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väikeettevõtjatele</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mõeldud</a:t>
                      </a:r>
                      <a:r>
                        <a:rPr kumimoji="0" lang="en-US"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 </a:t>
                      </a:r>
                      <a:r>
                        <a:rPr kumimoji="0" lang="en-US" sz="1100" b="0" i="0" u="none" strike="noStrike" cap="none" normalizeH="0" baseline="0" err="1">
                          <a:ln>
                            <a:noFill/>
                          </a:ln>
                          <a:solidFill>
                            <a:schemeClr val="tx1"/>
                          </a:solidFill>
                          <a:effectLst/>
                          <a:latin typeface="+mn-lt"/>
                          <a:ea typeface="ＭＳ Ｐゴシック" pitchFamily="34" charset="-128"/>
                          <a:cs typeface="Arial" panose="020B0604020202020204" pitchFamily="34" charset="0"/>
                        </a:rPr>
                        <a:t>infotundides</a:t>
                      </a:r>
                      <a:endParaRPr kumimoji="0" lang="et-EE" sz="11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40</a:t>
                      </a: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80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120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160</a:t>
                      </a: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1600" marR="216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ctr" defTabSz="914400" rtl="0" eaLnBrk="0" fontAlgn="base" latinLnBrk="0" hangingPunct="0">
                        <a:lnSpc>
                          <a:spcPct val="75000"/>
                        </a:lnSpc>
                        <a:spcBef>
                          <a:spcPts val="0"/>
                        </a:spcBef>
                        <a:spcAft>
                          <a:spcPct val="0"/>
                        </a:spcAft>
                        <a:buClrTx/>
                        <a:buSzTx/>
                        <a:buFontTx/>
                        <a:buNone/>
                        <a:tabLst/>
                      </a:pPr>
                      <a:r>
                        <a:rPr kumimoji="0" lang="en-US"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JKTK</a:t>
                      </a:r>
                      <a:endParaRPr kumimoji="0" lang="et-EE" sz="10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vMerge="1">
                  <a:txBody>
                    <a:bodyPr/>
                    <a:lstStyle/>
                    <a:p>
                      <a:pPr marL="0" marR="0" lvl="0" indent="0" algn="l" defTabSz="914400" rtl="0" eaLnBrk="0" fontAlgn="base" latinLnBrk="0" hangingPunct="0">
                        <a:lnSpc>
                          <a:spcPct val="75000"/>
                        </a:lnSpc>
                        <a:spcBef>
                          <a:spcPts val="0"/>
                        </a:spcBef>
                        <a:spcAft>
                          <a:spcPct val="0"/>
                        </a:spcAft>
                        <a:buClrTx/>
                        <a:buSzTx/>
                        <a:buFontTx/>
                        <a:buNone/>
                        <a:tabLst/>
                        <a:defRPr/>
                      </a:pPr>
                      <a:endParaRPr kumimoji="0" lang="et-EE" sz="1100" b="0" i="0" u="none" strike="noStrike" cap="none" normalizeH="0" baseline="0">
                        <a:ln>
                          <a:noFill/>
                        </a:ln>
                        <a:solidFill>
                          <a:srgbClr val="002060"/>
                        </a:solidFill>
                        <a:effectLst/>
                        <a:latin typeface="Arial" panose="020B0604020202020204" pitchFamily="34" charset="0"/>
                        <a:ea typeface="ＭＳ Ｐゴシック" pitchFamily="34" charset="-128"/>
                        <a:cs typeface="Arial" panose="020B0604020202020204" pitchFamily="34" charset="0"/>
                      </a:endParaRPr>
                    </a:p>
                  </a:txBody>
                  <a:tcPr marL="24000" marR="24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18"/>
                  </a:ext>
                </a:extLst>
              </a:tr>
            </a:tbl>
          </a:graphicData>
        </a:graphic>
      </p:graphicFrame>
      <p:sp>
        <p:nvSpPr>
          <p:cNvPr id="69768" name="AutoShape 2636"/>
          <p:cNvSpPr>
            <a:spLocks noChangeArrowheads="1"/>
          </p:cNvSpPr>
          <p:nvPr/>
        </p:nvSpPr>
        <p:spPr bwMode="auto">
          <a:xfrm>
            <a:off x="811422" y="1530088"/>
            <a:ext cx="1464618" cy="730471"/>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5000"/>
              </a:lnSpc>
            </a:pPr>
            <a:r>
              <a:rPr lang="en-US" sz="1200" err="1"/>
              <a:t>Tegevuspiirkonnas</a:t>
            </a:r>
            <a:r>
              <a:rPr lang="en-US" sz="1200"/>
              <a:t> on </a:t>
            </a:r>
            <a:r>
              <a:rPr lang="en-US" sz="1200" err="1"/>
              <a:t>märgata</a:t>
            </a:r>
            <a:r>
              <a:rPr lang="en-US" sz="1200"/>
              <a:t> </a:t>
            </a:r>
            <a:r>
              <a:rPr lang="en-US" sz="1200" err="1"/>
              <a:t>energia</a:t>
            </a:r>
            <a:r>
              <a:rPr lang="en-US" sz="1200"/>
              <a:t> </a:t>
            </a:r>
            <a:r>
              <a:rPr lang="en-US" sz="1200" err="1"/>
              <a:t>impordi</a:t>
            </a:r>
            <a:r>
              <a:rPr lang="en-US" sz="1200"/>
              <a:t> ja </a:t>
            </a:r>
            <a:r>
              <a:rPr lang="en-US" sz="1200" err="1"/>
              <a:t>energiakulude</a:t>
            </a:r>
            <a:r>
              <a:rPr lang="en-US" sz="1200"/>
              <a:t> </a:t>
            </a:r>
            <a:r>
              <a:rPr lang="en-US" sz="1200" err="1"/>
              <a:t>vähenemist</a:t>
            </a:r>
            <a:endParaRPr lang="et-EE" sz="1200"/>
          </a:p>
        </p:txBody>
      </p:sp>
      <p:cxnSp>
        <p:nvCxnSpPr>
          <p:cNvPr id="54" name="Curved Connector 53"/>
          <p:cNvCxnSpPr>
            <a:cxnSpLocks/>
          </p:cNvCxnSpPr>
          <p:nvPr/>
        </p:nvCxnSpPr>
        <p:spPr bwMode="auto">
          <a:xfrm rot="5400000" flipH="1" flipV="1">
            <a:off x="11007050" y="4816531"/>
            <a:ext cx="794" cy="112"/>
          </a:xfrm>
          <a:prstGeom prst="curvedConnector3">
            <a:avLst>
              <a:gd name="adj1" fmla="val 50000"/>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62" name="AutoShape 2642"/>
          <p:cNvSpPr>
            <a:spLocks noChangeArrowheads="1"/>
          </p:cNvSpPr>
          <p:nvPr/>
        </p:nvSpPr>
        <p:spPr bwMode="auto">
          <a:xfrm>
            <a:off x="811422" y="5344265"/>
            <a:ext cx="3361887" cy="987259"/>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t-EE" sz="1200"/>
              <a:t>Meil </a:t>
            </a:r>
            <a:r>
              <a:rPr lang="en-US" sz="1200"/>
              <a:t> </a:t>
            </a:r>
            <a:r>
              <a:rPr lang="en-US" sz="1200" err="1"/>
              <a:t>Koostöökojas</a:t>
            </a:r>
            <a:r>
              <a:rPr lang="en-US" sz="1200"/>
              <a:t> </a:t>
            </a:r>
            <a:r>
              <a:rPr lang="et-EE" sz="1200"/>
              <a:t>on teadmised ja oskused</a:t>
            </a:r>
            <a:r>
              <a:rPr lang="en-US" sz="1200"/>
              <a:t>:</a:t>
            </a:r>
            <a:endParaRPr lang="et-EE" sz="1200"/>
          </a:p>
          <a:p>
            <a:pPr marL="171450" indent="-171450">
              <a:lnSpc>
                <a:spcPct val="70000"/>
              </a:lnSpc>
              <a:buFontTx/>
              <a:buChar char="-"/>
            </a:pPr>
            <a:r>
              <a:rPr lang="en-US" sz="1200"/>
              <a:t>mis on </a:t>
            </a:r>
            <a:r>
              <a:rPr lang="en-US" sz="1200" err="1"/>
              <a:t>piirkonna</a:t>
            </a:r>
            <a:r>
              <a:rPr lang="en-US" sz="1200"/>
              <a:t> </a:t>
            </a:r>
            <a:r>
              <a:rPr lang="en-US" sz="1200" err="1"/>
              <a:t>energiasäästu</a:t>
            </a:r>
            <a:r>
              <a:rPr lang="en-US" sz="1200"/>
              <a:t> </a:t>
            </a:r>
            <a:r>
              <a:rPr lang="en-US" sz="1200" err="1"/>
              <a:t>vajadused</a:t>
            </a:r>
            <a:endParaRPr lang="en-US" sz="1200"/>
          </a:p>
          <a:p>
            <a:pPr marL="171450" indent="-171450">
              <a:lnSpc>
                <a:spcPct val="70000"/>
              </a:lnSpc>
              <a:buFontTx/>
              <a:buChar char="-"/>
            </a:pPr>
            <a:r>
              <a:rPr lang="en-US" sz="1200" err="1"/>
              <a:t>osata</a:t>
            </a:r>
            <a:r>
              <a:rPr lang="en-US" sz="1200"/>
              <a:t> </a:t>
            </a:r>
            <a:r>
              <a:rPr lang="en-US" sz="1200" err="1"/>
              <a:t>hinnata</a:t>
            </a:r>
            <a:r>
              <a:rPr lang="en-US" sz="1200"/>
              <a:t> </a:t>
            </a:r>
            <a:r>
              <a:rPr lang="en-US" sz="1200" err="1"/>
              <a:t>energiasäästu</a:t>
            </a:r>
            <a:r>
              <a:rPr lang="en-US" sz="1200"/>
              <a:t> ja </a:t>
            </a:r>
            <a:r>
              <a:rPr lang="en-US" sz="1200" err="1"/>
              <a:t>energiatootmisega</a:t>
            </a:r>
            <a:r>
              <a:rPr lang="en-US" sz="1200"/>
              <a:t> </a:t>
            </a:r>
            <a:r>
              <a:rPr lang="en-US" sz="1200" err="1"/>
              <a:t>seotud</a:t>
            </a:r>
            <a:r>
              <a:rPr lang="en-US" sz="1200"/>
              <a:t> </a:t>
            </a:r>
            <a:r>
              <a:rPr lang="en-US" sz="1200" err="1"/>
              <a:t>projekte</a:t>
            </a:r>
            <a:endParaRPr lang="en-US" sz="1200"/>
          </a:p>
          <a:p>
            <a:pPr marL="171450" indent="-171450">
              <a:lnSpc>
                <a:spcPct val="70000"/>
              </a:lnSpc>
              <a:buFontTx/>
              <a:buChar char="-"/>
            </a:pPr>
            <a:r>
              <a:rPr lang="en-US" sz="1200" err="1"/>
              <a:t>omada</a:t>
            </a:r>
            <a:r>
              <a:rPr lang="en-US" sz="1200"/>
              <a:t> head </a:t>
            </a:r>
            <a:r>
              <a:rPr lang="en-US" sz="1200" err="1"/>
              <a:t>ülevaadet</a:t>
            </a:r>
            <a:r>
              <a:rPr lang="en-US" sz="1200"/>
              <a:t> </a:t>
            </a:r>
            <a:r>
              <a:rPr lang="en-US" sz="1200" err="1"/>
              <a:t>projektidest</a:t>
            </a:r>
            <a:r>
              <a:rPr lang="en-US" sz="1200"/>
              <a:t> Euroopa LEADER </a:t>
            </a:r>
            <a:r>
              <a:rPr lang="en-US" sz="1200" err="1"/>
              <a:t>võrgustikus</a:t>
            </a:r>
            <a:r>
              <a:rPr lang="en-US" sz="1200"/>
              <a:t>, mis on </a:t>
            </a:r>
            <a:r>
              <a:rPr lang="en-US" sz="1200" err="1"/>
              <a:t>aidanud</a:t>
            </a:r>
            <a:r>
              <a:rPr lang="en-US" sz="1200"/>
              <a:t> </a:t>
            </a:r>
            <a:r>
              <a:rPr lang="en-US" sz="1200" err="1"/>
              <a:t>sealseid</a:t>
            </a:r>
            <a:r>
              <a:rPr lang="en-US" sz="1200"/>
              <a:t> </a:t>
            </a:r>
            <a:r>
              <a:rPr lang="en-US" sz="1200" err="1"/>
              <a:t>ettevõtteid</a:t>
            </a:r>
            <a:r>
              <a:rPr lang="en-US" sz="1200"/>
              <a:t> ja </a:t>
            </a:r>
            <a:r>
              <a:rPr lang="en-US" sz="1200" err="1"/>
              <a:t>kogukondi</a:t>
            </a:r>
            <a:endParaRPr lang="et-EE" sz="1200"/>
          </a:p>
        </p:txBody>
      </p:sp>
      <p:sp>
        <p:nvSpPr>
          <p:cNvPr id="67" name="AutoShape 2642"/>
          <p:cNvSpPr>
            <a:spLocks noChangeArrowheads="1"/>
          </p:cNvSpPr>
          <p:nvPr/>
        </p:nvSpPr>
        <p:spPr bwMode="auto">
          <a:xfrm>
            <a:off x="1708757" y="4096811"/>
            <a:ext cx="2096220" cy="775590"/>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t-EE" sz="1200"/>
              <a:t>Koostöökojal on kompetents disainida </a:t>
            </a:r>
            <a:r>
              <a:rPr lang="en-US" sz="1200" err="1"/>
              <a:t>energiasäästu</a:t>
            </a:r>
            <a:r>
              <a:rPr lang="et-EE" sz="1200"/>
              <a:t> tarvis toetusmeetmeid, mis reaalselt aitavad </a:t>
            </a:r>
            <a:r>
              <a:rPr lang="en-US" sz="1200" u="sng" err="1"/>
              <a:t>tõhusalt</a:t>
            </a:r>
            <a:r>
              <a:rPr lang="en-US" sz="1200"/>
              <a:t> </a:t>
            </a:r>
            <a:r>
              <a:rPr lang="en-US" sz="1200" err="1"/>
              <a:t>energiat</a:t>
            </a:r>
            <a:r>
              <a:rPr lang="en-US" sz="1200"/>
              <a:t> </a:t>
            </a:r>
            <a:r>
              <a:rPr lang="en-US" sz="1200" err="1"/>
              <a:t>kokku</a:t>
            </a:r>
            <a:r>
              <a:rPr lang="en-US" sz="1200"/>
              <a:t> </a:t>
            </a:r>
            <a:r>
              <a:rPr lang="en-US" sz="1200" err="1"/>
              <a:t>hoida</a:t>
            </a:r>
            <a:endParaRPr lang="et-EE" sz="1200"/>
          </a:p>
        </p:txBody>
      </p:sp>
      <p:cxnSp>
        <p:nvCxnSpPr>
          <p:cNvPr id="36" name="Curved Connector 32"/>
          <p:cNvCxnSpPr>
            <a:cxnSpLocks/>
            <a:endCxn id="160" idx="1"/>
          </p:cNvCxnSpPr>
          <p:nvPr/>
        </p:nvCxnSpPr>
        <p:spPr bwMode="auto">
          <a:xfrm rot="16200000" flipV="1">
            <a:off x="1245622" y="4081168"/>
            <a:ext cx="2208547" cy="284941"/>
          </a:xfrm>
          <a:prstGeom prst="curvedConnector4">
            <a:avLst>
              <a:gd name="adj1" fmla="val 14680"/>
              <a:gd name="adj2" fmla="val 472924"/>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80" name="Curved Connector 32"/>
          <p:cNvCxnSpPr>
            <a:cxnSpLocks/>
            <a:stCxn id="62" idx="0"/>
            <a:endCxn id="67" idx="2"/>
          </p:cNvCxnSpPr>
          <p:nvPr/>
        </p:nvCxnSpPr>
        <p:spPr bwMode="auto">
          <a:xfrm rot="5400000" flipH="1" flipV="1">
            <a:off x="2388684" y="4976083"/>
            <a:ext cx="471864" cy="264501"/>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cxnSp>
        <p:nvCxnSpPr>
          <p:cNvPr id="81" name="Curved Connector 32"/>
          <p:cNvCxnSpPr>
            <a:cxnSpLocks/>
            <a:stCxn id="67" idx="0"/>
            <a:endCxn id="160" idx="2"/>
          </p:cNvCxnSpPr>
          <p:nvPr/>
        </p:nvCxnSpPr>
        <p:spPr bwMode="auto">
          <a:xfrm rot="5400000" flipH="1" flipV="1">
            <a:off x="2602535" y="3628023"/>
            <a:ext cx="623121" cy="314457"/>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sp>
        <p:nvSpPr>
          <p:cNvPr id="160" name="AutoShape 2632">
            <a:extLst>
              <a:ext uri="{FF2B5EF4-FFF2-40B4-BE49-F238E27FC236}">
                <a16:creationId xmlns:a16="http://schemas.microsoft.com/office/drawing/2014/main" id="{B56AE758-D26A-816F-9980-0F7F9F51ECB9}"/>
              </a:ext>
            </a:extLst>
          </p:cNvPr>
          <p:cNvSpPr>
            <a:spLocks noChangeArrowheads="1"/>
          </p:cNvSpPr>
          <p:nvPr/>
        </p:nvSpPr>
        <p:spPr bwMode="auto">
          <a:xfrm>
            <a:off x="2207424" y="2765040"/>
            <a:ext cx="1727799" cy="708650"/>
          </a:xfrm>
          <a:prstGeom prst="flowChartAlternateProcess">
            <a:avLst/>
          </a:prstGeom>
          <a:solidFill>
            <a:schemeClr val="bg1">
              <a:alpha val="90000"/>
            </a:schemeClr>
          </a:solidFill>
          <a:ln w="12700" algn="ctr">
            <a:solidFill>
              <a:schemeClr val="tx1"/>
            </a:solidFill>
            <a:miter lim="800000"/>
            <a:headEnd/>
            <a:tailEnd/>
          </a:ln>
        </p:spPr>
        <p:txBody>
          <a:bodyPr wrap="square" lIns="19200" tIns="19200" rIns="19200" bIns="19200" anchor="ctr"/>
          <a:lstStyle/>
          <a:p>
            <a:pPr algn="ctr">
              <a:lnSpc>
                <a:spcPct val="70000"/>
              </a:lnSpc>
            </a:pPr>
            <a:r>
              <a:rPr lang="en-US" sz="1200" err="1"/>
              <a:t>Koostöökoja</a:t>
            </a:r>
            <a:r>
              <a:rPr lang="en-US" sz="1200"/>
              <a:t> </a:t>
            </a:r>
            <a:r>
              <a:rPr lang="en-US" sz="1200" err="1"/>
              <a:t>tegevused</a:t>
            </a:r>
            <a:r>
              <a:rPr lang="en-US" sz="1200"/>
              <a:t> </a:t>
            </a:r>
            <a:r>
              <a:rPr lang="et-EE" sz="1200"/>
              <a:t>aitavad kaasa </a:t>
            </a:r>
            <a:r>
              <a:rPr lang="en-US" sz="1200"/>
              <a:t> </a:t>
            </a:r>
            <a:r>
              <a:rPr lang="en-US" sz="1200" err="1"/>
              <a:t>energiasäästmise</a:t>
            </a:r>
            <a:r>
              <a:rPr lang="en-US" sz="1200"/>
              <a:t> </a:t>
            </a:r>
            <a:r>
              <a:rPr lang="en-US" sz="1200" err="1"/>
              <a:t>liikumisele</a:t>
            </a:r>
            <a:endParaRPr lang="et-EE" sz="1200"/>
          </a:p>
        </p:txBody>
      </p:sp>
      <p:cxnSp>
        <p:nvCxnSpPr>
          <p:cNvPr id="351" name="Curved Connector 38">
            <a:extLst>
              <a:ext uri="{FF2B5EF4-FFF2-40B4-BE49-F238E27FC236}">
                <a16:creationId xmlns:a16="http://schemas.microsoft.com/office/drawing/2014/main" id="{EC1153F4-5CD4-05EA-A75F-88FC2AF952FC}"/>
              </a:ext>
            </a:extLst>
          </p:cNvPr>
          <p:cNvCxnSpPr>
            <a:cxnSpLocks/>
            <a:stCxn id="160" idx="0"/>
            <a:endCxn id="69768" idx="2"/>
          </p:cNvCxnSpPr>
          <p:nvPr/>
        </p:nvCxnSpPr>
        <p:spPr bwMode="auto">
          <a:xfrm rot="16200000" flipV="1">
            <a:off x="2055288" y="1749003"/>
            <a:ext cx="504481" cy="1527593"/>
          </a:xfrm>
          <a:prstGeom prst="curvedConnector3">
            <a:avLst>
              <a:gd name="adj1" fmla="val 50000"/>
            </a:avLst>
          </a:prstGeom>
          <a:gradFill rotWithShape="1">
            <a:gsLst>
              <a:gs pos="0">
                <a:srgbClr val="7D7DB3"/>
              </a:gs>
              <a:gs pos="100000">
                <a:srgbClr val="7878B0"/>
              </a:gs>
            </a:gsLst>
            <a:lin ang="5400000" scaled="1"/>
          </a:gradFill>
          <a:ln w="19050" cap="flat" cmpd="sng" algn="ctr">
            <a:solidFill>
              <a:schemeClr val="tx1"/>
            </a:solidFill>
            <a:prstDash val="solid"/>
            <a:round/>
            <a:headEnd type="none" w="med" len="med"/>
            <a:tailEnd type="stealth"/>
          </a:ln>
          <a:effectLst/>
        </p:spPr>
      </p:cxnSp>
      <p:sp>
        <p:nvSpPr>
          <p:cNvPr id="5" name="Rectangle 2388">
            <a:extLst>
              <a:ext uri="{FF2B5EF4-FFF2-40B4-BE49-F238E27FC236}">
                <a16:creationId xmlns:a16="http://schemas.microsoft.com/office/drawing/2014/main" id="{B9B03B44-4083-616D-4A3D-9A145C0D45C3}"/>
              </a:ext>
            </a:extLst>
          </p:cNvPr>
          <p:cNvSpPr>
            <a:spLocks noGrp="1" noChangeArrowheads="1"/>
          </p:cNvSpPr>
          <p:nvPr>
            <p:ph type="title"/>
          </p:nvPr>
        </p:nvSpPr>
        <p:spPr>
          <a:xfrm>
            <a:off x="422031" y="96938"/>
            <a:ext cx="2972028" cy="535046"/>
          </a:xfrm>
        </p:spPr>
        <p:txBody>
          <a:bodyPr>
            <a:noAutofit/>
          </a:bodyPr>
          <a:lstStyle/>
          <a:p>
            <a:r>
              <a:rPr lang="et-EE" sz="2800">
                <a:ea typeface="ＭＳ Ｐゴシック" pitchFamily="34" charset="-128"/>
              </a:rPr>
              <a:t>STRATEEGIA KAART</a:t>
            </a:r>
            <a:endParaRPr lang="et-EE" sz="2800" b="0">
              <a:ea typeface="ＭＳ Ｐゴシック" pitchFamily="34" charset="-128"/>
            </a:endParaRPr>
          </a:p>
        </p:txBody>
      </p:sp>
      <p:sp>
        <p:nvSpPr>
          <p:cNvPr id="6" name="Text Box 27">
            <a:extLst>
              <a:ext uri="{FF2B5EF4-FFF2-40B4-BE49-F238E27FC236}">
                <a16:creationId xmlns:a16="http://schemas.microsoft.com/office/drawing/2014/main" id="{7FA2C701-F840-BB66-CB07-8A2C494DAF59}"/>
              </a:ext>
            </a:extLst>
          </p:cNvPr>
          <p:cNvSpPr txBox="1">
            <a:spLocks noChangeArrowheads="1"/>
          </p:cNvSpPr>
          <p:nvPr/>
        </p:nvSpPr>
        <p:spPr bwMode="auto">
          <a:xfrm>
            <a:off x="3680654" y="203856"/>
            <a:ext cx="6811423" cy="491160"/>
          </a:xfrm>
          <a:prstGeom prst="rect">
            <a:avLst/>
          </a:prstGeom>
          <a:noFill/>
          <a:ln w="9525" algn="ctr">
            <a:noFill/>
            <a:miter lim="800000"/>
            <a:headEnd/>
            <a:tailEnd/>
          </a:ln>
          <a:effectLst/>
        </p:spPr>
        <p:txBody>
          <a:bodyPr wrap="square">
            <a:spAutoFit/>
          </a:bodyPr>
          <a:lstStyle/>
          <a:p>
            <a:pPr defTabSz="1219170">
              <a:lnSpc>
                <a:spcPct val="80000"/>
              </a:lnSpc>
            </a:pPr>
            <a:r>
              <a:rPr lang="et-EE" sz="1600" b="1">
                <a:solidFill>
                  <a:prstClr val="black"/>
                </a:solidFill>
                <a:latin typeface="Calibri"/>
              </a:rPr>
              <a:t>MEEDE 2 Energiakulude vähendamise meede</a:t>
            </a:r>
          </a:p>
          <a:p>
            <a:pPr defTabSz="1219170">
              <a:lnSpc>
                <a:spcPct val="80000"/>
              </a:lnSpc>
            </a:pPr>
            <a:r>
              <a:rPr lang="en-US" sz="1600" b="1">
                <a:solidFill>
                  <a:prstClr val="black"/>
                </a:solidFill>
                <a:latin typeface="Calibri"/>
              </a:rPr>
              <a:t>V</a:t>
            </a:r>
            <a:r>
              <a:rPr lang="et-EE" sz="1600" b="1">
                <a:solidFill>
                  <a:prstClr val="black"/>
                </a:solidFill>
                <a:latin typeface="Calibri"/>
              </a:rPr>
              <a:t>isioon:</a:t>
            </a:r>
            <a:r>
              <a:rPr lang="en-US" sz="1600" b="1">
                <a:solidFill>
                  <a:prstClr val="black"/>
                </a:solidFill>
                <a:latin typeface="Calibri"/>
              </a:rPr>
              <a:t> </a:t>
            </a:r>
            <a:r>
              <a:rPr lang="en-US" sz="1600" b="1">
                <a:solidFill>
                  <a:prstClr val="black"/>
                </a:solidFill>
              </a:rPr>
              <a:t> </a:t>
            </a:r>
            <a:r>
              <a:rPr lang="fi-FI" sz="1600" b="1">
                <a:solidFill>
                  <a:prstClr val="black"/>
                </a:solidFill>
              </a:rPr>
              <a:t>energia impordi ja energiakulude vähendamine </a:t>
            </a:r>
          </a:p>
        </p:txBody>
      </p:sp>
      <p:sp>
        <p:nvSpPr>
          <p:cNvPr id="2" name="TextBox 1">
            <a:extLst>
              <a:ext uri="{FF2B5EF4-FFF2-40B4-BE49-F238E27FC236}">
                <a16:creationId xmlns:a16="http://schemas.microsoft.com/office/drawing/2014/main" id="{55F1682C-14E5-3AB7-4F1E-E93F1CEB01BE}"/>
              </a:ext>
            </a:extLst>
          </p:cNvPr>
          <p:cNvSpPr txBox="1"/>
          <p:nvPr/>
        </p:nvSpPr>
        <p:spPr>
          <a:xfrm>
            <a:off x="422031" y="490274"/>
            <a:ext cx="2986083" cy="261610"/>
          </a:xfrm>
          <a:prstGeom prst="rect">
            <a:avLst/>
          </a:prstGeom>
          <a:noFill/>
        </p:spPr>
        <p:txBody>
          <a:bodyPr wrap="square" rtlCol="0">
            <a:spAutoFit/>
          </a:bodyPr>
          <a:lstStyle/>
          <a:p>
            <a:r>
              <a:rPr lang="et-EE" sz="1100" i="1"/>
              <a:t>*Sihtväärtused on kirjeldatud kumulatiivselt</a:t>
            </a:r>
          </a:p>
        </p:txBody>
      </p:sp>
      <p:sp>
        <p:nvSpPr>
          <p:cNvPr id="4" name="Slaidinumbri kohatäide 3">
            <a:extLst>
              <a:ext uri="{FF2B5EF4-FFF2-40B4-BE49-F238E27FC236}">
                <a16:creationId xmlns:a16="http://schemas.microsoft.com/office/drawing/2014/main" id="{4BAABCD5-146C-1C2F-D7BB-9C0A6FFF37A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35</a:t>
            </a:fld>
            <a:endParaRPr lang="et-EE">
              <a:solidFill>
                <a:prstClr val="black"/>
              </a:solidFill>
              <a:latin typeface="Calibri"/>
            </a:endParaRPr>
          </a:p>
        </p:txBody>
      </p:sp>
    </p:spTree>
    <p:extLst>
      <p:ext uri="{BB962C8B-B14F-4D97-AF65-F5344CB8AC3E}">
        <p14:creationId xmlns:p14="http://schemas.microsoft.com/office/powerpoint/2010/main" val="918359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A59AD4-03F0-3E1C-C8B6-886B6D9A1482}"/>
              </a:ext>
            </a:extLst>
          </p:cNvPr>
          <p:cNvGraphicFramePr>
            <a:graphicFrameLocks noGrp="1"/>
          </p:cNvGraphicFramePr>
          <p:nvPr>
            <p:ph idx="1"/>
            <p:extLst>
              <p:ext uri="{D42A27DB-BD31-4B8C-83A1-F6EECF244321}">
                <p14:modId xmlns:p14="http://schemas.microsoft.com/office/powerpoint/2010/main" val="2895344067"/>
              </p:ext>
            </p:extLst>
          </p:nvPr>
        </p:nvGraphicFramePr>
        <p:xfrm>
          <a:off x="644525" y="872337"/>
          <a:ext cx="11323756" cy="5372100"/>
        </p:xfrm>
        <a:graphic>
          <a:graphicData uri="http://schemas.openxmlformats.org/drawingml/2006/table">
            <a:tbl>
              <a:tblPr firstRow="1" bandRow="1">
                <a:tableStyleId>{5C22544A-7EE6-4342-B048-85BDC9FD1C3A}</a:tableStyleId>
              </a:tblPr>
              <a:tblGrid>
                <a:gridCol w="2480512">
                  <a:extLst>
                    <a:ext uri="{9D8B030D-6E8A-4147-A177-3AD203B41FA5}">
                      <a16:colId xmlns:a16="http://schemas.microsoft.com/office/drawing/2014/main" val="4130286235"/>
                    </a:ext>
                  </a:extLst>
                </a:gridCol>
                <a:gridCol w="8843244">
                  <a:extLst>
                    <a:ext uri="{9D8B030D-6E8A-4147-A177-3AD203B41FA5}">
                      <a16:colId xmlns:a16="http://schemas.microsoft.com/office/drawing/2014/main" val="3261024921"/>
                    </a:ext>
                  </a:extLst>
                </a:gridCol>
              </a:tblGrid>
              <a:tr h="268794">
                <a:tc>
                  <a:txBody>
                    <a:bodyPr/>
                    <a:lstStyle/>
                    <a:p>
                      <a:pPr algn="l">
                        <a:lnSpc>
                          <a:spcPct val="90000"/>
                        </a:lnSpc>
                      </a:pPr>
                      <a:r>
                        <a:rPr lang="en-US" sz="1300" err="1">
                          <a:solidFill>
                            <a:schemeClr val="tx1"/>
                          </a:solidFill>
                        </a:rPr>
                        <a:t>Nimetus</a:t>
                      </a:r>
                      <a:endParaRPr lang="et-EE" sz="1300">
                        <a:solidFill>
                          <a:schemeClr val="tx1"/>
                        </a:solidFill>
                      </a:endParaRPr>
                    </a:p>
                  </a:txBody>
                  <a:tcPr>
                    <a:solidFill>
                      <a:srgbClr val="E0E3EC"/>
                    </a:solidFill>
                  </a:tcPr>
                </a:tc>
                <a:tc>
                  <a:txBody>
                    <a:bodyPr/>
                    <a:lstStyle/>
                    <a:p>
                      <a:pPr algn="l">
                        <a:lnSpc>
                          <a:spcPct val="90000"/>
                        </a:lnSpc>
                      </a:pPr>
                      <a:r>
                        <a:rPr lang="et-EE" sz="1300">
                          <a:solidFill>
                            <a:schemeClr val="tx1"/>
                          </a:solidFill>
                        </a:rPr>
                        <a:t>2. </a:t>
                      </a:r>
                      <a:r>
                        <a:rPr lang="en-US" sz="1300">
                          <a:solidFill>
                            <a:schemeClr val="tx1"/>
                          </a:solidFill>
                        </a:rPr>
                        <a:t>E</a:t>
                      </a:r>
                      <a:r>
                        <a:rPr lang="et-EE" sz="1300" err="1">
                          <a:solidFill>
                            <a:schemeClr val="tx1"/>
                          </a:solidFill>
                        </a:rPr>
                        <a:t>nergiakulude</a:t>
                      </a:r>
                      <a:r>
                        <a:rPr lang="et-EE" sz="1300">
                          <a:solidFill>
                            <a:schemeClr val="tx1"/>
                          </a:solidFill>
                        </a:rPr>
                        <a:t> </a:t>
                      </a:r>
                      <a:r>
                        <a:rPr lang="et-EE" sz="1300" err="1">
                          <a:solidFill>
                            <a:schemeClr val="tx1"/>
                          </a:solidFill>
                        </a:rPr>
                        <a:t>vähendami</a:t>
                      </a:r>
                      <a:r>
                        <a:rPr lang="en-US" sz="1300">
                          <a:solidFill>
                            <a:schemeClr val="tx1"/>
                          </a:solidFill>
                        </a:rPr>
                        <a:t>s</a:t>
                      </a:r>
                      <a:r>
                        <a:rPr lang="et-EE" sz="1300">
                          <a:solidFill>
                            <a:schemeClr val="tx1"/>
                          </a:solidFill>
                        </a:rPr>
                        <a:t>e</a:t>
                      </a:r>
                      <a:r>
                        <a:rPr lang="en-US" sz="1300">
                          <a:solidFill>
                            <a:schemeClr val="tx1"/>
                          </a:solidFill>
                        </a:rPr>
                        <a:t> </a:t>
                      </a:r>
                      <a:r>
                        <a:rPr lang="en-US" sz="1300" err="1">
                          <a:solidFill>
                            <a:schemeClr val="tx1"/>
                          </a:solidFill>
                        </a:rPr>
                        <a:t>toetus</a:t>
                      </a:r>
                      <a:endParaRPr lang="et-EE" sz="1300">
                        <a:solidFill>
                          <a:schemeClr val="tx1"/>
                        </a:solidFill>
                      </a:endParaRPr>
                    </a:p>
                  </a:txBody>
                  <a:tcPr>
                    <a:solidFill>
                      <a:srgbClr val="E0E3EC"/>
                    </a:solidFill>
                  </a:tcPr>
                </a:tc>
                <a:extLst>
                  <a:ext uri="{0D108BD9-81ED-4DB2-BD59-A6C34878D82A}">
                    <a16:rowId xmlns:a16="http://schemas.microsoft.com/office/drawing/2014/main" val="107896730"/>
                  </a:ext>
                </a:extLst>
              </a:tr>
              <a:tr h="370840">
                <a:tc>
                  <a:txBody>
                    <a:bodyPr/>
                    <a:lstStyle/>
                    <a:p>
                      <a:pPr>
                        <a:lnSpc>
                          <a:spcPct val="90000"/>
                        </a:lnSpc>
                      </a:pPr>
                      <a:r>
                        <a:rPr lang="en-US" sz="1300" err="1">
                          <a:solidFill>
                            <a:schemeClr val="tx1"/>
                          </a:solidFill>
                        </a:rPr>
                        <a:t>Rakendamise</a:t>
                      </a:r>
                      <a:r>
                        <a:rPr lang="en-US" sz="1300">
                          <a:solidFill>
                            <a:schemeClr val="tx1"/>
                          </a:solidFill>
                        </a:rPr>
                        <a:t> </a:t>
                      </a:r>
                      <a:r>
                        <a:rPr lang="en-US" sz="1300" err="1">
                          <a:solidFill>
                            <a:schemeClr val="tx1"/>
                          </a:solidFill>
                        </a:rPr>
                        <a:t>vajadus</a:t>
                      </a:r>
                      <a:endParaRPr lang="et-EE" sz="1300">
                        <a:solidFill>
                          <a:schemeClr val="tx1"/>
                        </a:solidFill>
                      </a:endParaRPr>
                    </a:p>
                  </a:txBody>
                  <a:tcPr>
                    <a:solidFill>
                      <a:srgbClr val="E0E3EC"/>
                    </a:solidFill>
                  </a:tcPr>
                </a:tc>
                <a:tc>
                  <a:txBody>
                    <a:bodyPr/>
                    <a:lstStyle/>
                    <a:p>
                      <a:pPr algn="just">
                        <a:lnSpc>
                          <a:spcPct val="90000"/>
                        </a:lnSpc>
                      </a:pPr>
                      <a:r>
                        <a:rPr lang="en-US" sz="1300" err="1">
                          <a:solidFill>
                            <a:schemeClr val="tx1"/>
                          </a:solidFill>
                        </a:rPr>
                        <a:t>Aastatel</a:t>
                      </a:r>
                      <a:r>
                        <a:rPr lang="en-US" sz="1300">
                          <a:solidFill>
                            <a:schemeClr val="tx1"/>
                          </a:solidFill>
                        </a:rPr>
                        <a:t> 2021-2022 on </a:t>
                      </a:r>
                      <a:r>
                        <a:rPr lang="en-US" sz="1300" err="1">
                          <a:solidFill>
                            <a:schemeClr val="tx1"/>
                          </a:solidFill>
                        </a:rPr>
                        <a:t>toimunud</a:t>
                      </a:r>
                      <a:r>
                        <a:rPr lang="en-US" sz="1300">
                          <a:solidFill>
                            <a:schemeClr val="tx1"/>
                          </a:solidFill>
                        </a:rPr>
                        <a:t> </a:t>
                      </a:r>
                      <a:r>
                        <a:rPr lang="et-EE" sz="1300">
                          <a:solidFill>
                            <a:schemeClr val="tx1"/>
                          </a:solidFill>
                        </a:rPr>
                        <a:t>energiahindade hüppeline kasv</a:t>
                      </a:r>
                      <a:r>
                        <a:rPr lang="en-US" sz="1300">
                          <a:solidFill>
                            <a:schemeClr val="tx1"/>
                          </a:solidFill>
                        </a:rPr>
                        <a:t> ca</a:t>
                      </a:r>
                      <a:r>
                        <a:rPr lang="et-EE" sz="1300">
                          <a:solidFill>
                            <a:schemeClr val="tx1"/>
                          </a:solidFill>
                        </a:rPr>
                        <a:t> 2-5 korda,</a:t>
                      </a:r>
                      <a:r>
                        <a:rPr lang="en-US" sz="1300">
                          <a:solidFill>
                            <a:schemeClr val="tx1"/>
                          </a:solidFill>
                        </a:rPr>
                        <a:t> mis on </a:t>
                      </a:r>
                      <a:r>
                        <a:rPr lang="en-US" sz="1300" err="1">
                          <a:solidFill>
                            <a:schemeClr val="tx1"/>
                          </a:solidFill>
                        </a:rPr>
                        <a:t>toonud</a:t>
                      </a:r>
                      <a:r>
                        <a:rPr lang="en-US" sz="1300">
                          <a:solidFill>
                            <a:schemeClr val="tx1"/>
                          </a:solidFill>
                        </a:rPr>
                        <a:t> </a:t>
                      </a:r>
                      <a:r>
                        <a:rPr lang="en-US" sz="1300" err="1">
                          <a:solidFill>
                            <a:schemeClr val="tx1"/>
                          </a:solidFill>
                        </a:rPr>
                        <a:t>kaasa</a:t>
                      </a:r>
                      <a:r>
                        <a:rPr lang="et-EE" sz="1300">
                          <a:solidFill>
                            <a:schemeClr val="tx1"/>
                          </a:solidFill>
                        </a:rPr>
                        <a:t> tootmissisendite kallinemi</a:t>
                      </a:r>
                      <a:r>
                        <a:rPr lang="en-US" sz="1300">
                          <a:solidFill>
                            <a:schemeClr val="tx1"/>
                          </a:solidFill>
                        </a:rPr>
                        <a:t>s</a:t>
                      </a:r>
                      <a:r>
                        <a:rPr lang="et-EE" sz="1300">
                          <a:solidFill>
                            <a:schemeClr val="tx1"/>
                          </a:solidFill>
                        </a:rPr>
                        <a:t>e</a:t>
                      </a:r>
                      <a:r>
                        <a:rPr lang="en-US" sz="1300">
                          <a:solidFill>
                            <a:schemeClr val="tx1"/>
                          </a:solidFill>
                        </a:rPr>
                        <a:t> ja </a:t>
                      </a:r>
                      <a:r>
                        <a:rPr lang="et-EE" sz="1300">
                          <a:solidFill>
                            <a:schemeClr val="tx1"/>
                          </a:solidFill>
                        </a:rPr>
                        <a:t>konkurentsivõime langus</a:t>
                      </a:r>
                      <a:r>
                        <a:rPr lang="en-US" sz="1300">
                          <a:solidFill>
                            <a:schemeClr val="tx1"/>
                          </a:solidFill>
                        </a:rPr>
                        <a:t>e </a:t>
                      </a:r>
                      <a:r>
                        <a:rPr lang="en-US" sz="1300" err="1">
                          <a:solidFill>
                            <a:schemeClr val="tx1"/>
                          </a:solidFill>
                        </a:rPr>
                        <a:t>ettevõtetele</a:t>
                      </a:r>
                      <a:r>
                        <a:rPr lang="en-US" sz="1300">
                          <a:solidFill>
                            <a:schemeClr val="tx1"/>
                          </a:solidFill>
                        </a:rPr>
                        <a:t> </a:t>
                      </a:r>
                      <a:r>
                        <a:rPr lang="en-US" sz="1300" err="1">
                          <a:solidFill>
                            <a:schemeClr val="tx1"/>
                          </a:solidFill>
                        </a:rPr>
                        <a:t>ning</a:t>
                      </a:r>
                      <a:r>
                        <a:rPr lang="en-US" sz="1300">
                          <a:solidFill>
                            <a:schemeClr val="tx1"/>
                          </a:solidFill>
                        </a:rPr>
                        <a:t> </a:t>
                      </a:r>
                      <a:r>
                        <a:rPr lang="en-US" sz="1300" err="1">
                          <a:solidFill>
                            <a:schemeClr val="tx1"/>
                          </a:solidFill>
                        </a:rPr>
                        <a:t>tõstnud</a:t>
                      </a:r>
                      <a:r>
                        <a:rPr lang="en-US" sz="1300">
                          <a:solidFill>
                            <a:schemeClr val="tx1"/>
                          </a:solidFill>
                        </a:rPr>
                        <a:t> </a:t>
                      </a:r>
                      <a:r>
                        <a:rPr lang="en-US" sz="1300" err="1">
                          <a:solidFill>
                            <a:schemeClr val="tx1"/>
                          </a:solidFill>
                        </a:rPr>
                        <a:t>tegevuskulusid</a:t>
                      </a:r>
                      <a:r>
                        <a:rPr lang="en-US" sz="1300">
                          <a:solidFill>
                            <a:schemeClr val="tx1"/>
                          </a:solidFill>
                        </a:rPr>
                        <a:t> </a:t>
                      </a:r>
                      <a:r>
                        <a:rPr lang="en-US" sz="1300" err="1">
                          <a:solidFill>
                            <a:schemeClr val="tx1"/>
                          </a:solidFill>
                        </a:rPr>
                        <a:t>kogukondadel</a:t>
                      </a:r>
                      <a:r>
                        <a:rPr lang="en-US" sz="1300">
                          <a:solidFill>
                            <a:schemeClr val="tx1"/>
                          </a:solidFill>
                        </a:rPr>
                        <a:t>. </a:t>
                      </a:r>
                      <a:r>
                        <a:rPr lang="en-US" sz="1300" err="1">
                          <a:solidFill>
                            <a:schemeClr val="tx1"/>
                          </a:solidFill>
                        </a:rPr>
                        <a:t>Toetusmeede</a:t>
                      </a:r>
                      <a:r>
                        <a:rPr lang="en-US" sz="1300">
                          <a:solidFill>
                            <a:schemeClr val="tx1"/>
                          </a:solidFill>
                        </a:rPr>
                        <a:t> </a:t>
                      </a:r>
                      <a:r>
                        <a:rPr lang="en-US" sz="1300" err="1">
                          <a:solidFill>
                            <a:schemeClr val="tx1"/>
                          </a:solidFill>
                        </a:rPr>
                        <a:t>aitab</a:t>
                      </a:r>
                      <a:r>
                        <a:rPr lang="en-US" sz="1300">
                          <a:solidFill>
                            <a:schemeClr val="tx1"/>
                          </a:solidFill>
                        </a:rPr>
                        <a:t> </a:t>
                      </a:r>
                      <a:r>
                        <a:rPr lang="en-US" sz="1300" err="1">
                          <a:solidFill>
                            <a:schemeClr val="tx1"/>
                          </a:solidFill>
                        </a:rPr>
                        <a:t>lihtsustada</a:t>
                      </a:r>
                      <a:r>
                        <a:rPr lang="en-US" sz="1300">
                          <a:solidFill>
                            <a:schemeClr val="tx1"/>
                          </a:solidFill>
                        </a:rPr>
                        <a:t> </a:t>
                      </a:r>
                      <a:r>
                        <a:rPr lang="en-US" sz="1300" err="1">
                          <a:solidFill>
                            <a:schemeClr val="tx1"/>
                          </a:solidFill>
                        </a:rPr>
                        <a:t>üleminekut</a:t>
                      </a:r>
                      <a:r>
                        <a:rPr lang="en-US" sz="1300">
                          <a:solidFill>
                            <a:schemeClr val="tx1"/>
                          </a:solidFill>
                        </a:rPr>
                        <a:t> </a:t>
                      </a:r>
                      <a:r>
                        <a:rPr lang="en-US" sz="1300" err="1">
                          <a:solidFill>
                            <a:schemeClr val="tx1"/>
                          </a:solidFill>
                        </a:rPr>
                        <a:t>vähem</a:t>
                      </a:r>
                      <a:r>
                        <a:rPr lang="en-US" sz="1300">
                          <a:solidFill>
                            <a:schemeClr val="tx1"/>
                          </a:solidFill>
                        </a:rPr>
                        <a:t> </a:t>
                      </a:r>
                      <a:r>
                        <a:rPr lang="en-US" sz="1300" err="1">
                          <a:solidFill>
                            <a:schemeClr val="tx1"/>
                          </a:solidFill>
                        </a:rPr>
                        <a:t>energiat</a:t>
                      </a:r>
                      <a:r>
                        <a:rPr lang="en-US" sz="1300">
                          <a:solidFill>
                            <a:schemeClr val="tx1"/>
                          </a:solidFill>
                        </a:rPr>
                        <a:t> </a:t>
                      </a:r>
                      <a:r>
                        <a:rPr lang="en-US" sz="1300" err="1">
                          <a:solidFill>
                            <a:schemeClr val="tx1"/>
                          </a:solidFill>
                        </a:rPr>
                        <a:t>tarbivatele</a:t>
                      </a:r>
                      <a:r>
                        <a:rPr lang="en-US" sz="1300">
                          <a:solidFill>
                            <a:schemeClr val="tx1"/>
                          </a:solidFill>
                        </a:rPr>
                        <a:t> </a:t>
                      </a:r>
                      <a:r>
                        <a:rPr lang="en-US" sz="1300" err="1">
                          <a:solidFill>
                            <a:schemeClr val="tx1"/>
                          </a:solidFill>
                        </a:rPr>
                        <a:t>lahendustele</a:t>
                      </a:r>
                      <a:r>
                        <a:rPr lang="en-US" sz="1300">
                          <a:solidFill>
                            <a:schemeClr val="tx1"/>
                          </a:solidFill>
                        </a:rPr>
                        <a:t>.</a:t>
                      </a:r>
                      <a:endParaRPr lang="et-EE" sz="1300">
                        <a:solidFill>
                          <a:schemeClr val="tx1"/>
                        </a:solidFill>
                      </a:endParaRPr>
                    </a:p>
                  </a:txBody>
                  <a:tcPr>
                    <a:solidFill>
                      <a:srgbClr val="E0E3EC"/>
                    </a:solidFill>
                  </a:tcPr>
                </a:tc>
                <a:extLst>
                  <a:ext uri="{0D108BD9-81ED-4DB2-BD59-A6C34878D82A}">
                    <a16:rowId xmlns:a16="http://schemas.microsoft.com/office/drawing/2014/main" val="1125821582"/>
                  </a:ext>
                </a:extLst>
              </a:tr>
              <a:tr h="248028">
                <a:tc>
                  <a:txBody>
                    <a:bodyPr/>
                    <a:lstStyle/>
                    <a:p>
                      <a:pPr>
                        <a:lnSpc>
                          <a:spcPct val="90000"/>
                        </a:lnSpc>
                      </a:pPr>
                      <a:r>
                        <a:rPr lang="en-US" sz="1300" err="1">
                          <a:solidFill>
                            <a:schemeClr val="tx1"/>
                          </a:solidFill>
                        </a:rPr>
                        <a:t>Eesmärk</a:t>
                      </a:r>
                      <a:endParaRPr lang="et-EE" sz="1300">
                        <a:solidFill>
                          <a:schemeClr val="tx1"/>
                        </a:solidFill>
                      </a:endParaRPr>
                    </a:p>
                  </a:txBody>
                  <a:tcPr>
                    <a:solidFill>
                      <a:srgbClr val="E0E3EC"/>
                    </a:solidFill>
                  </a:tcPr>
                </a:tc>
                <a:tc>
                  <a:txBody>
                    <a:bodyPr/>
                    <a:lstStyle/>
                    <a:p>
                      <a:pPr algn="just">
                        <a:lnSpc>
                          <a:spcPct val="90000"/>
                        </a:lnSpc>
                      </a:pPr>
                      <a:r>
                        <a:rPr lang="fi-FI" sz="1300">
                          <a:solidFill>
                            <a:schemeClr val="tx1"/>
                          </a:solidFill>
                        </a:rPr>
                        <a:t>Energia </a:t>
                      </a:r>
                      <a:r>
                        <a:rPr lang="fi-FI" sz="1300" err="1">
                          <a:solidFill>
                            <a:schemeClr val="tx1"/>
                          </a:solidFill>
                        </a:rPr>
                        <a:t>impordi</a:t>
                      </a:r>
                      <a:r>
                        <a:rPr lang="fi-FI" sz="1300">
                          <a:solidFill>
                            <a:schemeClr val="tx1"/>
                          </a:solidFill>
                        </a:rPr>
                        <a:t> ja </a:t>
                      </a:r>
                      <a:r>
                        <a:rPr lang="fi-FI" sz="1300" err="1">
                          <a:solidFill>
                            <a:schemeClr val="tx1"/>
                          </a:solidFill>
                        </a:rPr>
                        <a:t>energiakulude</a:t>
                      </a:r>
                      <a:r>
                        <a:rPr lang="fi-FI" sz="1300">
                          <a:solidFill>
                            <a:schemeClr val="tx1"/>
                          </a:solidFill>
                        </a:rPr>
                        <a:t> </a:t>
                      </a:r>
                      <a:r>
                        <a:rPr lang="fi-FI" sz="1300" err="1">
                          <a:solidFill>
                            <a:schemeClr val="tx1"/>
                          </a:solidFill>
                        </a:rPr>
                        <a:t>vähendamine</a:t>
                      </a:r>
                      <a:r>
                        <a:rPr lang="fi-FI" sz="1300">
                          <a:solidFill>
                            <a:schemeClr val="tx1"/>
                          </a:solidFill>
                        </a:rPr>
                        <a:t> </a:t>
                      </a:r>
                      <a:r>
                        <a:rPr lang="fi-FI" sz="1300" err="1">
                          <a:solidFill>
                            <a:schemeClr val="tx1"/>
                          </a:solidFill>
                        </a:rPr>
                        <a:t>tegevuspiirkonna</a:t>
                      </a:r>
                      <a:r>
                        <a:rPr lang="fi-FI" sz="1300">
                          <a:solidFill>
                            <a:schemeClr val="tx1"/>
                          </a:solidFill>
                        </a:rPr>
                        <a:t> </a:t>
                      </a:r>
                      <a:r>
                        <a:rPr lang="fi-FI" sz="1300" err="1">
                          <a:solidFill>
                            <a:schemeClr val="tx1"/>
                          </a:solidFill>
                        </a:rPr>
                        <a:t>ettevõtetel</a:t>
                      </a:r>
                      <a:r>
                        <a:rPr lang="fi-FI" sz="1300">
                          <a:solidFill>
                            <a:schemeClr val="tx1"/>
                          </a:solidFill>
                        </a:rPr>
                        <a:t> ja </a:t>
                      </a:r>
                      <a:r>
                        <a:rPr lang="fi-FI" sz="1300" err="1">
                          <a:solidFill>
                            <a:schemeClr val="tx1"/>
                          </a:solidFill>
                        </a:rPr>
                        <a:t>kogukondadel</a:t>
                      </a:r>
                      <a:r>
                        <a:rPr lang="fi-FI" sz="1300">
                          <a:solidFill>
                            <a:schemeClr val="tx1"/>
                          </a:solidFill>
                        </a:rPr>
                        <a:t>.</a:t>
                      </a:r>
                    </a:p>
                  </a:txBody>
                  <a:tcPr>
                    <a:solidFill>
                      <a:srgbClr val="E0E3EC"/>
                    </a:solidFill>
                  </a:tcPr>
                </a:tc>
                <a:extLst>
                  <a:ext uri="{0D108BD9-81ED-4DB2-BD59-A6C34878D82A}">
                    <a16:rowId xmlns:a16="http://schemas.microsoft.com/office/drawing/2014/main" val="923754184"/>
                  </a:ext>
                </a:extLst>
              </a:tr>
              <a:tr h="370840">
                <a:tc>
                  <a:txBody>
                    <a:bodyPr/>
                    <a:lstStyle/>
                    <a:p>
                      <a:pPr>
                        <a:lnSpc>
                          <a:spcPct val="90000"/>
                        </a:lnSpc>
                      </a:pPr>
                      <a:r>
                        <a:rPr lang="en-US" sz="1300" dirty="0" err="1">
                          <a:solidFill>
                            <a:schemeClr val="tx1"/>
                          </a:solidFill>
                        </a:rPr>
                        <a:t>Toeta</a:t>
                      </a:r>
                      <a:r>
                        <a:rPr lang="et-EE" sz="1300" dirty="0">
                          <a:solidFill>
                            <a:schemeClr val="tx1"/>
                          </a:solidFill>
                        </a:rPr>
                        <a:t>ta</a:t>
                      </a:r>
                      <a:r>
                        <a:rPr lang="en-US" sz="1300" dirty="0" err="1">
                          <a:solidFill>
                            <a:schemeClr val="tx1"/>
                          </a:solidFill>
                        </a:rPr>
                        <a:t>vad</a:t>
                      </a:r>
                      <a:r>
                        <a:rPr lang="en-US" sz="1300" dirty="0">
                          <a:solidFill>
                            <a:schemeClr val="tx1"/>
                          </a:solidFill>
                        </a:rPr>
                        <a:t> </a:t>
                      </a:r>
                      <a:r>
                        <a:rPr lang="en-US" sz="1300" dirty="0" err="1">
                          <a:solidFill>
                            <a:schemeClr val="tx1"/>
                          </a:solidFill>
                        </a:rPr>
                        <a:t>tegevused</a:t>
                      </a:r>
                      <a:endParaRPr lang="et-EE" sz="1300" dirty="0">
                        <a:solidFill>
                          <a:schemeClr val="tx1"/>
                        </a:solidFill>
                      </a:endParaRPr>
                    </a:p>
                  </a:txBody>
                  <a:tcPr>
                    <a:solidFill>
                      <a:srgbClr val="E0E3EC"/>
                    </a:solidFill>
                  </a:tcPr>
                </a:tc>
                <a:tc>
                  <a:txBody>
                    <a:bodyPr/>
                    <a:lstStyle/>
                    <a:p>
                      <a:pPr algn="just">
                        <a:lnSpc>
                          <a:spcPct val="90000"/>
                        </a:lnSpc>
                      </a:pPr>
                      <a:r>
                        <a:rPr lang="en-US" sz="1300" err="1">
                          <a:solidFill>
                            <a:schemeClr val="tx1"/>
                          </a:solidFill>
                        </a:rPr>
                        <a:t>Meetmest</a:t>
                      </a:r>
                      <a:r>
                        <a:rPr lang="en-US" sz="1300">
                          <a:solidFill>
                            <a:schemeClr val="tx1"/>
                          </a:solidFill>
                        </a:rPr>
                        <a:t> </a:t>
                      </a:r>
                      <a:r>
                        <a:rPr lang="en-US" sz="1300" err="1">
                          <a:solidFill>
                            <a:schemeClr val="tx1"/>
                          </a:solidFill>
                        </a:rPr>
                        <a:t>toetatakse</a:t>
                      </a:r>
                      <a:r>
                        <a:rPr lang="en-US" sz="1300">
                          <a:solidFill>
                            <a:schemeClr val="tx1"/>
                          </a:solidFill>
                        </a:rPr>
                        <a:t> </a:t>
                      </a:r>
                      <a:r>
                        <a:rPr lang="en-US" sz="1300" err="1">
                          <a:solidFill>
                            <a:schemeClr val="tx1"/>
                          </a:solidFill>
                        </a:rPr>
                        <a:t>järgmisi</a:t>
                      </a:r>
                      <a:r>
                        <a:rPr lang="en-US" sz="1300">
                          <a:solidFill>
                            <a:schemeClr val="tx1"/>
                          </a:solidFill>
                        </a:rPr>
                        <a:t> </a:t>
                      </a:r>
                      <a:r>
                        <a:rPr lang="en-US" sz="1300" err="1">
                          <a:solidFill>
                            <a:schemeClr val="tx1"/>
                          </a:solidFill>
                        </a:rPr>
                        <a:t>tegevusi</a:t>
                      </a:r>
                      <a:r>
                        <a:rPr lang="en-US" sz="1300">
                          <a:solidFill>
                            <a:schemeClr val="tx1"/>
                          </a:solidFill>
                        </a:rPr>
                        <a:t>:</a:t>
                      </a:r>
                    </a:p>
                    <a:p>
                      <a:pPr algn="just">
                        <a:lnSpc>
                          <a:spcPct val="90000"/>
                        </a:lnSpc>
                      </a:pPr>
                      <a:r>
                        <a:rPr lang="en-US" sz="1300">
                          <a:solidFill>
                            <a:schemeClr val="tx1"/>
                          </a:solidFill>
                        </a:rPr>
                        <a:t>1. </a:t>
                      </a:r>
                      <a:r>
                        <a:rPr lang="en-US" sz="1300" err="1">
                          <a:solidFill>
                            <a:schemeClr val="tx1"/>
                          </a:solidFill>
                        </a:rPr>
                        <a:t>investeeringud</a:t>
                      </a:r>
                      <a:r>
                        <a:rPr lang="en-US" sz="1300">
                          <a:solidFill>
                            <a:schemeClr val="tx1"/>
                          </a:solidFill>
                        </a:rPr>
                        <a:t> </a:t>
                      </a:r>
                      <a:r>
                        <a:rPr lang="en-US" sz="1300" err="1">
                          <a:solidFill>
                            <a:schemeClr val="tx1"/>
                          </a:solidFill>
                        </a:rPr>
                        <a:t>kaasaegsetesse</a:t>
                      </a:r>
                      <a:r>
                        <a:rPr lang="en-US" sz="1300">
                          <a:solidFill>
                            <a:schemeClr val="tx1"/>
                          </a:solidFill>
                        </a:rPr>
                        <a:t> </a:t>
                      </a:r>
                      <a:r>
                        <a:rPr lang="en-US" sz="1300" err="1">
                          <a:solidFill>
                            <a:schemeClr val="tx1"/>
                          </a:solidFill>
                        </a:rPr>
                        <a:t>kütte</a:t>
                      </a:r>
                      <a:r>
                        <a:rPr lang="en-US" sz="1300">
                          <a:solidFill>
                            <a:schemeClr val="tx1"/>
                          </a:solidFill>
                        </a:rPr>
                        <a:t>- ja </a:t>
                      </a:r>
                      <a:r>
                        <a:rPr lang="en-US" sz="1300" err="1">
                          <a:solidFill>
                            <a:schemeClr val="tx1"/>
                          </a:solidFill>
                        </a:rPr>
                        <a:t>tootmistehnoloogiate</a:t>
                      </a:r>
                      <a:r>
                        <a:rPr lang="en-US" sz="1300">
                          <a:solidFill>
                            <a:schemeClr val="tx1"/>
                          </a:solidFill>
                        </a:rPr>
                        <a:t> </a:t>
                      </a:r>
                      <a:r>
                        <a:rPr lang="en-US" sz="1300" err="1">
                          <a:solidFill>
                            <a:schemeClr val="tx1"/>
                          </a:solidFill>
                        </a:rPr>
                        <a:t>ning</a:t>
                      </a:r>
                      <a:r>
                        <a:rPr lang="en-US" sz="1300">
                          <a:solidFill>
                            <a:schemeClr val="tx1"/>
                          </a:solidFill>
                        </a:rPr>
                        <a:t> </a:t>
                      </a:r>
                      <a:r>
                        <a:rPr lang="en-US" sz="1300" err="1">
                          <a:solidFill>
                            <a:schemeClr val="tx1"/>
                          </a:solidFill>
                        </a:rPr>
                        <a:t>taastuvenergia</a:t>
                      </a:r>
                      <a:r>
                        <a:rPr lang="en-US" sz="1300">
                          <a:solidFill>
                            <a:schemeClr val="tx1"/>
                          </a:solidFill>
                        </a:rPr>
                        <a:t> </a:t>
                      </a:r>
                      <a:r>
                        <a:rPr lang="en-US" sz="1300" err="1">
                          <a:solidFill>
                            <a:schemeClr val="tx1"/>
                          </a:solidFill>
                        </a:rPr>
                        <a:t>kasutuselevõtmiseks</a:t>
                      </a:r>
                      <a:r>
                        <a:rPr lang="en-US" sz="1300">
                          <a:solidFill>
                            <a:schemeClr val="tx1"/>
                          </a:solidFill>
                        </a:rPr>
                        <a:t>;</a:t>
                      </a:r>
                    </a:p>
                    <a:p>
                      <a:pPr algn="just">
                        <a:lnSpc>
                          <a:spcPct val="90000"/>
                        </a:lnSpc>
                      </a:pPr>
                      <a:r>
                        <a:rPr lang="en-US" sz="1300">
                          <a:solidFill>
                            <a:schemeClr val="tx1"/>
                          </a:solidFill>
                        </a:rPr>
                        <a:t>2. o</a:t>
                      </a:r>
                      <a:r>
                        <a:rPr lang="et-EE" sz="1300">
                          <a:solidFill>
                            <a:schemeClr val="tx1"/>
                          </a:solidFill>
                        </a:rPr>
                        <a:t>lemasolevate hoonete </a:t>
                      </a:r>
                      <a:r>
                        <a:rPr lang="en-US" sz="1300">
                          <a:solidFill>
                            <a:schemeClr val="tx1"/>
                          </a:solidFill>
                        </a:rPr>
                        <a:t>ja </a:t>
                      </a:r>
                      <a:r>
                        <a:rPr lang="en-US" sz="1300" err="1">
                          <a:solidFill>
                            <a:schemeClr val="tx1"/>
                          </a:solidFill>
                        </a:rPr>
                        <a:t>rajatiste</a:t>
                      </a:r>
                      <a:r>
                        <a:rPr lang="en-US" sz="1300">
                          <a:solidFill>
                            <a:schemeClr val="tx1"/>
                          </a:solidFill>
                        </a:rPr>
                        <a:t> </a:t>
                      </a:r>
                      <a:r>
                        <a:rPr lang="et-EE" sz="1300">
                          <a:solidFill>
                            <a:schemeClr val="tx1"/>
                          </a:solidFill>
                        </a:rPr>
                        <a:t>renoveerimine </a:t>
                      </a:r>
                      <a:r>
                        <a:rPr lang="en-US" sz="1300" err="1">
                          <a:solidFill>
                            <a:schemeClr val="tx1"/>
                          </a:solidFill>
                        </a:rPr>
                        <a:t>energiatõhusaks</a:t>
                      </a:r>
                      <a:r>
                        <a:rPr lang="en-US" sz="1300">
                          <a:solidFill>
                            <a:schemeClr val="tx1"/>
                          </a:solidFill>
                        </a:rPr>
                        <a:t> </a:t>
                      </a:r>
                      <a:r>
                        <a:rPr lang="en-US" sz="1300" err="1">
                          <a:solidFill>
                            <a:schemeClr val="tx1"/>
                          </a:solidFill>
                        </a:rPr>
                        <a:t>muutmise</a:t>
                      </a:r>
                      <a:r>
                        <a:rPr lang="et-EE" sz="1300">
                          <a:solidFill>
                            <a:schemeClr val="tx1"/>
                          </a:solidFill>
                        </a:rPr>
                        <a:t> eesmärgil</a:t>
                      </a:r>
                      <a:r>
                        <a:rPr lang="en-US" sz="1300">
                          <a:solidFill>
                            <a:schemeClr val="tx1"/>
                          </a:solidFill>
                        </a:rPr>
                        <a:t>;</a:t>
                      </a:r>
                    </a:p>
                    <a:p>
                      <a:pPr algn="just">
                        <a:lnSpc>
                          <a:spcPct val="90000"/>
                        </a:lnSpc>
                      </a:pPr>
                      <a:r>
                        <a:rPr lang="en-US" sz="1300">
                          <a:solidFill>
                            <a:schemeClr val="tx1"/>
                          </a:solidFill>
                        </a:rPr>
                        <a:t>3. </a:t>
                      </a:r>
                      <a:r>
                        <a:rPr lang="en-US" sz="1300" err="1">
                          <a:solidFill>
                            <a:schemeClr val="tx1"/>
                          </a:solidFill>
                        </a:rPr>
                        <a:t>energia</a:t>
                      </a:r>
                      <a:r>
                        <a:rPr lang="en-US" sz="1300">
                          <a:solidFill>
                            <a:schemeClr val="tx1"/>
                          </a:solidFill>
                        </a:rPr>
                        <a:t> </a:t>
                      </a:r>
                      <a:r>
                        <a:rPr lang="en-US" sz="1300" err="1">
                          <a:solidFill>
                            <a:schemeClr val="tx1"/>
                          </a:solidFill>
                        </a:rPr>
                        <a:t>varustuskindluse</a:t>
                      </a:r>
                      <a:r>
                        <a:rPr lang="en-US" sz="1300">
                          <a:solidFill>
                            <a:schemeClr val="tx1"/>
                          </a:solidFill>
                        </a:rPr>
                        <a:t> </a:t>
                      </a:r>
                      <a:r>
                        <a:rPr lang="en-US" sz="1300" err="1">
                          <a:solidFill>
                            <a:schemeClr val="tx1"/>
                          </a:solidFill>
                        </a:rPr>
                        <a:t>tõstmine</a:t>
                      </a:r>
                      <a:r>
                        <a:rPr lang="en-US" sz="1300">
                          <a:solidFill>
                            <a:schemeClr val="tx1"/>
                          </a:solidFill>
                        </a:rPr>
                        <a:t>, </a:t>
                      </a:r>
                      <a:r>
                        <a:rPr lang="en-US" sz="1300" err="1">
                          <a:solidFill>
                            <a:schemeClr val="tx1"/>
                          </a:solidFill>
                        </a:rPr>
                        <a:t>kui</a:t>
                      </a:r>
                      <a:r>
                        <a:rPr lang="en-US" sz="1300">
                          <a:solidFill>
                            <a:schemeClr val="tx1"/>
                          </a:solidFill>
                        </a:rPr>
                        <a:t> </a:t>
                      </a:r>
                      <a:r>
                        <a:rPr lang="en-US" sz="1300" err="1">
                          <a:solidFill>
                            <a:schemeClr val="tx1"/>
                          </a:solidFill>
                        </a:rPr>
                        <a:t>projekt</a:t>
                      </a:r>
                      <a:r>
                        <a:rPr lang="en-US" sz="1300">
                          <a:solidFill>
                            <a:schemeClr val="tx1"/>
                          </a:solidFill>
                        </a:rPr>
                        <a:t> </a:t>
                      </a:r>
                      <a:r>
                        <a:rPr lang="en-US" sz="1300" err="1">
                          <a:solidFill>
                            <a:schemeClr val="tx1"/>
                          </a:solidFill>
                        </a:rPr>
                        <a:t>aitab</a:t>
                      </a:r>
                      <a:r>
                        <a:rPr lang="en-US" sz="1300">
                          <a:solidFill>
                            <a:schemeClr val="tx1"/>
                          </a:solidFill>
                        </a:rPr>
                        <a:t> </a:t>
                      </a:r>
                      <a:r>
                        <a:rPr lang="en-US" sz="1300" err="1">
                          <a:solidFill>
                            <a:schemeClr val="tx1"/>
                          </a:solidFill>
                        </a:rPr>
                        <a:t>vähendada</a:t>
                      </a:r>
                      <a:r>
                        <a:rPr lang="en-US" sz="1300">
                          <a:solidFill>
                            <a:schemeClr val="tx1"/>
                          </a:solidFill>
                        </a:rPr>
                        <a:t> </a:t>
                      </a:r>
                      <a:r>
                        <a:rPr lang="en-US" sz="1300" err="1">
                          <a:solidFill>
                            <a:schemeClr val="tx1"/>
                          </a:solidFill>
                        </a:rPr>
                        <a:t>energiakulusid</a:t>
                      </a:r>
                      <a:r>
                        <a:rPr lang="en-US" sz="1300">
                          <a:solidFill>
                            <a:schemeClr val="tx1"/>
                          </a:solidFill>
                        </a:rPr>
                        <a:t> ja </a:t>
                      </a:r>
                      <a:r>
                        <a:rPr lang="en-US" sz="1300" err="1">
                          <a:solidFill>
                            <a:schemeClr val="tx1"/>
                          </a:solidFill>
                        </a:rPr>
                        <a:t>energia</a:t>
                      </a:r>
                      <a:r>
                        <a:rPr lang="en-US" sz="1300">
                          <a:solidFill>
                            <a:schemeClr val="tx1"/>
                          </a:solidFill>
                        </a:rPr>
                        <a:t> </a:t>
                      </a:r>
                      <a:r>
                        <a:rPr lang="en-US" sz="1300" err="1">
                          <a:solidFill>
                            <a:schemeClr val="tx1"/>
                          </a:solidFill>
                        </a:rPr>
                        <a:t>importi</a:t>
                      </a:r>
                      <a:r>
                        <a:rPr lang="en-US" sz="1300">
                          <a:solidFill>
                            <a:schemeClr val="tx1"/>
                          </a:solidFill>
                        </a:rPr>
                        <a:t>.</a:t>
                      </a:r>
                      <a:endParaRPr lang="et-EE" sz="1300">
                        <a:solidFill>
                          <a:schemeClr val="tx1"/>
                        </a:solidFill>
                      </a:endParaRPr>
                    </a:p>
                  </a:txBody>
                  <a:tcPr>
                    <a:solidFill>
                      <a:srgbClr val="E0E3EC"/>
                    </a:solidFill>
                  </a:tcPr>
                </a:tc>
                <a:extLst>
                  <a:ext uri="{0D108BD9-81ED-4DB2-BD59-A6C34878D82A}">
                    <a16:rowId xmlns:a16="http://schemas.microsoft.com/office/drawing/2014/main" val="3378866086"/>
                  </a:ext>
                </a:extLst>
              </a:tr>
              <a:tr h="370840">
                <a:tc>
                  <a:txBody>
                    <a:bodyPr/>
                    <a:lstStyle/>
                    <a:p>
                      <a:pPr>
                        <a:lnSpc>
                          <a:spcPct val="90000"/>
                        </a:lnSpc>
                      </a:pPr>
                      <a:r>
                        <a:rPr lang="en-US" sz="1300" err="1">
                          <a:solidFill>
                            <a:schemeClr val="tx1"/>
                          </a:solidFill>
                        </a:rPr>
                        <a:t>Sihtrühm</a:t>
                      </a:r>
                      <a:endParaRPr lang="et-EE" sz="1300">
                        <a:solidFill>
                          <a:schemeClr val="tx1"/>
                        </a:solidFill>
                      </a:endParaRPr>
                    </a:p>
                  </a:txBody>
                  <a:tcPr>
                    <a:solidFill>
                      <a:srgbClr val="E0E3EC"/>
                    </a:solidFill>
                  </a:tcPr>
                </a:tc>
                <a:tc>
                  <a:txBody>
                    <a:bodyPr/>
                    <a:lstStyle/>
                    <a:p>
                      <a:pPr algn="just">
                        <a:lnSpc>
                          <a:spcPct val="90000"/>
                        </a:lnSpc>
                      </a:pPr>
                      <a:r>
                        <a:rPr lang="et-EE" sz="1300">
                          <a:solidFill>
                            <a:schemeClr val="tx1"/>
                          </a:solidFill>
                        </a:rPr>
                        <a:t>Taotlejaks võivad olla Jõgevamaa Koostöökoja tegevuspiirkonnas tegutsevad:</a:t>
                      </a:r>
                    </a:p>
                    <a:p>
                      <a:pPr algn="just">
                        <a:lnSpc>
                          <a:spcPct val="90000"/>
                        </a:lnSpc>
                      </a:pPr>
                      <a:r>
                        <a:rPr lang="et-EE" sz="1300">
                          <a:solidFill>
                            <a:schemeClr val="tx1"/>
                          </a:solidFill>
                        </a:rPr>
                        <a:t>•</a:t>
                      </a:r>
                      <a:r>
                        <a:rPr lang="en-US" sz="1300">
                          <a:solidFill>
                            <a:schemeClr val="tx1"/>
                          </a:solidFill>
                        </a:rPr>
                        <a:t> </a:t>
                      </a:r>
                      <a:r>
                        <a:rPr lang="et-EE" sz="1300">
                          <a:solidFill>
                            <a:schemeClr val="tx1"/>
                          </a:solidFill>
                        </a:rPr>
                        <a:t>ettevõtjad</a:t>
                      </a:r>
                      <a:r>
                        <a:rPr lang="en-US" sz="1300">
                          <a:solidFill>
                            <a:schemeClr val="tx1"/>
                          </a:solidFill>
                        </a:rPr>
                        <a:t>;</a:t>
                      </a:r>
                      <a:endParaRPr lang="et-EE" sz="1300">
                        <a:solidFill>
                          <a:schemeClr val="tx1"/>
                        </a:solidFill>
                      </a:endParaRPr>
                    </a:p>
                    <a:p>
                      <a:pPr algn="just">
                        <a:lnSpc>
                          <a:spcPct val="90000"/>
                        </a:lnSpc>
                      </a:pPr>
                      <a:r>
                        <a:rPr lang="et-EE" sz="1300">
                          <a:solidFill>
                            <a:schemeClr val="tx1"/>
                          </a:solidFill>
                        </a:rPr>
                        <a:t>•</a:t>
                      </a:r>
                      <a:r>
                        <a:rPr lang="en-US" sz="1300">
                          <a:solidFill>
                            <a:schemeClr val="tx1"/>
                          </a:solidFill>
                        </a:rPr>
                        <a:t> </a:t>
                      </a:r>
                      <a:r>
                        <a:rPr lang="et-EE" sz="1300">
                          <a:solidFill>
                            <a:schemeClr val="tx1"/>
                          </a:solidFill>
                        </a:rPr>
                        <a:t>mittetulundusühingud</a:t>
                      </a:r>
                      <a:r>
                        <a:rPr lang="en-US" sz="1300">
                          <a:solidFill>
                            <a:schemeClr val="tx1"/>
                          </a:solidFill>
                        </a:rPr>
                        <a:t>.</a:t>
                      </a:r>
                      <a:endParaRPr lang="et-EE" sz="1300">
                        <a:solidFill>
                          <a:schemeClr val="tx1"/>
                        </a:solidFill>
                      </a:endParaRPr>
                    </a:p>
                  </a:txBody>
                  <a:tcPr>
                    <a:solidFill>
                      <a:srgbClr val="E0E3EC"/>
                    </a:solidFill>
                  </a:tcPr>
                </a:tc>
                <a:extLst>
                  <a:ext uri="{0D108BD9-81ED-4DB2-BD59-A6C34878D82A}">
                    <a16:rowId xmlns:a16="http://schemas.microsoft.com/office/drawing/2014/main" val="4081156063"/>
                  </a:ext>
                </a:extLst>
              </a:tr>
              <a:tr h="370840">
                <a:tc>
                  <a:txBody>
                    <a:bodyPr/>
                    <a:lstStyle/>
                    <a:p>
                      <a:pPr>
                        <a:lnSpc>
                          <a:spcPct val="90000"/>
                        </a:lnSpc>
                      </a:pPr>
                      <a:r>
                        <a:rPr lang="en-US" sz="1300" err="1">
                          <a:solidFill>
                            <a:schemeClr val="tx1"/>
                          </a:solidFill>
                        </a:rPr>
                        <a:t>Nõuded</a:t>
                      </a:r>
                      <a:r>
                        <a:rPr lang="en-US" sz="1300">
                          <a:solidFill>
                            <a:schemeClr val="tx1"/>
                          </a:solidFill>
                        </a:rPr>
                        <a:t> </a:t>
                      </a:r>
                      <a:r>
                        <a:rPr lang="en-US" sz="1300" err="1">
                          <a:solidFill>
                            <a:schemeClr val="tx1"/>
                          </a:solidFill>
                        </a:rPr>
                        <a:t>projektitoetuse</a:t>
                      </a:r>
                      <a:r>
                        <a:rPr lang="en-US" sz="1300">
                          <a:solidFill>
                            <a:schemeClr val="tx1"/>
                          </a:solidFill>
                        </a:rPr>
                        <a:t> </a:t>
                      </a:r>
                      <a:r>
                        <a:rPr lang="en-US" sz="1300" err="1">
                          <a:solidFill>
                            <a:schemeClr val="tx1"/>
                          </a:solidFill>
                        </a:rPr>
                        <a:t>taotlejale</a:t>
                      </a:r>
                      <a:r>
                        <a:rPr lang="en-US" sz="1300">
                          <a:solidFill>
                            <a:schemeClr val="tx1"/>
                          </a:solidFill>
                        </a:rPr>
                        <a:t> ja </a:t>
                      </a:r>
                      <a:r>
                        <a:rPr lang="en-US" sz="1300" err="1">
                          <a:solidFill>
                            <a:schemeClr val="tx1"/>
                          </a:solidFill>
                        </a:rPr>
                        <a:t>toetuse</a:t>
                      </a:r>
                      <a:r>
                        <a:rPr lang="en-US" sz="1300">
                          <a:solidFill>
                            <a:schemeClr val="tx1"/>
                          </a:solidFill>
                        </a:rPr>
                        <a:t> </a:t>
                      </a:r>
                      <a:r>
                        <a:rPr lang="en-US" sz="1300" err="1">
                          <a:solidFill>
                            <a:schemeClr val="tx1"/>
                          </a:solidFill>
                        </a:rPr>
                        <a:t>saajale</a:t>
                      </a:r>
                      <a:endParaRPr lang="et-EE" sz="1300">
                        <a:solidFill>
                          <a:schemeClr val="tx1"/>
                        </a:solidFill>
                      </a:endParaRPr>
                    </a:p>
                  </a:txBody>
                  <a:tcPr>
                    <a:solidFill>
                      <a:srgbClr val="E0E3EC"/>
                    </a:solidFill>
                  </a:tcPr>
                </a:tc>
                <a:tc>
                  <a:txBody>
                    <a:bodyPr/>
                    <a:lstStyle/>
                    <a:p>
                      <a:pPr algn="just">
                        <a:lnSpc>
                          <a:spcPct val="90000"/>
                        </a:lnSpc>
                      </a:pPr>
                      <a:r>
                        <a:rPr lang="et-EE" sz="1300" dirty="0">
                          <a:solidFill>
                            <a:schemeClr val="tx1"/>
                          </a:solidFill>
                        </a:rPr>
                        <a:t>Taotleja peab lisama taotlusele LEADER-määruse nõuetekohased lisadokumendid </a:t>
                      </a:r>
                      <a:r>
                        <a:rPr lang="et-EE" sz="1300" strike="sngStrike" dirty="0">
                          <a:solidFill>
                            <a:schemeClr val="tx1"/>
                          </a:solidFill>
                          <a:highlight>
                            <a:srgbClr val="FFFF00"/>
                          </a:highlight>
                        </a:rPr>
                        <a:t>ning Jõgevamaa Koostöökoja blanketil taotleja organisatsiooni tutvustuse</a:t>
                      </a:r>
                      <a:r>
                        <a:rPr lang="et-EE" sz="1300" dirty="0">
                          <a:solidFill>
                            <a:schemeClr val="tx1"/>
                          </a:solidFill>
                        </a:rPr>
                        <a:t> ja investeeringu tasuvusanalüüsi ja/või renoveeritava hoone energiaauditi. Lisaks peab taotleja oma tegevustes vältima negatiivsete keskkonnamõjude tekitamist. Taotleja võib esitada ühes taotlusvoorus ühe projektitaotluse.</a:t>
                      </a:r>
                    </a:p>
                  </a:txBody>
                  <a:tcPr>
                    <a:solidFill>
                      <a:srgbClr val="E0E3EC"/>
                    </a:solidFill>
                  </a:tcPr>
                </a:tc>
                <a:extLst>
                  <a:ext uri="{0D108BD9-81ED-4DB2-BD59-A6C34878D82A}">
                    <a16:rowId xmlns:a16="http://schemas.microsoft.com/office/drawing/2014/main" val="2770797623"/>
                  </a:ext>
                </a:extLst>
              </a:tr>
              <a:tr h="370840">
                <a:tc>
                  <a:txBody>
                    <a:bodyPr/>
                    <a:lstStyle/>
                    <a:p>
                      <a:pPr>
                        <a:lnSpc>
                          <a:spcPct val="90000"/>
                        </a:lnSpc>
                      </a:pPr>
                      <a:r>
                        <a:rPr lang="en-US" sz="1300" err="1">
                          <a:solidFill>
                            <a:schemeClr val="tx1"/>
                          </a:solidFill>
                        </a:rPr>
                        <a:t>Projektitoetuse</a:t>
                      </a:r>
                      <a:r>
                        <a:rPr lang="en-US" sz="1300">
                          <a:solidFill>
                            <a:schemeClr val="tx1"/>
                          </a:solidFill>
                        </a:rPr>
                        <a:t> </a:t>
                      </a:r>
                      <a:r>
                        <a:rPr lang="en-US" sz="1300" err="1">
                          <a:solidFill>
                            <a:schemeClr val="tx1"/>
                          </a:solidFill>
                        </a:rPr>
                        <a:t>taotluste</a:t>
                      </a:r>
                      <a:r>
                        <a:rPr lang="en-US" sz="1300">
                          <a:solidFill>
                            <a:schemeClr val="tx1"/>
                          </a:solidFill>
                        </a:rPr>
                        <a:t> </a:t>
                      </a:r>
                      <a:r>
                        <a:rPr lang="en-US" sz="1300" err="1">
                          <a:solidFill>
                            <a:schemeClr val="tx1"/>
                          </a:solidFill>
                        </a:rPr>
                        <a:t>hindamiskriteeriumid</a:t>
                      </a:r>
                      <a:endParaRPr lang="et-EE" sz="1300">
                        <a:solidFill>
                          <a:schemeClr val="tx1"/>
                        </a:solidFill>
                      </a:endParaRPr>
                    </a:p>
                  </a:txBody>
                  <a:tcPr>
                    <a:solidFill>
                      <a:srgbClr val="E0E3EC"/>
                    </a:solidFill>
                  </a:tcPr>
                </a:tc>
                <a:tc>
                  <a:txBody>
                    <a:bodyPr/>
                    <a:lstStyle/>
                    <a:p>
                      <a:pPr algn="just">
                        <a:lnSpc>
                          <a:spcPct val="90000"/>
                        </a:lnSpc>
                      </a:pPr>
                      <a:r>
                        <a:rPr lang="en-US" sz="1300" dirty="0" err="1">
                          <a:solidFill>
                            <a:schemeClr val="tx1"/>
                          </a:solidFill>
                        </a:rPr>
                        <a:t>Peamine</a:t>
                      </a:r>
                      <a:r>
                        <a:rPr lang="en-US" sz="1300" dirty="0">
                          <a:solidFill>
                            <a:schemeClr val="tx1"/>
                          </a:solidFill>
                        </a:rPr>
                        <a:t> </a:t>
                      </a:r>
                      <a:r>
                        <a:rPr lang="en-US" sz="1300" dirty="0" err="1">
                          <a:solidFill>
                            <a:schemeClr val="tx1"/>
                          </a:solidFill>
                        </a:rPr>
                        <a:t>hindamiskriteerium</a:t>
                      </a:r>
                      <a:r>
                        <a:rPr lang="en-US" sz="1300" dirty="0">
                          <a:solidFill>
                            <a:schemeClr val="tx1"/>
                          </a:solidFill>
                        </a:rPr>
                        <a:t>: t</a:t>
                      </a:r>
                      <a:r>
                        <a:rPr lang="et-EE" sz="1300" dirty="0" err="1">
                          <a:solidFill>
                            <a:schemeClr val="tx1"/>
                          </a:solidFill>
                        </a:rPr>
                        <a:t>oetuse</a:t>
                      </a:r>
                      <a:r>
                        <a:rPr lang="et-EE" sz="1300" dirty="0">
                          <a:solidFill>
                            <a:schemeClr val="tx1"/>
                          </a:solidFill>
                        </a:rPr>
                        <a:t> </a:t>
                      </a:r>
                      <a:r>
                        <a:rPr lang="et-EE" sz="1300" dirty="0" err="1">
                          <a:solidFill>
                            <a:schemeClr val="tx1"/>
                          </a:solidFill>
                        </a:rPr>
                        <a:t>mentlemise</a:t>
                      </a:r>
                      <a:r>
                        <a:rPr lang="et-EE" sz="1300" dirty="0">
                          <a:solidFill>
                            <a:schemeClr val="tx1"/>
                          </a:solidFill>
                        </a:rPr>
                        <a:t> käigus </a:t>
                      </a:r>
                      <a:r>
                        <a:rPr lang="en-US" sz="1300" dirty="0" err="1">
                          <a:solidFill>
                            <a:schemeClr val="tx1"/>
                          </a:solidFill>
                        </a:rPr>
                        <a:t>eelistame</a:t>
                      </a:r>
                      <a:r>
                        <a:rPr lang="en-US" sz="1300" dirty="0">
                          <a:solidFill>
                            <a:schemeClr val="tx1"/>
                          </a:solidFill>
                        </a:rPr>
                        <a:t> </a:t>
                      </a:r>
                      <a:r>
                        <a:rPr lang="et-EE" sz="1300" dirty="0">
                          <a:solidFill>
                            <a:schemeClr val="tx1"/>
                          </a:solidFill>
                        </a:rPr>
                        <a:t>kõige energiasäästlikuma</a:t>
                      </a:r>
                      <a:r>
                        <a:rPr lang="en-US" sz="1300" dirty="0" err="1">
                          <a:solidFill>
                            <a:schemeClr val="tx1"/>
                          </a:solidFill>
                        </a:rPr>
                        <a:t>i</a:t>
                      </a:r>
                      <a:r>
                        <a:rPr lang="et-EE" sz="1300" dirty="0">
                          <a:solidFill>
                            <a:schemeClr val="tx1"/>
                          </a:solidFill>
                        </a:rPr>
                        <a:t>d projekt</a:t>
                      </a:r>
                      <a:r>
                        <a:rPr lang="en-US" sz="1300" dirty="0">
                          <a:solidFill>
                            <a:schemeClr val="tx1"/>
                          </a:solidFill>
                        </a:rPr>
                        <a:t>e. </a:t>
                      </a:r>
                      <a:endParaRPr lang="et-EE" sz="1300" dirty="0">
                        <a:solidFill>
                          <a:schemeClr val="tx1"/>
                        </a:solidFill>
                      </a:endParaRPr>
                    </a:p>
                  </a:txBody>
                  <a:tcPr>
                    <a:solidFill>
                      <a:srgbClr val="E0E3EC"/>
                    </a:solidFill>
                  </a:tcPr>
                </a:tc>
                <a:extLst>
                  <a:ext uri="{0D108BD9-81ED-4DB2-BD59-A6C34878D82A}">
                    <a16:rowId xmlns:a16="http://schemas.microsoft.com/office/drawing/2014/main" val="427241166"/>
                  </a:ext>
                </a:extLst>
              </a:tr>
              <a:tr h="370840">
                <a:tc>
                  <a:txBody>
                    <a:bodyPr/>
                    <a:lstStyle/>
                    <a:p>
                      <a:pPr>
                        <a:lnSpc>
                          <a:spcPct val="90000"/>
                        </a:lnSpc>
                      </a:pPr>
                      <a:r>
                        <a:rPr lang="en-US" sz="1300" err="1">
                          <a:solidFill>
                            <a:schemeClr val="tx1"/>
                          </a:solidFill>
                        </a:rPr>
                        <a:t>Toetuse</a:t>
                      </a:r>
                      <a:r>
                        <a:rPr lang="en-US" sz="1300">
                          <a:solidFill>
                            <a:schemeClr val="tx1"/>
                          </a:solidFill>
                        </a:rPr>
                        <a:t> </a:t>
                      </a:r>
                      <a:r>
                        <a:rPr lang="et-EE" sz="1300">
                          <a:solidFill>
                            <a:schemeClr val="tx1"/>
                          </a:solidFill>
                        </a:rPr>
                        <a:t>piirsummad</a:t>
                      </a:r>
                      <a:r>
                        <a:rPr lang="en-US" sz="1300">
                          <a:solidFill>
                            <a:schemeClr val="tx1"/>
                          </a:solidFill>
                        </a:rPr>
                        <a:t> ja </a:t>
                      </a:r>
                      <a:r>
                        <a:rPr lang="en-US" sz="1300" err="1">
                          <a:solidFill>
                            <a:schemeClr val="tx1"/>
                          </a:solidFill>
                        </a:rPr>
                        <a:t>määr</a:t>
                      </a:r>
                      <a:endParaRPr lang="et-EE" sz="1300">
                        <a:solidFill>
                          <a:schemeClr val="tx1"/>
                        </a:solidFill>
                      </a:endParaRPr>
                    </a:p>
                  </a:txBody>
                  <a:tcPr>
                    <a:solidFill>
                      <a:srgbClr val="E0E3EC"/>
                    </a:solidFill>
                  </a:tcPr>
                </a:tc>
                <a:tc>
                  <a:txBody>
                    <a:bodyPr/>
                    <a:lstStyle/>
                    <a:p>
                      <a:pPr algn="just">
                        <a:lnSpc>
                          <a:spcPct val="90000"/>
                        </a:lnSpc>
                      </a:pPr>
                      <a:r>
                        <a:rPr lang="et-EE" sz="1300" dirty="0">
                          <a:solidFill>
                            <a:schemeClr val="tx1"/>
                          </a:solidFill>
                        </a:rPr>
                        <a:t>Toetuse miinimumsumma on 5 000</a:t>
                      </a:r>
                      <a:r>
                        <a:rPr lang="en-US" sz="1300" dirty="0">
                          <a:solidFill>
                            <a:schemeClr val="tx1"/>
                          </a:solidFill>
                        </a:rPr>
                        <a:t> €</a:t>
                      </a:r>
                      <a:r>
                        <a:rPr lang="et-EE" sz="1300" dirty="0">
                          <a:solidFill>
                            <a:schemeClr val="tx1"/>
                          </a:solidFill>
                        </a:rPr>
                        <a:t> ja </a:t>
                      </a:r>
                      <a:r>
                        <a:rPr lang="en-US" sz="1300" dirty="0" err="1">
                          <a:solidFill>
                            <a:schemeClr val="tx1"/>
                          </a:solidFill>
                        </a:rPr>
                        <a:t>maks</a:t>
                      </a:r>
                      <a:r>
                        <a:rPr lang="et-EE" sz="1300" dirty="0" err="1">
                          <a:solidFill>
                            <a:schemeClr val="tx1"/>
                          </a:solidFill>
                        </a:rPr>
                        <a:t>imumsumma</a:t>
                      </a:r>
                      <a:r>
                        <a:rPr lang="et-EE" sz="1300" dirty="0">
                          <a:solidFill>
                            <a:schemeClr val="tx1"/>
                          </a:solidFill>
                        </a:rPr>
                        <a:t> </a:t>
                      </a:r>
                      <a:r>
                        <a:rPr lang="et-EE" sz="1300" dirty="0">
                          <a:solidFill>
                            <a:schemeClr val="tx1"/>
                          </a:solidFill>
                          <a:highlight>
                            <a:srgbClr val="FFFF00"/>
                          </a:highlight>
                        </a:rPr>
                        <a:t>30 000 </a:t>
                      </a:r>
                      <a:r>
                        <a:rPr lang="et-EE" sz="1300" strike="sngStrike" dirty="0">
                          <a:solidFill>
                            <a:schemeClr val="tx1"/>
                          </a:solidFill>
                          <a:highlight>
                            <a:srgbClr val="FFFF00"/>
                          </a:highlight>
                        </a:rPr>
                        <a:t>20 000</a:t>
                      </a:r>
                      <a:r>
                        <a:rPr lang="en-US" sz="1300" strike="sngStrike" dirty="0">
                          <a:solidFill>
                            <a:schemeClr val="tx1"/>
                          </a:solidFill>
                          <a:highlight>
                            <a:srgbClr val="FFFF00"/>
                          </a:highlight>
                        </a:rPr>
                        <a:t> </a:t>
                      </a:r>
                      <a:r>
                        <a:rPr lang="en-US" sz="1300" dirty="0">
                          <a:solidFill>
                            <a:schemeClr val="tx1"/>
                          </a:solidFill>
                        </a:rPr>
                        <a:t>€</a:t>
                      </a:r>
                      <a:r>
                        <a:rPr lang="et-EE" sz="1300" dirty="0">
                          <a:solidFill>
                            <a:schemeClr val="tx1"/>
                          </a:solidFill>
                        </a:rPr>
                        <a:t>. </a:t>
                      </a:r>
                      <a:endParaRPr lang="en-US" sz="1300" dirty="0">
                        <a:solidFill>
                          <a:schemeClr val="tx1"/>
                        </a:solidFill>
                      </a:endParaRPr>
                    </a:p>
                    <a:p>
                      <a:pPr algn="just">
                        <a:lnSpc>
                          <a:spcPct val="90000"/>
                        </a:lnSpc>
                      </a:pPr>
                      <a:r>
                        <a:rPr lang="et-EE" sz="1300" dirty="0">
                          <a:solidFill>
                            <a:schemeClr val="tx1"/>
                          </a:solidFill>
                        </a:rPr>
                        <a:t>Toetuse määr: Ettevõtetel</a:t>
                      </a:r>
                      <a:r>
                        <a:rPr lang="en-US" sz="1300" dirty="0">
                          <a:solidFill>
                            <a:schemeClr val="tx1"/>
                          </a:solidFill>
                        </a:rPr>
                        <a:t> 60% ja </a:t>
                      </a:r>
                      <a:r>
                        <a:rPr lang="en-US" sz="1300" dirty="0" err="1">
                          <a:solidFill>
                            <a:schemeClr val="tx1"/>
                          </a:solidFill>
                        </a:rPr>
                        <a:t>mittetulundusühingutel</a:t>
                      </a:r>
                      <a:r>
                        <a:rPr lang="en-US" sz="1300" dirty="0">
                          <a:solidFill>
                            <a:schemeClr val="tx1"/>
                          </a:solidFill>
                        </a:rPr>
                        <a:t> 9</a:t>
                      </a:r>
                      <a:r>
                        <a:rPr lang="et-EE" sz="1300" dirty="0">
                          <a:solidFill>
                            <a:schemeClr val="tx1"/>
                          </a:solidFill>
                        </a:rPr>
                        <a:t>0% abikõlblikest tegevustest</a:t>
                      </a:r>
                      <a:r>
                        <a:rPr lang="en-US" sz="1300" dirty="0">
                          <a:solidFill>
                            <a:schemeClr val="tx1"/>
                          </a:solidFill>
                        </a:rPr>
                        <a:t>.</a:t>
                      </a:r>
                      <a:endParaRPr lang="et-EE" sz="1300" dirty="0">
                        <a:solidFill>
                          <a:schemeClr val="tx1"/>
                        </a:solidFill>
                      </a:endParaRPr>
                    </a:p>
                  </a:txBody>
                  <a:tcPr>
                    <a:solidFill>
                      <a:srgbClr val="E0E3EC"/>
                    </a:solidFill>
                  </a:tcPr>
                </a:tc>
                <a:extLst>
                  <a:ext uri="{0D108BD9-81ED-4DB2-BD59-A6C34878D82A}">
                    <a16:rowId xmlns:a16="http://schemas.microsoft.com/office/drawing/2014/main" val="624598555"/>
                  </a:ext>
                </a:extLst>
              </a:tr>
              <a:tr h="370840">
                <a:tc>
                  <a:txBody>
                    <a:bodyPr/>
                    <a:lstStyle/>
                    <a:p>
                      <a:pPr>
                        <a:lnSpc>
                          <a:spcPct val="90000"/>
                        </a:lnSpc>
                      </a:pPr>
                      <a:endParaRPr lang="et-EE" sz="1300">
                        <a:solidFill>
                          <a:schemeClr val="tx1"/>
                        </a:solidFill>
                      </a:endParaRPr>
                    </a:p>
                  </a:txBody>
                  <a:tcPr>
                    <a:solidFill>
                      <a:srgbClr val="E0E3EC"/>
                    </a:solidFill>
                  </a:tcPr>
                </a:tc>
                <a:tc>
                  <a:txBody>
                    <a:bodyPr/>
                    <a:lstStyle/>
                    <a:p>
                      <a:pPr algn="just">
                        <a:lnSpc>
                          <a:spcPct val="90000"/>
                        </a:lnSpc>
                      </a:pPr>
                      <a:r>
                        <a:rPr lang="et-EE" sz="1300">
                          <a:solidFill>
                            <a:schemeClr val="tx1"/>
                          </a:solidFill>
                        </a:rPr>
                        <a:t>Meetmes avatakse eraldi taotlusvoorud olemasolevate hoonete ja rajatiste renoveerimiseks ning kaasaegsete kütte- ja tootmistehnoloogiate ning taastuvenergia kasutuselevõtmiseks.</a:t>
                      </a:r>
                    </a:p>
                  </a:txBody>
                  <a:tcPr>
                    <a:solidFill>
                      <a:srgbClr val="E0E3EC"/>
                    </a:solidFill>
                  </a:tcPr>
                </a:tc>
                <a:extLst>
                  <a:ext uri="{0D108BD9-81ED-4DB2-BD59-A6C34878D82A}">
                    <a16:rowId xmlns:a16="http://schemas.microsoft.com/office/drawing/2014/main" val="1483100052"/>
                  </a:ext>
                </a:extLst>
              </a:tr>
              <a:tr h="370840">
                <a:tc>
                  <a:txBody>
                    <a:bodyPr/>
                    <a:lstStyle/>
                    <a:p>
                      <a:pPr>
                        <a:lnSpc>
                          <a:spcPct val="90000"/>
                        </a:lnSpc>
                      </a:pPr>
                      <a:r>
                        <a:rPr lang="en-US" sz="1300" err="1">
                          <a:solidFill>
                            <a:schemeClr val="tx1"/>
                          </a:solidFill>
                        </a:rPr>
                        <a:t>Näitajad</a:t>
                      </a:r>
                      <a:r>
                        <a:rPr lang="en-US" sz="1300">
                          <a:solidFill>
                            <a:schemeClr val="tx1"/>
                          </a:solidFill>
                        </a:rPr>
                        <a:t> ja </a:t>
                      </a:r>
                      <a:r>
                        <a:rPr lang="en-US" sz="1300" err="1">
                          <a:solidFill>
                            <a:schemeClr val="tx1"/>
                          </a:solidFill>
                        </a:rPr>
                        <a:t>sihtväärtused</a:t>
                      </a:r>
                      <a:endParaRPr lang="et-EE" sz="1300">
                        <a:solidFill>
                          <a:schemeClr val="tx1"/>
                        </a:solidFill>
                      </a:endParaRPr>
                    </a:p>
                  </a:txBody>
                  <a:tcPr>
                    <a:solidFill>
                      <a:srgbClr val="E0E3EC"/>
                    </a:solidFill>
                  </a:tcPr>
                </a:tc>
                <a:tc>
                  <a:txBody>
                    <a:bodyPr/>
                    <a:lstStyle/>
                    <a:p>
                      <a:pPr algn="just">
                        <a:lnSpc>
                          <a:spcPct val="90000"/>
                        </a:lnSpc>
                      </a:pPr>
                      <a:r>
                        <a:rPr lang="en-US" sz="1300" dirty="0">
                          <a:solidFill>
                            <a:schemeClr val="tx1"/>
                          </a:solidFill>
                        </a:rPr>
                        <a:t>R27 </a:t>
                      </a:r>
                      <a:r>
                        <a:rPr lang="en-US" sz="1300" dirty="0" err="1">
                          <a:solidFill>
                            <a:schemeClr val="tx1"/>
                          </a:solidFill>
                        </a:rPr>
                        <a:t>Toetatud</a:t>
                      </a:r>
                      <a:r>
                        <a:rPr lang="en-US" sz="1300" dirty="0">
                          <a:solidFill>
                            <a:schemeClr val="tx1"/>
                          </a:solidFill>
                        </a:rPr>
                        <a:t> </a:t>
                      </a:r>
                      <a:r>
                        <a:rPr lang="en-US" sz="1300" dirty="0" err="1">
                          <a:solidFill>
                            <a:schemeClr val="tx1"/>
                          </a:solidFill>
                        </a:rPr>
                        <a:t>tegevuste</a:t>
                      </a:r>
                      <a:r>
                        <a:rPr lang="en-US" sz="1300" dirty="0">
                          <a:solidFill>
                            <a:schemeClr val="tx1"/>
                          </a:solidFill>
                        </a:rPr>
                        <a:t> </a:t>
                      </a:r>
                      <a:r>
                        <a:rPr lang="en-US" sz="1300" dirty="0" err="1">
                          <a:solidFill>
                            <a:schemeClr val="tx1"/>
                          </a:solidFill>
                        </a:rPr>
                        <a:t>ehk</a:t>
                      </a:r>
                      <a:r>
                        <a:rPr lang="en-US" sz="1300" dirty="0">
                          <a:solidFill>
                            <a:schemeClr val="tx1"/>
                          </a:solidFill>
                        </a:rPr>
                        <a:t> </a:t>
                      </a:r>
                      <a:r>
                        <a:rPr lang="en-US" sz="1300" dirty="0" err="1">
                          <a:solidFill>
                            <a:schemeClr val="tx1"/>
                          </a:solidFill>
                        </a:rPr>
                        <a:t>projektide</a:t>
                      </a:r>
                      <a:r>
                        <a:rPr lang="en-US" sz="1300" dirty="0">
                          <a:solidFill>
                            <a:schemeClr val="tx1"/>
                          </a:solidFill>
                        </a:rPr>
                        <a:t> </a:t>
                      </a:r>
                      <a:r>
                        <a:rPr lang="en-US" sz="1300" dirty="0" err="1">
                          <a:solidFill>
                            <a:schemeClr val="tx1"/>
                          </a:solidFill>
                        </a:rPr>
                        <a:t>arv</a:t>
                      </a:r>
                      <a:endParaRPr lang="en-US" sz="1300" dirty="0">
                        <a:solidFill>
                          <a:schemeClr val="tx1"/>
                        </a:solidFill>
                      </a:endParaRPr>
                    </a:p>
                    <a:p>
                      <a:pPr algn="just">
                        <a:lnSpc>
                          <a:spcPct val="90000"/>
                        </a:lnSpc>
                      </a:pPr>
                      <a:r>
                        <a:rPr lang="en-US" sz="1300" dirty="0">
                          <a:solidFill>
                            <a:schemeClr val="tx1"/>
                          </a:solidFill>
                        </a:rPr>
                        <a:t>KEKK: KHG </a:t>
                      </a:r>
                      <a:r>
                        <a:rPr lang="en-US" sz="1300" dirty="0" err="1">
                          <a:solidFill>
                            <a:schemeClr val="tx1"/>
                          </a:solidFill>
                        </a:rPr>
                        <a:t>heide</a:t>
                      </a:r>
                      <a:r>
                        <a:rPr lang="en-US" sz="1300" dirty="0">
                          <a:solidFill>
                            <a:schemeClr val="tx1"/>
                          </a:solidFill>
                        </a:rPr>
                        <a:t> IPPU </a:t>
                      </a:r>
                      <a:r>
                        <a:rPr lang="en-US" sz="1300" dirty="0" err="1">
                          <a:solidFill>
                            <a:schemeClr val="tx1"/>
                          </a:solidFill>
                        </a:rPr>
                        <a:t>sektorist</a:t>
                      </a:r>
                      <a:r>
                        <a:rPr lang="en-US" sz="1300" dirty="0">
                          <a:solidFill>
                            <a:schemeClr val="tx1"/>
                          </a:solidFill>
                        </a:rPr>
                        <a:t>, CO2-ekv (</a:t>
                      </a:r>
                      <a:r>
                        <a:rPr lang="fi-FI" sz="1300" dirty="0" err="1">
                          <a:solidFill>
                            <a:schemeClr val="tx1"/>
                          </a:solidFill>
                        </a:rPr>
                        <a:t>Sihtväärtus</a:t>
                      </a:r>
                      <a:r>
                        <a:rPr lang="fi-FI" sz="1300" dirty="0">
                          <a:solidFill>
                            <a:schemeClr val="tx1"/>
                          </a:solidFill>
                        </a:rPr>
                        <a:t>: 11.7 </a:t>
                      </a:r>
                      <a:r>
                        <a:rPr lang="fi-FI" sz="1300" dirty="0" err="1">
                          <a:solidFill>
                            <a:schemeClr val="tx1"/>
                          </a:solidFill>
                        </a:rPr>
                        <a:t>kT</a:t>
                      </a:r>
                      <a:r>
                        <a:rPr lang="fi-FI" sz="1300" dirty="0">
                          <a:solidFill>
                            <a:schemeClr val="tx1"/>
                          </a:solidFill>
                        </a:rPr>
                        <a:t>/a </a:t>
                      </a:r>
                      <a:r>
                        <a:rPr lang="fi-FI" sz="1300" dirty="0" err="1">
                          <a:solidFill>
                            <a:schemeClr val="tx1"/>
                          </a:solidFill>
                        </a:rPr>
                        <a:t>aastaks</a:t>
                      </a:r>
                      <a:r>
                        <a:rPr lang="fi-FI" sz="1300" dirty="0">
                          <a:solidFill>
                            <a:schemeClr val="tx1"/>
                          </a:solidFill>
                        </a:rPr>
                        <a:t> 2050).</a:t>
                      </a:r>
                      <a:endParaRPr lang="en-US" sz="1300" dirty="0">
                        <a:solidFill>
                          <a:schemeClr val="tx1"/>
                        </a:solidFill>
                      </a:endParaRPr>
                    </a:p>
                    <a:p>
                      <a:pPr algn="just">
                        <a:lnSpc>
                          <a:spcPct val="90000"/>
                        </a:lnSpc>
                      </a:pPr>
                      <a:r>
                        <a:rPr lang="et-EE" sz="1300" dirty="0">
                          <a:solidFill>
                            <a:schemeClr val="tx1"/>
                          </a:solidFill>
                        </a:rPr>
                        <a:t>Kogukonnaprojektide keskmine energiasääst aastas 1000 euro toetuse kohta </a:t>
                      </a:r>
                      <a:r>
                        <a:rPr lang="en-US" sz="1300" dirty="0">
                          <a:solidFill>
                            <a:schemeClr val="tx1"/>
                          </a:solidFill>
                        </a:rPr>
                        <a:t>600-1000 </a:t>
                      </a:r>
                      <a:r>
                        <a:rPr lang="et-EE" sz="1300" dirty="0">
                          <a:solidFill>
                            <a:schemeClr val="tx1"/>
                          </a:solidFill>
                        </a:rPr>
                        <a:t>(kWh)</a:t>
                      </a:r>
                      <a:r>
                        <a:rPr lang="en-US" sz="1300" dirty="0">
                          <a:solidFill>
                            <a:schemeClr val="tx1"/>
                          </a:solidFill>
                        </a:rPr>
                        <a:t>.</a:t>
                      </a:r>
                      <a:endParaRPr lang="et-EE" sz="1300" dirty="0">
                        <a:solidFill>
                          <a:schemeClr val="tx1"/>
                        </a:solidFill>
                      </a:endParaRPr>
                    </a:p>
                    <a:p>
                      <a:pPr algn="just">
                        <a:lnSpc>
                          <a:spcPct val="90000"/>
                        </a:lnSpc>
                      </a:pPr>
                      <a:r>
                        <a:rPr lang="et-EE" sz="1300" dirty="0">
                          <a:solidFill>
                            <a:schemeClr val="tx1"/>
                          </a:solidFill>
                        </a:rPr>
                        <a:t>Ettevõtete projektide keskmine energiasääst aastas 1000 euro toetuse kohta </a:t>
                      </a:r>
                      <a:r>
                        <a:rPr lang="en-US" sz="1300" dirty="0">
                          <a:solidFill>
                            <a:schemeClr val="tx1"/>
                          </a:solidFill>
                        </a:rPr>
                        <a:t>1800-2600 </a:t>
                      </a:r>
                      <a:r>
                        <a:rPr lang="et-EE" sz="1300" dirty="0">
                          <a:solidFill>
                            <a:schemeClr val="tx1"/>
                          </a:solidFill>
                        </a:rPr>
                        <a:t>(kWh)</a:t>
                      </a:r>
                      <a:r>
                        <a:rPr lang="en-US" sz="1300" dirty="0">
                          <a:solidFill>
                            <a:schemeClr val="tx1"/>
                          </a:solidFill>
                        </a:rPr>
                        <a:t>.</a:t>
                      </a:r>
                      <a:endParaRPr lang="et-EE" sz="1300" dirty="0">
                        <a:solidFill>
                          <a:schemeClr val="tx1"/>
                        </a:solidFill>
                      </a:endParaRPr>
                    </a:p>
                  </a:txBody>
                  <a:tcPr>
                    <a:solidFill>
                      <a:srgbClr val="E0E3EC"/>
                    </a:solidFill>
                  </a:tcPr>
                </a:tc>
                <a:extLst>
                  <a:ext uri="{0D108BD9-81ED-4DB2-BD59-A6C34878D82A}">
                    <a16:rowId xmlns:a16="http://schemas.microsoft.com/office/drawing/2014/main" val="815288715"/>
                  </a:ext>
                </a:extLst>
              </a:tr>
            </a:tbl>
          </a:graphicData>
        </a:graphic>
      </p:graphicFrame>
      <p:sp>
        <p:nvSpPr>
          <p:cNvPr id="3" name="Title 2">
            <a:extLst>
              <a:ext uri="{FF2B5EF4-FFF2-40B4-BE49-F238E27FC236}">
                <a16:creationId xmlns:a16="http://schemas.microsoft.com/office/drawing/2014/main" id="{D837B163-3F83-2D67-258A-5E05CDE6FF36}"/>
              </a:ext>
            </a:extLst>
          </p:cNvPr>
          <p:cNvSpPr txBox="1">
            <a:spLocks/>
          </p:cNvSpPr>
          <p:nvPr/>
        </p:nvSpPr>
        <p:spPr>
          <a:xfrm>
            <a:off x="510875" y="181371"/>
            <a:ext cx="10938456" cy="690966"/>
          </a:xfrm>
          <a:prstGeom prst="rect">
            <a:avLst/>
          </a:prstGeom>
        </p:spPr>
        <p:txBody>
          <a:bodyPr vert="horz" lIns="91440" tIns="45720" rIns="91440" bIns="45720" rtlCol="0" anchor="ctr">
            <a:normAutofit fontScale="85000" lnSpcReduction="1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a:t>MEEDE 2: Energiakulude vähendamise meetme jaotus ja kirjeldus</a:t>
            </a:r>
          </a:p>
        </p:txBody>
      </p:sp>
      <p:sp>
        <p:nvSpPr>
          <p:cNvPr id="5" name="Slaidinumbri kohatäide 3">
            <a:extLst>
              <a:ext uri="{FF2B5EF4-FFF2-40B4-BE49-F238E27FC236}">
                <a16:creationId xmlns:a16="http://schemas.microsoft.com/office/drawing/2014/main" id="{D9CE2D64-3AED-1A28-2B8C-618309FB0F2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36</a:t>
            </a:fld>
            <a:endParaRPr lang="et-EE">
              <a:solidFill>
                <a:prstClr val="black"/>
              </a:solidFill>
              <a:latin typeface="Calibri"/>
            </a:endParaRPr>
          </a:p>
        </p:txBody>
      </p:sp>
    </p:spTree>
    <p:extLst>
      <p:ext uri="{BB962C8B-B14F-4D97-AF65-F5344CB8AC3E}">
        <p14:creationId xmlns:p14="http://schemas.microsoft.com/office/powerpoint/2010/main" val="4155492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388"/>
          <p:cNvSpPr>
            <a:spLocks noGrp="1" noChangeArrowheads="1"/>
          </p:cNvSpPr>
          <p:nvPr>
            <p:ph type="title"/>
          </p:nvPr>
        </p:nvSpPr>
        <p:spPr>
          <a:xfrm>
            <a:off x="285750" y="66509"/>
            <a:ext cx="10866344" cy="535046"/>
          </a:xfrm>
        </p:spPr>
        <p:txBody>
          <a:bodyPr>
            <a:noAutofit/>
          </a:bodyPr>
          <a:lstStyle/>
          <a:p>
            <a:r>
              <a:rPr lang="et-EE" sz="2800">
                <a:ea typeface="ＭＳ Ｐゴシック" pitchFamily="34" charset="-128"/>
              </a:rPr>
              <a:t>STRATEEGIA KAART</a:t>
            </a:r>
            <a:r>
              <a:rPr lang="en-US" sz="2800">
                <a:ea typeface="ＭＳ Ｐゴシック" pitchFamily="34" charset="-128"/>
              </a:rPr>
              <a:t> PASSIIVSETELE KÜLADELE “KOGUKONNA ÄRATUS”</a:t>
            </a:r>
            <a:endParaRPr lang="et-EE" sz="2800" b="0">
              <a:ea typeface="ＭＳ Ｐゴシック" pitchFamily="34" charset="-128"/>
            </a:endParaRPr>
          </a:p>
        </p:txBody>
      </p:sp>
      <p:graphicFrame>
        <p:nvGraphicFramePr>
          <p:cNvPr id="371326" name="Group 2686"/>
          <p:cNvGraphicFramePr>
            <a:graphicFrameLocks noGrp="1"/>
          </p:cNvGraphicFramePr>
          <p:nvPr>
            <p:ph idx="1"/>
            <p:extLst>
              <p:ext uri="{D42A27DB-BD31-4B8C-83A1-F6EECF244321}">
                <p14:modId xmlns:p14="http://schemas.microsoft.com/office/powerpoint/2010/main" val="513312619"/>
              </p:ext>
            </p:extLst>
          </p:nvPr>
        </p:nvGraphicFramePr>
        <p:xfrm>
          <a:off x="5479382" y="1570566"/>
          <a:ext cx="6615799" cy="2868947"/>
        </p:xfrm>
        <a:graphic>
          <a:graphicData uri="http://schemas.openxmlformats.org/drawingml/2006/table">
            <a:tbl>
              <a:tblPr/>
              <a:tblGrid>
                <a:gridCol w="1152235">
                  <a:extLst>
                    <a:ext uri="{9D8B030D-6E8A-4147-A177-3AD203B41FA5}">
                      <a16:colId xmlns:a16="http://schemas.microsoft.com/office/drawing/2014/main" val="20003"/>
                    </a:ext>
                  </a:extLst>
                </a:gridCol>
                <a:gridCol w="745724">
                  <a:extLst>
                    <a:ext uri="{9D8B030D-6E8A-4147-A177-3AD203B41FA5}">
                      <a16:colId xmlns:a16="http://schemas.microsoft.com/office/drawing/2014/main" val="3173897295"/>
                    </a:ext>
                  </a:extLst>
                </a:gridCol>
                <a:gridCol w="394075">
                  <a:extLst>
                    <a:ext uri="{9D8B030D-6E8A-4147-A177-3AD203B41FA5}">
                      <a16:colId xmlns:a16="http://schemas.microsoft.com/office/drawing/2014/main" val="20005"/>
                    </a:ext>
                  </a:extLst>
                </a:gridCol>
                <a:gridCol w="394075">
                  <a:extLst>
                    <a:ext uri="{9D8B030D-6E8A-4147-A177-3AD203B41FA5}">
                      <a16:colId xmlns:a16="http://schemas.microsoft.com/office/drawing/2014/main" val="20006"/>
                    </a:ext>
                  </a:extLst>
                </a:gridCol>
                <a:gridCol w="394075">
                  <a:extLst>
                    <a:ext uri="{9D8B030D-6E8A-4147-A177-3AD203B41FA5}">
                      <a16:colId xmlns:a16="http://schemas.microsoft.com/office/drawing/2014/main" val="20007"/>
                    </a:ext>
                  </a:extLst>
                </a:gridCol>
                <a:gridCol w="394075">
                  <a:extLst>
                    <a:ext uri="{9D8B030D-6E8A-4147-A177-3AD203B41FA5}">
                      <a16:colId xmlns:a16="http://schemas.microsoft.com/office/drawing/2014/main" val="20008"/>
                    </a:ext>
                  </a:extLst>
                </a:gridCol>
                <a:gridCol w="394075">
                  <a:extLst>
                    <a:ext uri="{9D8B030D-6E8A-4147-A177-3AD203B41FA5}">
                      <a16:colId xmlns:a16="http://schemas.microsoft.com/office/drawing/2014/main" val="4127680773"/>
                    </a:ext>
                  </a:extLst>
                </a:gridCol>
                <a:gridCol w="394075">
                  <a:extLst>
                    <a:ext uri="{9D8B030D-6E8A-4147-A177-3AD203B41FA5}">
                      <a16:colId xmlns:a16="http://schemas.microsoft.com/office/drawing/2014/main" val="4148136052"/>
                    </a:ext>
                  </a:extLst>
                </a:gridCol>
                <a:gridCol w="394075">
                  <a:extLst>
                    <a:ext uri="{9D8B030D-6E8A-4147-A177-3AD203B41FA5}">
                      <a16:colId xmlns:a16="http://schemas.microsoft.com/office/drawing/2014/main" val="256074104"/>
                    </a:ext>
                  </a:extLst>
                </a:gridCol>
                <a:gridCol w="673031">
                  <a:extLst>
                    <a:ext uri="{9D8B030D-6E8A-4147-A177-3AD203B41FA5}">
                      <a16:colId xmlns:a16="http://schemas.microsoft.com/office/drawing/2014/main" val="188152768"/>
                    </a:ext>
                  </a:extLst>
                </a:gridCol>
                <a:gridCol w="1286284">
                  <a:extLst>
                    <a:ext uri="{9D8B030D-6E8A-4147-A177-3AD203B41FA5}">
                      <a16:colId xmlns:a16="http://schemas.microsoft.com/office/drawing/2014/main" val="612938848"/>
                    </a:ext>
                  </a:extLst>
                </a:gridCol>
              </a:tblGrid>
              <a:tr h="211329">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err="1">
                          <a:ln>
                            <a:noFill/>
                          </a:ln>
                          <a:solidFill>
                            <a:schemeClr val="tx1"/>
                          </a:solidFill>
                          <a:effectLst/>
                          <a:latin typeface="+mn-lt"/>
                          <a:ea typeface="ＭＳ Ｐゴシック" pitchFamily="34" charset="-128"/>
                        </a:rPr>
                        <a:t>Strateegilised</a:t>
                      </a:r>
                      <a:r>
                        <a:rPr kumimoji="0" lang="en-US" sz="1200" b="1" i="0" u="none" strike="noStrike" cap="none" normalizeH="0" baseline="0">
                          <a:ln>
                            <a:noFill/>
                          </a:ln>
                          <a:solidFill>
                            <a:schemeClr val="tx1"/>
                          </a:solidFill>
                          <a:effectLst/>
                          <a:latin typeface="+mn-lt"/>
                          <a:ea typeface="ＭＳ Ｐゴシック" pitchFamily="34" charset="-128"/>
                        </a:rPr>
                        <a:t> e</a:t>
                      </a:r>
                      <a:r>
                        <a:rPr kumimoji="0" lang="et-EE" sz="1200" b="1" i="0" u="none" strike="noStrike" cap="none" normalizeH="0" baseline="0" err="1">
                          <a:ln>
                            <a:noFill/>
                          </a:ln>
                          <a:solidFill>
                            <a:schemeClr val="tx1"/>
                          </a:solidFill>
                          <a:effectLst/>
                          <a:latin typeface="+mn-lt"/>
                          <a:ea typeface="ＭＳ Ｐゴシック" pitchFamily="34" charset="-128"/>
                        </a:rPr>
                        <a:t>esmärgid</a:t>
                      </a:r>
                      <a:endParaRPr kumimoji="0" lang="et-EE" sz="12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err="1">
                          <a:ln>
                            <a:noFill/>
                          </a:ln>
                          <a:solidFill>
                            <a:schemeClr val="tx1"/>
                          </a:solidFill>
                          <a:effectLst/>
                          <a:latin typeface="+mn-lt"/>
                          <a:ea typeface="ＭＳ Ｐゴシック" pitchFamily="34" charset="-128"/>
                        </a:rPr>
                        <a:t>Mõõdik</a:t>
                      </a:r>
                      <a:endParaRPr kumimoji="0" lang="et-EE" sz="12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7">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200" b="1" i="0" u="none" strike="noStrike" cap="none" normalizeH="0" baseline="0">
                          <a:ln>
                            <a:noFill/>
                          </a:ln>
                          <a:solidFill>
                            <a:schemeClr val="tx1"/>
                          </a:solidFill>
                          <a:effectLst/>
                          <a:latin typeface="+mn-lt"/>
                          <a:ea typeface="ＭＳ Ｐゴシック" pitchFamily="34" charset="-128"/>
                        </a:rPr>
                        <a:t>Siht</a:t>
                      </a:r>
                      <a:r>
                        <a:rPr kumimoji="0" lang="en-US" sz="1200" b="1" i="0" u="none" strike="noStrike" cap="none" normalizeH="0" baseline="0" err="1">
                          <a:ln>
                            <a:noFill/>
                          </a:ln>
                          <a:solidFill>
                            <a:schemeClr val="tx1"/>
                          </a:solidFill>
                          <a:effectLst/>
                          <a:latin typeface="+mn-lt"/>
                          <a:ea typeface="ＭＳ Ｐゴシック" pitchFamily="34" charset="-128"/>
                        </a:rPr>
                        <a:t>väärtus</a:t>
                      </a:r>
                      <a:endParaRPr kumimoji="0" lang="et-EE" sz="12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t-EE"/>
                    </a:p>
                  </a:txBody>
                  <a:tcPr>
                    <a:lnL w="12700" cap="flat" cmpd="sng" algn="ctr">
                      <a:solidFill>
                        <a:schemeClr val="tx1"/>
                      </a:solidFill>
                      <a:prstDash val="solid"/>
                      <a:round/>
                      <a:headEnd type="none" w="med" len="med"/>
                      <a:tailEnd type="none" w="med" len="med"/>
                    </a:lnL>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kern="1200" cap="none" normalizeH="0" baseline="0" err="1">
                          <a:ln>
                            <a:noFill/>
                          </a:ln>
                          <a:solidFill>
                            <a:schemeClr val="tx1"/>
                          </a:solidFill>
                          <a:effectLst/>
                          <a:latin typeface="+mn-lt"/>
                          <a:ea typeface="ＭＳ Ｐゴシック" pitchFamily="34" charset="-128"/>
                          <a:cs typeface="+mn-cs"/>
                        </a:rPr>
                        <a:t>Vastutaja</a:t>
                      </a:r>
                      <a:endParaRPr kumimoji="0" lang="et-EE" sz="1200" b="1"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kern="1200" cap="none" normalizeH="0" baseline="0" err="1">
                          <a:ln>
                            <a:noFill/>
                          </a:ln>
                          <a:solidFill>
                            <a:schemeClr val="tx1"/>
                          </a:solidFill>
                          <a:effectLst/>
                          <a:latin typeface="+mn-lt"/>
                          <a:ea typeface="ＭＳ Ｐゴシック" pitchFamily="34" charset="-128"/>
                          <a:cs typeface="+mn-cs"/>
                        </a:rPr>
                        <a:t>Parendusegevused</a:t>
                      </a:r>
                      <a:r>
                        <a:rPr kumimoji="0" lang="en-US" sz="1200" b="1" i="0" u="none" strike="noStrike" kern="1200" cap="none" normalizeH="0" baseline="0">
                          <a:ln>
                            <a:noFill/>
                          </a:ln>
                          <a:solidFill>
                            <a:schemeClr val="tx1"/>
                          </a:solidFill>
                          <a:effectLst/>
                          <a:latin typeface="+mn-lt"/>
                          <a:ea typeface="ＭＳ Ｐゴシック" pitchFamily="34" charset="-128"/>
                          <a:cs typeface="+mn-cs"/>
                        </a:rPr>
                        <a:t> </a:t>
                      </a:r>
                      <a:r>
                        <a:rPr kumimoji="0" lang="en-US" sz="1200" b="1" i="0" u="none" strike="noStrike" kern="1200" cap="none" normalizeH="0" baseline="0" err="1">
                          <a:ln>
                            <a:noFill/>
                          </a:ln>
                          <a:solidFill>
                            <a:schemeClr val="tx1"/>
                          </a:solidFill>
                          <a:effectLst/>
                          <a:latin typeface="+mn-lt"/>
                          <a:ea typeface="ＭＳ Ｐゴシック" pitchFamily="34" charset="-128"/>
                          <a:cs typeface="+mn-cs"/>
                        </a:rPr>
                        <a:t>sihtväärtuste</a:t>
                      </a:r>
                      <a:r>
                        <a:rPr kumimoji="0" lang="en-US" sz="1200" b="1" i="0" u="none" strike="noStrike" kern="1200" cap="none" normalizeH="0" baseline="0">
                          <a:ln>
                            <a:noFill/>
                          </a:ln>
                          <a:solidFill>
                            <a:schemeClr val="tx1"/>
                          </a:solidFill>
                          <a:effectLst/>
                          <a:latin typeface="+mn-lt"/>
                          <a:ea typeface="ＭＳ Ｐゴシック" pitchFamily="34" charset="-128"/>
                          <a:cs typeface="+mn-cs"/>
                        </a:rPr>
                        <a:t> </a:t>
                      </a:r>
                      <a:r>
                        <a:rPr kumimoji="0" lang="en-US" sz="1200" b="1" i="0" u="none" strike="noStrike" kern="1200" cap="none" normalizeH="0" baseline="0" err="1">
                          <a:ln>
                            <a:noFill/>
                          </a:ln>
                          <a:solidFill>
                            <a:schemeClr val="tx1"/>
                          </a:solidFill>
                          <a:effectLst/>
                          <a:latin typeface="+mn-lt"/>
                          <a:ea typeface="ＭＳ Ｐゴシック" pitchFamily="34" charset="-128"/>
                          <a:cs typeface="+mn-cs"/>
                        </a:rPr>
                        <a:t>saavutamiseks</a:t>
                      </a:r>
                      <a:endParaRPr kumimoji="0" lang="et-EE" sz="1200" b="1"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0"/>
                  </a:ext>
                </a:extLst>
              </a:tr>
              <a:tr h="203553">
                <a:tc vMerge="1">
                  <a:txBody>
                    <a:bodyPr/>
                    <a:lstStyle/>
                    <a:p>
                      <a:endParaRPr lang="et-EE"/>
                    </a:p>
                  </a:txBody>
                  <a:tcPr/>
                </a:tc>
                <a:tc vMerge="1">
                  <a:txBody>
                    <a:bodyPr/>
                    <a:lstStyle/>
                    <a:p>
                      <a:endParaRPr lang="et-EE"/>
                    </a:p>
                  </a:txBody>
                  <a:tcPr>
                    <a:lnT w="9525"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2023</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2024</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2025</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2026</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2027</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2028</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2029</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08349">
                <a:tc rowSpan="2">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Aasta</a:t>
                      </a:r>
                      <a:r>
                        <a:rPr kumimoji="0" lang="en-US" sz="1200" b="0" i="0" u="none" strike="noStrike" cap="none" normalizeH="0" baseline="0">
                          <a:ln>
                            <a:noFill/>
                          </a:ln>
                          <a:solidFill>
                            <a:schemeClr val="tx1"/>
                          </a:solidFill>
                          <a:effectLst/>
                          <a:latin typeface="+mn-lt"/>
                          <a:ea typeface="ＭＳ Ｐゴシック" pitchFamily="34" charset="-128"/>
                        </a:rPr>
                        <a:t> 202</a:t>
                      </a:r>
                      <a:r>
                        <a:rPr kumimoji="0" lang="et-EE" sz="1200" b="0" i="0" u="none" strike="noStrike" cap="none" normalizeH="0" baseline="0">
                          <a:ln>
                            <a:noFill/>
                          </a:ln>
                          <a:solidFill>
                            <a:schemeClr val="tx1"/>
                          </a:solidFill>
                          <a:effectLst/>
                          <a:latin typeface="+mn-lt"/>
                          <a:ea typeface="ＭＳ Ｐゴシック" pitchFamily="34" charset="-128"/>
                        </a:rPr>
                        <a:t>5</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augustiks</a:t>
                      </a:r>
                      <a:r>
                        <a:rPr kumimoji="0" lang="en-US" sz="1200" b="0" i="0" u="none" strike="noStrike" cap="none" normalizeH="0" baseline="0">
                          <a:ln>
                            <a:noFill/>
                          </a:ln>
                          <a:solidFill>
                            <a:schemeClr val="tx1"/>
                          </a:solidFill>
                          <a:effectLst/>
                          <a:latin typeface="+mn-lt"/>
                          <a:ea typeface="ＭＳ Ｐゴシック" pitchFamily="34" charset="-128"/>
                        </a:rPr>
                        <a:t> on JKTK-l 80% </a:t>
                      </a:r>
                      <a:r>
                        <a:rPr kumimoji="0" lang="en-US" sz="1200" b="0" i="0" u="none" strike="noStrike" cap="none" normalizeH="0" baseline="0" err="1">
                          <a:ln>
                            <a:noFill/>
                          </a:ln>
                          <a:solidFill>
                            <a:schemeClr val="tx1"/>
                          </a:solidFill>
                          <a:effectLst/>
                          <a:latin typeface="+mn-lt"/>
                          <a:ea typeface="ＭＳ Ｐゴシック" pitchFamily="34" charset="-128"/>
                        </a:rPr>
                        <a:t>küladest</a:t>
                      </a:r>
                      <a:r>
                        <a:rPr kumimoji="0" lang="en-US" sz="1200" b="0" i="0" u="none" strike="noStrike" cap="none" normalizeH="0" baseline="0">
                          <a:ln>
                            <a:noFill/>
                          </a:ln>
                          <a:solidFill>
                            <a:schemeClr val="tx1"/>
                          </a:solidFill>
                          <a:effectLst/>
                          <a:latin typeface="+mn-lt"/>
                          <a:ea typeface="ＭＳ Ｐゴシック" pitchFamily="34" charset="-128"/>
                        </a:rPr>
                        <a:t> 4-6 </a:t>
                      </a:r>
                      <a:r>
                        <a:rPr kumimoji="0" lang="en-US" sz="1200" b="0" i="0" u="none" strike="noStrike" cap="none" normalizeH="0" baseline="0" err="1">
                          <a:ln>
                            <a:noFill/>
                          </a:ln>
                          <a:solidFill>
                            <a:schemeClr val="tx1"/>
                          </a:solidFill>
                          <a:effectLst/>
                          <a:latin typeface="+mn-lt"/>
                          <a:ea typeface="ＭＳ Ｐゴシック" pitchFamily="34" charset="-128"/>
                        </a:rPr>
                        <a:t>kontakti</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Külade</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arv</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n-US"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r>
                        <a:rPr kumimoji="0" lang="en-US" sz="1200" b="0" i="0" u="none" strike="noStrike" cap="none" normalizeH="0" baseline="0">
                          <a:ln>
                            <a:noFill/>
                          </a:ln>
                          <a:solidFill>
                            <a:schemeClr val="tx1"/>
                          </a:solidFill>
                          <a:effectLst/>
                          <a:latin typeface="+mn-lt"/>
                          <a:ea typeface="ＭＳ Ｐゴシック" pitchFamily="34" charset="-128"/>
                        </a:rPr>
                        <a:t>100 </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ＭＳ Ｐゴシック" pitchFamily="34" charset="-128"/>
                          <a:cs typeface="+mn-cs"/>
                        </a:rPr>
                        <a:t>JKTK</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80000"/>
                        </a:lnSpc>
                        <a:spcBef>
                          <a:spcPts val="0"/>
                        </a:spcBef>
                        <a:spcAft>
                          <a:spcPct val="0"/>
                        </a:spcAft>
                        <a:buClrTx/>
                        <a:buSzTx/>
                        <a:buFontTx/>
                        <a:buNone/>
                        <a:tabLst/>
                      </a:pPr>
                      <a:r>
                        <a:rPr kumimoji="0" lang="en-US" sz="1200" b="0" i="0" u="none" strike="noStrike" kern="1200" cap="none" normalizeH="0" baseline="0" err="1">
                          <a:ln>
                            <a:noFill/>
                          </a:ln>
                          <a:solidFill>
                            <a:schemeClr val="tx1"/>
                          </a:solidFill>
                          <a:effectLst/>
                          <a:latin typeface="+mn-lt"/>
                          <a:ea typeface="ＭＳ Ｐゴシック" pitchFamily="34" charset="-128"/>
                          <a:cs typeface="+mn-cs"/>
                        </a:rPr>
                        <a:t>Kogutakse</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külade</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kaupa</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seni</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aktiivsust</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näidanud</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inimeste</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kontaktandmed</a:t>
                      </a:r>
                      <a:r>
                        <a:rPr kumimoji="0" lang="en-US" sz="1200" b="0" i="0" u="none" strike="noStrike" kern="1200" cap="none" normalizeH="0" baseline="0">
                          <a:ln>
                            <a:noFill/>
                          </a:ln>
                          <a:solidFill>
                            <a:schemeClr val="tx1"/>
                          </a:solidFill>
                          <a:effectLst/>
                          <a:latin typeface="+mn-lt"/>
                          <a:ea typeface="ＭＳ Ｐゴシック" pitchFamily="34" charset="-128"/>
                          <a:cs typeface="+mn-cs"/>
                        </a:rPr>
                        <a:t>, et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luua</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võimalus</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külaesindajatega</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suhtlemiseks</a:t>
                      </a:r>
                      <a:endParaRPr kumimoji="0" lang="en-US" sz="1200" b="0" i="0" u="none" strike="noStrike" kern="1200" cap="none" normalizeH="0" baseline="0">
                        <a:ln>
                          <a:noFill/>
                        </a:ln>
                        <a:solidFill>
                          <a:schemeClr val="tx1"/>
                        </a:solidFill>
                        <a:effectLst/>
                        <a:latin typeface="+mn-lt"/>
                        <a:ea typeface="ＭＳ Ｐゴシック" pitchFamily="34" charset="-128"/>
                        <a:cs typeface="+mn-cs"/>
                      </a:endParaRPr>
                    </a:p>
                    <a:p>
                      <a:pPr marL="0" marR="0" lvl="0" indent="0" algn="l" defTabSz="914400" rtl="0" eaLnBrk="0" fontAlgn="base" latinLnBrk="0" hangingPunct="0">
                        <a:lnSpc>
                          <a:spcPct val="80000"/>
                        </a:lnSpc>
                        <a:spcBef>
                          <a:spcPts val="0"/>
                        </a:spcBef>
                        <a:spcAft>
                          <a:spcPct val="0"/>
                        </a:spcAft>
                        <a:buClrTx/>
                        <a:buSzTx/>
                        <a:buFontTx/>
                        <a:buNone/>
                        <a:tabLst/>
                      </a:pPr>
                      <a:endParaRPr kumimoji="0" lang="en-US" sz="1200" b="0"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r h="889642">
                <a:tc vMerge="1">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endParaRPr kumimoji="0" lang="et-EE" sz="900" b="0" i="0" u="none" strike="noStrike" cap="none" normalizeH="0" baseline="0">
                        <a:ln>
                          <a:noFill/>
                        </a:ln>
                        <a:solidFill>
                          <a:schemeClr val="tx1"/>
                        </a:solidFill>
                        <a:effectLst/>
                        <a:latin typeface="+mn-lt"/>
                        <a:ea typeface="ＭＳ Ｐゴシック" pitchFamily="34" charset="-128"/>
                      </a:endParaRPr>
                    </a:p>
                  </a:txBody>
                  <a:tcPr marL="24000" marR="24000" marT="18000" marB="1800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err="1"/>
                        <a:t>Kontaktide</a:t>
                      </a:r>
                      <a:r>
                        <a:rPr lang="en-US" sz="1200"/>
                        <a:t> </a:t>
                      </a:r>
                      <a:r>
                        <a:rPr lang="en-US" sz="1200" err="1"/>
                        <a:t>arv</a:t>
                      </a:r>
                      <a:endParaRPr lang="et-EE" sz="1200"/>
                    </a:p>
                  </a:txBody>
                  <a:tcPr marL="25200" marR="252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r>
                        <a:rPr lang="en-US" sz="1200">
                          <a:solidFill>
                            <a:schemeClr val="tx1"/>
                          </a:solidFill>
                          <a:latin typeface="+mn-lt"/>
                        </a:rPr>
                        <a:t>500</a:t>
                      </a: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pPr algn="l">
                        <a:lnSpc>
                          <a:spcPct val="80000"/>
                        </a:lnSpc>
                      </a:pPr>
                      <a:endParaRPr lang="et-EE" sz="900">
                        <a:solidFill>
                          <a:schemeClr val="tx1"/>
                        </a:solidFill>
                        <a:latin typeface="+mn-lt"/>
                      </a:endParaRPr>
                    </a:p>
                  </a:txBody>
                  <a:tcPr marL="24000" marR="24000" marT="18000" marB="1800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39923273"/>
                  </a:ext>
                </a:extLst>
              </a:tr>
              <a:tr h="839472">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Julgustada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külasid</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likvideerima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kitsaskohti</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või</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looma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hüvesid</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kogukonna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jaoks</a:t>
                      </a:r>
                      <a:endParaRPr kumimoji="0" lang="en-US"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Otse-postituste</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arv</a:t>
                      </a:r>
                      <a:endParaRPr kumimoji="0" lang="en-US"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n-US"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r>
                        <a:rPr kumimoji="0" lang="en-US" sz="1200" b="0" i="0" u="none" strike="noStrike" cap="none" normalizeH="0" baseline="0">
                          <a:ln>
                            <a:noFill/>
                          </a:ln>
                          <a:solidFill>
                            <a:schemeClr val="tx1"/>
                          </a:solidFill>
                          <a:effectLst/>
                          <a:latin typeface="+mn-lt"/>
                          <a:ea typeface="ＭＳ Ｐゴシック" pitchFamily="34" charset="-128"/>
                        </a:rPr>
                        <a:t>500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510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520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530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JKTK</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lang="en-US" sz="1200">
                          <a:solidFill>
                            <a:schemeClr val="tx1"/>
                          </a:solidFill>
                          <a:latin typeface="+mn-lt"/>
                        </a:rPr>
                        <a:t>JKTK </a:t>
                      </a:r>
                      <a:r>
                        <a:rPr lang="en-US" sz="1200" err="1">
                          <a:solidFill>
                            <a:schemeClr val="tx1"/>
                          </a:solidFill>
                          <a:latin typeface="+mn-lt"/>
                        </a:rPr>
                        <a:t>saadab</a:t>
                      </a:r>
                      <a:r>
                        <a:rPr lang="en-US" sz="1200">
                          <a:solidFill>
                            <a:schemeClr val="tx1"/>
                          </a:solidFill>
                          <a:latin typeface="+mn-lt"/>
                        </a:rPr>
                        <a:t> </a:t>
                      </a:r>
                      <a:r>
                        <a:rPr lang="en-US" sz="1200" err="1">
                          <a:solidFill>
                            <a:schemeClr val="tx1"/>
                          </a:solidFill>
                          <a:latin typeface="+mn-lt"/>
                        </a:rPr>
                        <a:t>kõigi</a:t>
                      </a:r>
                      <a:r>
                        <a:rPr lang="en-US" sz="1200">
                          <a:solidFill>
                            <a:schemeClr val="tx1"/>
                          </a:solidFill>
                          <a:latin typeface="+mn-lt"/>
                        </a:rPr>
                        <a:t> </a:t>
                      </a:r>
                      <a:r>
                        <a:rPr lang="en-US" sz="1200" err="1">
                          <a:solidFill>
                            <a:schemeClr val="tx1"/>
                          </a:solidFill>
                          <a:latin typeface="+mn-lt"/>
                        </a:rPr>
                        <a:t>passiivsete</a:t>
                      </a:r>
                      <a:r>
                        <a:rPr lang="en-US" sz="1200">
                          <a:solidFill>
                            <a:schemeClr val="tx1"/>
                          </a:solidFill>
                          <a:latin typeface="+mn-lt"/>
                        </a:rPr>
                        <a:t> </a:t>
                      </a:r>
                      <a:r>
                        <a:rPr lang="en-US" sz="1200" err="1">
                          <a:solidFill>
                            <a:schemeClr val="tx1"/>
                          </a:solidFill>
                          <a:latin typeface="+mn-lt"/>
                        </a:rPr>
                        <a:t>külade</a:t>
                      </a:r>
                      <a:r>
                        <a:rPr lang="en-US" sz="1200">
                          <a:solidFill>
                            <a:schemeClr val="tx1"/>
                          </a:solidFill>
                          <a:latin typeface="+mn-lt"/>
                        </a:rPr>
                        <a:t> </a:t>
                      </a:r>
                      <a:r>
                        <a:rPr lang="en-US" sz="1200" err="1">
                          <a:solidFill>
                            <a:schemeClr val="tx1"/>
                          </a:solidFill>
                          <a:latin typeface="+mn-lt"/>
                        </a:rPr>
                        <a:t>esindajatele</a:t>
                      </a:r>
                      <a:r>
                        <a:rPr lang="en-US" sz="1200">
                          <a:solidFill>
                            <a:schemeClr val="tx1"/>
                          </a:solidFill>
                          <a:latin typeface="+mn-lt"/>
                        </a:rPr>
                        <a:t> </a:t>
                      </a:r>
                      <a:r>
                        <a:rPr lang="en-US" sz="1200" err="1">
                          <a:solidFill>
                            <a:schemeClr val="tx1"/>
                          </a:solidFill>
                          <a:latin typeface="+mn-lt"/>
                        </a:rPr>
                        <a:t>atraktiivse</a:t>
                      </a:r>
                      <a:r>
                        <a:rPr lang="en-US" sz="1200">
                          <a:solidFill>
                            <a:schemeClr val="tx1"/>
                          </a:solidFill>
                          <a:latin typeface="+mn-lt"/>
                        </a:rPr>
                        <a:t> </a:t>
                      </a:r>
                      <a:r>
                        <a:rPr lang="en-US" sz="1200" err="1">
                          <a:solidFill>
                            <a:schemeClr val="tx1"/>
                          </a:solidFill>
                          <a:latin typeface="+mn-lt"/>
                        </a:rPr>
                        <a:t>pakkumise</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4"/>
                  </a:ext>
                </a:extLst>
              </a:tr>
            </a:tbl>
          </a:graphicData>
        </a:graphic>
      </p:graphicFrame>
      <p:cxnSp>
        <p:nvCxnSpPr>
          <p:cNvPr id="54" name="Curved Connector 53"/>
          <p:cNvCxnSpPr/>
          <p:nvPr/>
        </p:nvCxnSpPr>
        <p:spPr bwMode="auto">
          <a:xfrm>
            <a:off x="10092170" y="5378203"/>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graphicFrame>
        <p:nvGraphicFramePr>
          <p:cNvPr id="18" name="Diagram 17">
            <a:extLst>
              <a:ext uri="{FF2B5EF4-FFF2-40B4-BE49-F238E27FC236}">
                <a16:creationId xmlns:a16="http://schemas.microsoft.com/office/drawing/2014/main" id="{899D893F-A12B-20F1-31D8-FC1C592ED476}"/>
              </a:ext>
            </a:extLst>
          </p:cNvPr>
          <p:cNvGraphicFramePr/>
          <p:nvPr>
            <p:extLst>
              <p:ext uri="{D42A27DB-BD31-4B8C-83A1-F6EECF244321}">
                <p14:modId xmlns:p14="http://schemas.microsoft.com/office/powerpoint/2010/main" val="2653895055"/>
              </p:ext>
            </p:extLst>
          </p:nvPr>
        </p:nvGraphicFramePr>
        <p:xfrm>
          <a:off x="30684" y="2010836"/>
          <a:ext cx="5363870" cy="4842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B9E5FBD6-EA41-271E-C903-FB5700DA756F}"/>
              </a:ext>
            </a:extLst>
          </p:cNvPr>
          <p:cNvSpPr txBox="1"/>
          <p:nvPr/>
        </p:nvSpPr>
        <p:spPr>
          <a:xfrm>
            <a:off x="540919" y="1459352"/>
            <a:ext cx="4343400" cy="584775"/>
          </a:xfrm>
          <a:prstGeom prst="rect">
            <a:avLst/>
          </a:prstGeom>
          <a:noFill/>
        </p:spPr>
        <p:txBody>
          <a:bodyPr wrap="square" rtlCol="0">
            <a:spAutoFit/>
          </a:bodyPr>
          <a:lstStyle/>
          <a:p>
            <a:pPr algn="ctr"/>
            <a:r>
              <a:rPr lang="en-US" sz="1600" b="1"/>
              <a:t>KRIITILISED EDUTEGURID</a:t>
            </a:r>
          </a:p>
          <a:p>
            <a:pPr algn="ctr"/>
            <a:r>
              <a:rPr lang="en-US" sz="1600" b="1"/>
              <a:t>(</a:t>
            </a:r>
            <a:r>
              <a:rPr lang="et-EE" sz="1600" b="1"/>
              <a:t>Müügilehtri kontseptsiooni</a:t>
            </a:r>
            <a:r>
              <a:rPr lang="en-US" sz="1600" b="1"/>
              <a:t> </a:t>
            </a:r>
            <a:r>
              <a:rPr lang="en-US" sz="1600" b="1" err="1"/>
              <a:t>alusel</a:t>
            </a:r>
            <a:r>
              <a:rPr lang="en-US" sz="1600" b="1"/>
              <a:t>)</a:t>
            </a:r>
            <a:endParaRPr lang="et-EE" sz="1600" b="1"/>
          </a:p>
        </p:txBody>
      </p:sp>
      <p:sp>
        <p:nvSpPr>
          <p:cNvPr id="3" name="Text Box 27">
            <a:extLst>
              <a:ext uri="{FF2B5EF4-FFF2-40B4-BE49-F238E27FC236}">
                <a16:creationId xmlns:a16="http://schemas.microsoft.com/office/drawing/2014/main" id="{30B7FE8A-BCDE-D130-F4D7-50F1D0278E0C}"/>
              </a:ext>
            </a:extLst>
          </p:cNvPr>
          <p:cNvSpPr txBox="1">
            <a:spLocks noChangeArrowheads="1"/>
          </p:cNvSpPr>
          <p:nvPr/>
        </p:nvSpPr>
        <p:spPr bwMode="auto">
          <a:xfrm>
            <a:off x="1311958" y="611173"/>
            <a:ext cx="6615800" cy="491160"/>
          </a:xfrm>
          <a:prstGeom prst="rect">
            <a:avLst/>
          </a:prstGeom>
          <a:noFill/>
          <a:ln w="9525" algn="ctr">
            <a:noFill/>
            <a:miter lim="800000"/>
            <a:headEnd/>
            <a:tailEnd/>
          </a:ln>
          <a:effectLst/>
        </p:spPr>
        <p:txBody>
          <a:bodyPr wrap="square">
            <a:spAutoFit/>
          </a:bodyPr>
          <a:lstStyle/>
          <a:p>
            <a:pPr defTabSz="1219170">
              <a:lnSpc>
                <a:spcPct val="80000"/>
              </a:lnSpc>
            </a:pPr>
            <a:r>
              <a:rPr lang="et-EE" sz="1600" b="1">
                <a:solidFill>
                  <a:prstClr val="black"/>
                </a:solidFill>
                <a:latin typeface="Calibri"/>
              </a:rPr>
              <a:t>MEEDE 3.1</a:t>
            </a:r>
          </a:p>
          <a:p>
            <a:pPr defTabSz="1219170">
              <a:lnSpc>
                <a:spcPct val="80000"/>
              </a:lnSpc>
            </a:pPr>
            <a:r>
              <a:rPr lang="en-US" sz="1600" b="1">
                <a:solidFill>
                  <a:prstClr val="black"/>
                </a:solidFill>
                <a:latin typeface="Calibri"/>
              </a:rPr>
              <a:t>V</a:t>
            </a:r>
            <a:r>
              <a:rPr lang="et-EE" sz="1600" b="1">
                <a:solidFill>
                  <a:prstClr val="black"/>
                </a:solidFill>
                <a:latin typeface="Calibri"/>
              </a:rPr>
              <a:t>isioon:</a:t>
            </a:r>
            <a:r>
              <a:rPr lang="en-US" sz="1600" b="1">
                <a:solidFill>
                  <a:prstClr val="black"/>
                </a:solidFill>
                <a:latin typeface="Calibri"/>
              </a:rPr>
              <a:t> </a:t>
            </a:r>
            <a:r>
              <a:rPr lang="en-US" sz="1600" b="1">
                <a:solidFill>
                  <a:prstClr val="black"/>
                </a:solidFill>
              </a:rPr>
              <a:t> </a:t>
            </a:r>
            <a:r>
              <a:rPr lang="fi-FI" sz="1600" b="1">
                <a:solidFill>
                  <a:prstClr val="black"/>
                </a:solidFill>
              </a:rPr>
              <a:t>tänastes passiivsetes kogukondades aktiivsuse suurendamine.</a:t>
            </a:r>
          </a:p>
        </p:txBody>
      </p:sp>
      <p:sp>
        <p:nvSpPr>
          <p:cNvPr id="4" name="Right Brace 3">
            <a:extLst>
              <a:ext uri="{FF2B5EF4-FFF2-40B4-BE49-F238E27FC236}">
                <a16:creationId xmlns:a16="http://schemas.microsoft.com/office/drawing/2014/main" id="{47552C2F-82AC-6002-9943-3126FB592814}"/>
              </a:ext>
            </a:extLst>
          </p:cNvPr>
          <p:cNvSpPr/>
          <p:nvPr/>
        </p:nvSpPr>
        <p:spPr>
          <a:xfrm>
            <a:off x="4447713" y="4287916"/>
            <a:ext cx="355106" cy="185234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5" name="TextBox 4">
            <a:extLst>
              <a:ext uri="{FF2B5EF4-FFF2-40B4-BE49-F238E27FC236}">
                <a16:creationId xmlns:a16="http://schemas.microsoft.com/office/drawing/2014/main" id="{75EBCCD9-C700-B016-1932-8D74BCEB7C60}"/>
              </a:ext>
            </a:extLst>
          </p:cNvPr>
          <p:cNvSpPr txBox="1"/>
          <p:nvPr/>
        </p:nvSpPr>
        <p:spPr>
          <a:xfrm>
            <a:off x="5394553" y="4989251"/>
            <a:ext cx="2533205" cy="646331"/>
          </a:xfrm>
          <a:prstGeom prst="rect">
            <a:avLst/>
          </a:prstGeom>
          <a:noFill/>
        </p:spPr>
        <p:txBody>
          <a:bodyPr wrap="square" rtlCol="0">
            <a:spAutoFit/>
          </a:bodyPr>
          <a:lstStyle/>
          <a:p>
            <a:r>
              <a:rPr lang="en-US" err="1"/>
              <a:t>Vaata</a:t>
            </a:r>
            <a:r>
              <a:rPr lang="en-US"/>
              <a:t> </a:t>
            </a:r>
            <a:r>
              <a:rPr lang="et-EE"/>
              <a:t>edasi </a:t>
            </a:r>
            <a:r>
              <a:rPr lang="en-US" err="1"/>
              <a:t>järgmiselt</a:t>
            </a:r>
            <a:r>
              <a:rPr lang="en-US"/>
              <a:t> </a:t>
            </a:r>
            <a:r>
              <a:rPr lang="en-US" err="1"/>
              <a:t>slaidilt</a:t>
            </a:r>
            <a:endParaRPr lang="et-EE"/>
          </a:p>
        </p:txBody>
      </p:sp>
      <p:sp>
        <p:nvSpPr>
          <p:cNvPr id="6" name="TextBox 5">
            <a:extLst>
              <a:ext uri="{FF2B5EF4-FFF2-40B4-BE49-F238E27FC236}">
                <a16:creationId xmlns:a16="http://schemas.microsoft.com/office/drawing/2014/main" id="{F610AEB6-11DB-1B3F-78DE-9963DD4C1743}"/>
              </a:ext>
            </a:extLst>
          </p:cNvPr>
          <p:cNvSpPr txBox="1"/>
          <p:nvPr/>
        </p:nvSpPr>
        <p:spPr>
          <a:xfrm>
            <a:off x="476893" y="2676415"/>
            <a:ext cx="996910" cy="307777"/>
          </a:xfrm>
          <a:prstGeom prst="rect">
            <a:avLst/>
          </a:prstGeom>
          <a:noFill/>
        </p:spPr>
        <p:txBody>
          <a:bodyPr wrap="square" rtlCol="0">
            <a:spAutoFit/>
          </a:bodyPr>
          <a:lstStyle/>
          <a:p>
            <a:pPr defTabSz="457200"/>
            <a:r>
              <a:rPr lang="en-US" sz="1400"/>
              <a:t>2.</a:t>
            </a:r>
            <a:r>
              <a:rPr lang="et-EE" sz="1400"/>
              <a:t> </a:t>
            </a:r>
            <a:r>
              <a:rPr lang="en-US" sz="1400" err="1"/>
              <a:t>etapp</a:t>
            </a:r>
            <a:r>
              <a:rPr lang="en-US" sz="1400"/>
              <a:t>:</a:t>
            </a:r>
            <a:r>
              <a:rPr lang="et-EE" sz="1400"/>
              <a:t> </a:t>
            </a:r>
          </a:p>
        </p:txBody>
      </p:sp>
      <p:sp>
        <p:nvSpPr>
          <p:cNvPr id="7" name="TextBox 6">
            <a:extLst>
              <a:ext uri="{FF2B5EF4-FFF2-40B4-BE49-F238E27FC236}">
                <a16:creationId xmlns:a16="http://schemas.microsoft.com/office/drawing/2014/main" id="{E0881D48-C49B-C0D7-E8A6-3BE4FC9904D8}"/>
              </a:ext>
            </a:extLst>
          </p:cNvPr>
          <p:cNvSpPr txBox="1"/>
          <p:nvPr/>
        </p:nvSpPr>
        <p:spPr>
          <a:xfrm>
            <a:off x="101712" y="2031431"/>
            <a:ext cx="996910" cy="307777"/>
          </a:xfrm>
          <a:prstGeom prst="rect">
            <a:avLst/>
          </a:prstGeom>
          <a:noFill/>
        </p:spPr>
        <p:txBody>
          <a:bodyPr wrap="square" rtlCol="0">
            <a:spAutoFit/>
          </a:bodyPr>
          <a:lstStyle/>
          <a:p>
            <a:pPr defTabSz="457200"/>
            <a:r>
              <a:rPr lang="en-US" sz="1400"/>
              <a:t>1.</a:t>
            </a:r>
            <a:r>
              <a:rPr lang="et-EE" sz="1400"/>
              <a:t> </a:t>
            </a:r>
            <a:r>
              <a:rPr lang="en-US" sz="1400" err="1"/>
              <a:t>etapp</a:t>
            </a:r>
            <a:r>
              <a:rPr lang="en-US" sz="1400"/>
              <a:t>:</a:t>
            </a:r>
            <a:r>
              <a:rPr lang="et-EE" sz="1400"/>
              <a:t> </a:t>
            </a:r>
          </a:p>
        </p:txBody>
      </p:sp>
      <p:sp>
        <p:nvSpPr>
          <p:cNvPr id="8" name="TextBox 7">
            <a:extLst>
              <a:ext uri="{FF2B5EF4-FFF2-40B4-BE49-F238E27FC236}">
                <a16:creationId xmlns:a16="http://schemas.microsoft.com/office/drawing/2014/main" id="{FEAA7161-50B2-9D9E-0845-7B13F874ECE8}"/>
              </a:ext>
            </a:extLst>
          </p:cNvPr>
          <p:cNvSpPr txBox="1"/>
          <p:nvPr/>
        </p:nvSpPr>
        <p:spPr>
          <a:xfrm>
            <a:off x="944970" y="3461861"/>
            <a:ext cx="996910" cy="307777"/>
          </a:xfrm>
          <a:prstGeom prst="rect">
            <a:avLst/>
          </a:prstGeom>
          <a:noFill/>
        </p:spPr>
        <p:txBody>
          <a:bodyPr wrap="square" rtlCol="0">
            <a:spAutoFit/>
          </a:bodyPr>
          <a:lstStyle/>
          <a:p>
            <a:pPr defTabSz="457200"/>
            <a:r>
              <a:rPr lang="en-US" sz="1400"/>
              <a:t>3.</a:t>
            </a:r>
            <a:r>
              <a:rPr lang="et-EE" sz="1400"/>
              <a:t> </a:t>
            </a:r>
            <a:r>
              <a:rPr lang="en-US" sz="1400" err="1"/>
              <a:t>etapp</a:t>
            </a:r>
            <a:r>
              <a:rPr lang="en-US" sz="1400"/>
              <a:t>:</a:t>
            </a:r>
            <a:r>
              <a:rPr lang="et-EE" sz="1400"/>
              <a:t> </a:t>
            </a:r>
          </a:p>
        </p:txBody>
      </p:sp>
      <p:sp>
        <p:nvSpPr>
          <p:cNvPr id="9" name="TextBox 8">
            <a:extLst>
              <a:ext uri="{FF2B5EF4-FFF2-40B4-BE49-F238E27FC236}">
                <a16:creationId xmlns:a16="http://schemas.microsoft.com/office/drawing/2014/main" id="{34EBDE14-BFB1-49B8-2D4F-90F3ED0F20EA}"/>
              </a:ext>
            </a:extLst>
          </p:cNvPr>
          <p:cNvSpPr txBox="1"/>
          <p:nvPr/>
        </p:nvSpPr>
        <p:spPr>
          <a:xfrm>
            <a:off x="1282787" y="4218379"/>
            <a:ext cx="996910" cy="307777"/>
          </a:xfrm>
          <a:prstGeom prst="rect">
            <a:avLst/>
          </a:prstGeom>
          <a:noFill/>
        </p:spPr>
        <p:txBody>
          <a:bodyPr wrap="square" rtlCol="0">
            <a:spAutoFit/>
          </a:bodyPr>
          <a:lstStyle/>
          <a:p>
            <a:pPr defTabSz="457200"/>
            <a:r>
              <a:rPr lang="en-US" sz="1400"/>
              <a:t>4.</a:t>
            </a:r>
            <a:r>
              <a:rPr lang="et-EE" sz="1400"/>
              <a:t> </a:t>
            </a:r>
            <a:r>
              <a:rPr lang="en-US" sz="1400" err="1"/>
              <a:t>etapp</a:t>
            </a:r>
            <a:r>
              <a:rPr lang="en-US" sz="1400"/>
              <a:t>:</a:t>
            </a:r>
            <a:r>
              <a:rPr lang="et-EE" sz="1400"/>
              <a:t> </a:t>
            </a:r>
          </a:p>
        </p:txBody>
      </p:sp>
      <p:sp>
        <p:nvSpPr>
          <p:cNvPr id="10" name="TextBox 9">
            <a:extLst>
              <a:ext uri="{FF2B5EF4-FFF2-40B4-BE49-F238E27FC236}">
                <a16:creationId xmlns:a16="http://schemas.microsoft.com/office/drawing/2014/main" id="{9555CAD9-5EA5-C5EA-E3C2-242DC845D4DB}"/>
              </a:ext>
            </a:extLst>
          </p:cNvPr>
          <p:cNvSpPr txBox="1"/>
          <p:nvPr/>
        </p:nvSpPr>
        <p:spPr>
          <a:xfrm>
            <a:off x="1740744" y="5203482"/>
            <a:ext cx="996910" cy="307777"/>
          </a:xfrm>
          <a:prstGeom prst="rect">
            <a:avLst/>
          </a:prstGeom>
          <a:noFill/>
        </p:spPr>
        <p:txBody>
          <a:bodyPr wrap="square" rtlCol="0">
            <a:spAutoFit/>
          </a:bodyPr>
          <a:lstStyle/>
          <a:p>
            <a:pPr defTabSz="457200"/>
            <a:r>
              <a:rPr lang="en-US" sz="1400"/>
              <a:t>5.</a:t>
            </a:r>
            <a:r>
              <a:rPr lang="et-EE" sz="1400"/>
              <a:t> </a:t>
            </a:r>
            <a:r>
              <a:rPr lang="en-US" sz="1400" err="1"/>
              <a:t>etapp</a:t>
            </a:r>
            <a:r>
              <a:rPr lang="en-US" sz="1400"/>
              <a:t>:</a:t>
            </a:r>
            <a:r>
              <a:rPr lang="et-EE" sz="1400"/>
              <a:t> </a:t>
            </a:r>
          </a:p>
        </p:txBody>
      </p:sp>
      <p:sp>
        <p:nvSpPr>
          <p:cNvPr id="11" name="Slaidinumbri kohatäide 3">
            <a:extLst>
              <a:ext uri="{FF2B5EF4-FFF2-40B4-BE49-F238E27FC236}">
                <a16:creationId xmlns:a16="http://schemas.microsoft.com/office/drawing/2014/main" id="{6EC8E0E8-54A6-8572-695D-79C2732316BE}"/>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37</a:t>
            </a:fld>
            <a:endParaRPr lang="et-EE">
              <a:solidFill>
                <a:prstClr val="black"/>
              </a:solidFill>
              <a:latin typeface="Calibri"/>
            </a:endParaRPr>
          </a:p>
        </p:txBody>
      </p:sp>
    </p:spTree>
    <p:extLst>
      <p:ext uri="{BB962C8B-B14F-4D97-AF65-F5344CB8AC3E}">
        <p14:creationId xmlns:p14="http://schemas.microsoft.com/office/powerpoint/2010/main" val="3613915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686">
            <a:extLst>
              <a:ext uri="{FF2B5EF4-FFF2-40B4-BE49-F238E27FC236}">
                <a16:creationId xmlns:a16="http://schemas.microsoft.com/office/drawing/2014/main" id="{E3843647-15DF-6C90-683C-6F8A926BC8CD}"/>
              </a:ext>
            </a:extLst>
          </p:cNvPr>
          <p:cNvGraphicFramePr>
            <a:graphicFrameLocks/>
          </p:cNvGraphicFramePr>
          <p:nvPr>
            <p:extLst>
              <p:ext uri="{D42A27DB-BD31-4B8C-83A1-F6EECF244321}">
                <p14:modId xmlns:p14="http://schemas.microsoft.com/office/powerpoint/2010/main" val="2787959189"/>
              </p:ext>
            </p:extLst>
          </p:nvPr>
        </p:nvGraphicFramePr>
        <p:xfrm>
          <a:off x="139907" y="84051"/>
          <a:ext cx="11912186" cy="6014907"/>
        </p:xfrm>
        <a:graphic>
          <a:graphicData uri="http://schemas.openxmlformats.org/drawingml/2006/table">
            <a:tbl>
              <a:tblPr/>
              <a:tblGrid>
                <a:gridCol w="984248">
                  <a:extLst>
                    <a:ext uri="{9D8B030D-6E8A-4147-A177-3AD203B41FA5}">
                      <a16:colId xmlns:a16="http://schemas.microsoft.com/office/drawing/2014/main" val="2851224717"/>
                    </a:ext>
                  </a:extLst>
                </a:gridCol>
                <a:gridCol w="3979107">
                  <a:extLst>
                    <a:ext uri="{9D8B030D-6E8A-4147-A177-3AD203B41FA5}">
                      <a16:colId xmlns:a16="http://schemas.microsoft.com/office/drawing/2014/main" val="773244496"/>
                    </a:ext>
                  </a:extLst>
                </a:gridCol>
                <a:gridCol w="984136">
                  <a:extLst>
                    <a:ext uri="{9D8B030D-6E8A-4147-A177-3AD203B41FA5}">
                      <a16:colId xmlns:a16="http://schemas.microsoft.com/office/drawing/2014/main" val="2966828683"/>
                    </a:ext>
                  </a:extLst>
                </a:gridCol>
                <a:gridCol w="497153">
                  <a:extLst>
                    <a:ext uri="{9D8B030D-6E8A-4147-A177-3AD203B41FA5}">
                      <a16:colId xmlns:a16="http://schemas.microsoft.com/office/drawing/2014/main" val="20005"/>
                    </a:ext>
                  </a:extLst>
                </a:gridCol>
                <a:gridCol w="454412">
                  <a:extLst>
                    <a:ext uri="{9D8B030D-6E8A-4147-A177-3AD203B41FA5}">
                      <a16:colId xmlns:a16="http://schemas.microsoft.com/office/drawing/2014/main" val="20006"/>
                    </a:ext>
                  </a:extLst>
                </a:gridCol>
                <a:gridCol w="465412">
                  <a:extLst>
                    <a:ext uri="{9D8B030D-6E8A-4147-A177-3AD203B41FA5}">
                      <a16:colId xmlns:a16="http://schemas.microsoft.com/office/drawing/2014/main" val="20007"/>
                    </a:ext>
                  </a:extLst>
                </a:gridCol>
                <a:gridCol w="386209">
                  <a:extLst>
                    <a:ext uri="{9D8B030D-6E8A-4147-A177-3AD203B41FA5}">
                      <a16:colId xmlns:a16="http://schemas.microsoft.com/office/drawing/2014/main" val="20008"/>
                    </a:ext>
                  </a:extLst>
                </a:gridCol>
                <a:gridCol w="386209">
                  <a:extLst>
                    <a:ext uri="{9D8B030D-6E8A-4147-A177-3AD203B41FA5}">
                      <a16:colId xmlns:a16="http://schemas.microsoft.com/office/drawing/2014/main" val="4127680773"/>
                    </a:ext>
                  </a:extLst>
                </a:gridCol>
                <a:gridCol w="386209">
                  <a:extLst>
                    <a:ext uri="{9D8B030D-6E8A-4147-A177-3AD203B41FA5}">
                      <a16:colId xmlns:a16="http://schemas.microsoft.com/office/drawing/2014/main" val="602620492"/>
                    </a:ext>
                  </a:extLst>
                </a:gridCol>
                <a:gridCol w="386209">
                  <a:extLst>
                    <a:ext uri="{9D8B030D-6E8A-4147-A177-3AD203B41FA5}">
                      <a16:colId xmlns:a16="http://schemas.microsoft.com/office/drawing/2014/main" val="3202160825"/>
                    </a:ext>
                  </a:extLst>
                </a:gridCol>
                <a:gridCol w="713868">
                  <a:extLst>
                    <a:ext uri="{9D8B030D-6E8A-4147-A177-3AD203B41FA5}">
                      <a16:colId xmlns:a16="http://schemas.microsoft.com/office/drawing/2014/main" val="411160328"/>
                    </a:ext>
                  </a:extLst>
                </a:gridCol>
                <a:gridCol w="2289014">
                  <a:extLst>
                    <a:ext uri="{9D8B030D-6E8A-4147-A177-3AD203B41FA5}">
                      <a16:colId xmlns:a16="http://schemas.microsoft.com/office/drawing/2014/main" val="612938848"/>
                    </a:ext>
                  </a:extLst>
                </a:gridCol>
              </a:tblGrid>
              <a:tr h="174435">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rPr>
                        <a:t>Kriitiline</a:t>
                      </a:r>
                      <a:r>
                        <a:rPr kumimoji="0" lang="en-US" sz="1100" b="1" i="0" u="none" strike="noStrike" cap="none" normalizeH="0" baseline="0">
                          <a:ln>
                            <a:noFill/>
                          </a:ln>
                          <a:solidFill>
                            <a:schemeClr val="tx1"/>
                          </a:solidFill>
                          <a:effectLst/>
                          <a:latin typeface="+mn-lt"/>
                          <a:ea typeface="ＭＳ Ｐゴシック" pitchFamily="34" charset="-128"/>
                        </a:rPr>
                        <a:t> </a:t>
                      </a:r>
                      <a:r>
                        <a:rPr kumimoji="0" lang="en-US" sz="1100" b="1" i="0" u="none" strike="noStrike" cap="none" normalizeH="0" baseline="0" err="1">
                          <a:ln>
                            <a:noFill/>
                          </a:ln>
                          <a:solidFill>
                            <a:schemeClr val="tx1"/>
                          </a:solidFill>
                          <a:effectLst/>
                          <a:latin typeface="+mn-lt"/>
                          <a:ea typeface="ＭＳ Ｐゴシック" pitchFamily="34" charset="-128"/>
                        </a:rPr>
                        <a:t>edutegur</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rPr>
                        <a:t>Strateegilised</a:t>
                      </a:r>
                      <a:r>
                        <a:rPr kumimoji="0" lang="en-US" sz="1100" b="1" i="0" u="none" strike="noStrike" cap="none" normalizeH="0" baseline="0">
                          <a:ln>
                            <a:noFill/>
                          </a:ln>
                          <a:solidFill>
                            <a:schemeClr val="tx1"/>
                          </a:solidFill>
                          <a:effectLst/>
                          <a:latin typeface="+mn-lt"/>
                          <a:ea typeface="ＭＳ Ｐゴシック" pitchFamily="34" charset="-128"/>
                        </a:rPr>
                        <a:t> </a:t>
                      </a:r>
                      <a:r>
                        <a:rPr kumimoji="0" lang="en-US" sz="1100" b="1" i="0" u="none" strike="noStrike" cap="none" normalizeH="0" baseline="0" err="1">
                          <a:ln>
                            <a:noFill/>
                          </a:ln>
                          <a:solidFill>
                            <a:schemeClr val="tx1"/>
                          </a:solidFill>
                          <a:effectLst/>
                          <a:latin typeface="+mn-lt"/>
                          <a:ea typeface="ＭＳ Ｐゴシック" pitchFamily="34" charset="-128"/>
                        </a:rPr>
                        <a:t>eesmärgid</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rPr>
                        <a:t>Mõõdik</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7">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rPr>
                        <a:t>Siht</a:t>
                      </a:r>
                      <a:r>
                        <a:rPr kumimoji="0" lang="en-US" sz="1100" b="1" i="0" u="none" strike="noStrike" cap="none" normalizeH="0" baseline="0" err="1">
                          <a:ln>
                            <a:noFill/>
                          </a:ln>
                          <a:solidFill>
                            <a:schemeClr val="tx1"/>
                          </a:solidFill>
                          <a:effectLst/>
                          <a:latin typeface="+mn-lt"/>
                          <a:ea typeface="ＭＳ Ｐゴシック" pitchFamily="34" charset="-128"/>
                        </a:rPr>
                        <a:t>väärtus</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t-EE"/>
                    </a:p>
                  </a:txBody>
                  <a:tcPr>
                    <a:lnL w="12700" cap="flat" cmpd="sng" algn="ctr">
                      <a:solidFill>
                        <a:schemeClr val="tx1"/>
                      </a:solidFill>
                      <a:prstDash val="solid"/>
                      <a:round/>
                      <a:headEnd type="none" w="med" len="med"/>
                      <a:tailEnd type="none" w="med" len="med"/>
                    </a:lnL>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kern="1200" cap="none" normalizeH="0" baseline="0" err="1">
                          <a:ln>
                            <a:noFill/>
                          </a:ln>
                          <a:solidFill>
                            <a:schemeClr val="tx1"/>
                          </a:solidFill>
                          <a:effectLst/>
                          <a:latin typeface="+mn-lt"/>
                          <a:ea typeface="ＭＳ Ｐゴシック" pitchFamily="34" charset="-128"/>
                          <a:cs typeface="+mn-cs"/>
                        </a:rPr>
                        <a:t>Vastutajad</a:t>
                      </a:r>
                      <a:endParaRPr kumimoji="0" lang="et-EE" sz="1100" b="1"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defRPr/>
                      </a:pPr>
                      <a:r>
                        <a:rPr kumimoji="0" lang="en-US" sz="1100" b="1" i="0" u="none" strike="noStrike" kern="1200" cap="none" normalizeH="0" baseline="0" err="1">
                          <a:ln>
                            <a:noFill/>
                          </a:ln>
                          <a:solidFill>
                            <a:schemeClr val="tx1"/>
                          </a:solidFill>
                          <a:effectLst/>
                          <a:latin typeface="+mn-lt"/>
                          <a:ea typeface="ＭＳ Ｐゴシック" pitchFamily="34" charset="-128"/>
                          <a:cs typeface="+mn-cs"/>
                        </a:rPr>
                        <a:t>Parendusegevused</a:t>
                      </a:r>
                      <a:r>
                        <a:rPr kumimoji="0" lang="en-US" sz="1100" b="1" i="0" u="none" strike="noStrike" kern="1200" cap="none" normalizeH="0" baseline="0">
                          <a:ln>
                            <a:noFill/>
                          </a:ln>
                          <a:solidFill>
                            <a:schemeClr val="tx1"/>
                          </a:solidFill>
                          <a:effectLst/>
                          <a:latin typeface="+mn-lt"/>
                          <a:ea typeface="ＭＳ Ｐゴシック" pitchFamily="34" charset="-128"/>
                          <a:cs typeface="+mn-cs"/>
                        </a:rPr>
                        <a:t> </a:t>
                      </a:r>
                      <a:r>
                        <a:rPr kumimoji="0" lang="en-US" sz="1100" b="1" i="0" u="none" strike="noStrike" kern="1200" cap="none" normalizeH="0" baseline="0" err="1">
                          <a:ln>
                            <a:noFill/>
                          </a:ln>
                          <a:solidFill>
                            <a:schemeClr val="tx1"/>
                          </a:solidFill>
                          <a:effectLst/>
                          <a:latin typeface="+mn-lt"/>
                          <a:ea typeface="ＭＳ Ｐゴシック" pitchFamily="34" charset="-128"/>
                          <a:cs typeface="+mn-cs"/>
                        </a:rPr>
                        <a:t>sihtväärtuste</a:t>
                      </a:r>
                      <a:r>
                        <a:rPr kumimoji="0" lang="en-US" sz="1100" b="1" i="0" u="none" strike="noStrike" kern="1200" cap="none" normalizeH="0" baseline="0">
                          <a:ln>
                            <a:noFill/>
                          </a:ln>
                          <a:solidFill>
                            <a:schemeClr val="tx1"/>
                          </a:solidFill>
                          <a:effectLst/>
                          <a:latin typeface="+mn-lt"/>
                          <a:ea typeface="ＭＳ Ｐゴシック" pitchFamily="34" charset="-128"/>
                          <a:cs typeface="+mn-cs"/>
                        </a:rPr>
                        <a:t> </a:t>
                      </a:r>
                      <a:r>
                        <a:rPr kumimoji="0" lang="en-US" sz="1100" b="1" i="0" u="none" strike="noStrike" kern="1200" cap="none" normalizeH="0" baseline="0" err="1">
                          <a:ln>
                            <a:noFill/>
                          </a:ln>
                          <a:solidFill>
                            <a:schemeClr val="tx1"/>
                          </a:solidFill>
                          <a:effectLst/>
                          <a:latin typeface="+mn-lt"/>
                          <a:ea typeface="ＭＳ Ｐゴシック" pitchFamily="34" charset="-128"/>
                          <a:cs typeface="+mn-cs"/>
                        </a:rPr>
                        <a:t>saavutamiseks</a:t>
                      </a:r>
                      <a:endParaRPr kumimoji="0" lang="et-EE" sz="1100" b="1"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0"/>
                  </a:ext>
                </a:extLst>
              </a:tr>
              <a:tr h="188915">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defRPr/>
                      </a:pPr>
                      <a:endParaRPr lang="en-US" sz="1100"/>
                    </a:p>
                  </a:txBody>
                  <a:tcPr marL="24000" marR="24000" marT="25200" marB="252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defRPr/>
                      </a:pPr>
                      <a:endParaRPr lang="en-US" sz="1100"/>
                    </a:p>
                  </a:txBody>
                  <a:tcPr marL="24000" marR="24000" marT="25200" marB="252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2023</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2024</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2025</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2026</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2027</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2028</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2029</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29659">
                <a:tc rowSpan="9">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100" u="sng" err="1"/>
                        <a:t>Kogukonnale</a:t>
                      </a:r>
                      <a:r>
                        <a:rPr lang="en-US" sz="1100" u="sng"/>
                        <a:t> </a:t>
                      </a:r>
                      <a:r>
                        <a:rPr lang="en-US" sz="1100" u="sng" err="1"/>
                        <a:t>kasulik</a:t>
                      </a:r>
                      <a:r>
                        <a:rPr lang="en-US" sz="1100" u="sng"/>
                        <a:t> </a:t>
                      </a:r>
                      <a:r>
                        <a:rPr lang="en-US" sz="1100" u="sng" err="1"/>
                        <a:t>meede</a:t>
                      </a:r>
                      <a:r>
                        <a:rPr lang="en-US" sz="1100"/>
                        <a:t>: </a:t>
                      </a:r>
                      <a:r>
                        <a:rPr lang="en-US" sz="1100" err="1"/>
                        <a:t>kogu-konnatöö</a:t>
                      </a:r>
                      <a:r>
                        <a:rPr lang="en-US" sz="1100"/>
                        <a:t> </a:t>
                      </a:r>
                      <a:r>
                        <a:rPr lang="en-US" sz="1100" err="1"/>
                        <a:t>käivitub</a:t>
                      </a:r>
                      <a:endParaRPr lang="en-US" sz="1100"/>
                    </a:p>
                  </a:txBody>
                  <a:tcPr marL="72000" marR="72000" marT="10800" marB="108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1. Min. 42 </a:t>
                      </a:r>
                      <a:r>
                        <a:rPr kumimoji="0" lang="en-US" sz="1100" b="0" i="0" u="none" strike="noStrike" kern="1200" cap="none" spc="0" normalizeH="0" baseline="0" noProof="0" err="1">
                          <a:ln>
                            <a:noFill/>
                          </a:ln>
                          <a:solidFill>
                            <a:prstClr val="black"/>
                          </a:solidFill>
                          <a:effectLst/>
                          <a:uLnTx/>
                          <a:uFillTx/>
                          <a:latin typeface="+mn-lt"/>
                          <a:ea typeface="+mn-ea"/>
                          <a:cs typeface="+mn-cs"/>
                        </a:rPr>
                        <a:t>kogukonda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teavitab</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sooviavaldusest</a:t>
                      </a:r>
                      <a:endParaRPr kumimoji="0" lang="en-US" sz="1100" b="0" i="0" u="none" strike="noStrike" kern="1200" cap="none" spc="0" normalizeH="0" baseline="0" noProof="0">
                        <a:ln>
                          <a:noFill/>
                        </a:ln>
                        <a:solidFill>
                          <a:prstClr val="black"/>
                        </a:solidFill>
                        <a:effectLst/>
                        <a:uLnTx/>
                        <a:uFillTx/>
                        <a:latin typeface="+mn-lt"/>
                        <a:ea typeface="+mn-ea"/>
                        <a:cs typeface="+mn-cs"/>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Taotluste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17*</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34</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42</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err="1">
                          <a:ln>
                            <a:noFill/>
                          </a:ln>
                          <a:solidFill>
                            <a:schemeClr val="tx1"/>
                          </a:solidFill>
                          <a:effectLst/>
                          <a:latin typeface="+mn-lt"/>
                          <a:ea typeface="ＭＳ Ｐゴシック" pitchFamily="34" charset="-128"/>
                          <a:cs typeface="+mn-cs"/>
                        </a:rPr>
                        <a:t>Aktiivne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suhtlus</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kogukondadega</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vajaliku</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arvu</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sooviavalduste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kogumiseks</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72000" marR="72000" marT="10800" marB="108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r h="29480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2. Min 40 </a:t>
                      </a:r>
                      <a:r>
                        <a:rPr kumimoji="0" lang="en-US" sz="1100" b="0" i="0" u="none" strike="noStrike" kern="1200" cap="none" spc="0" normalizeH="0" baseline="0" noProof="0" err="1">
                          <a:ln>
                            <a:noFill/>
                          </a:ln>
                          <a:solidFill>
                            <a:prstClr val="black"/>
                          </a:solidFill>
                          <a:effectLst/>
                          <a:uLnTx/>
                          <a:uFillTx/>
                          <a:latin typeface="+mn-lt"/>
                          <a:ea typeface="+mn-ea"/>
                          <a:cs typeface="+mn-cs"/>
                        </a:rPr>
                        <a:t>kogukonna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koosolekut</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kus</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määratletakse</a:t>
                      </a:r>
                      <a:r>
                        <a:rPr kumimoji="0" lang="en-US" sz="1100" b="0" i="0" u="none" strike="noStrike" kern="1200" cap="none" spc="0" normalizeH="0" baseline="0" noProof="0">
                          <a:ln>
                            <a:noFill/>
                          </a:ln>
                          <a:solidFill>
                            <a:prstClr val="black"/>
                          </a:solidFill>
                          <a:effectLst/>
                          <a:uLnTx/>
                          <a:uFillTx/>
                          <a:latin typeface="+mn-lt"/>
                          <a:ea typeface="+mn-ea"/>
                          <a:cs typeface="+mn-cs"/>
                        </a:rPr>
                        <a:t> 2-3 </a:t>
                      </a:r>
                      <a:r>
                        <a:rPr kumimoji="0" lang="en-US" sz="1100" b="0" i="0" u="none" strike="noStrike" kern="1200" cap="none" spc="0" normalizeH="0" baseline="0" noProof="0" err="1">
                          <a:ln>
                            <a:noFill/>
                          </a:ln>
                          <a:solidFill>
                            <a:prstClr val="black"/>
                          </a:solidFill>
                          <a:effectLst/>
                          <a:uLnTx/>
                          <a:uFillTx/>
                          <a:latin typeface="+mn-lt"/>
                          <a:ea typeface="+mn-ea"/>
                          <a:cs typeface="+mn-cs"/>
                        </a:rPr>
                        <a:t>kitsaskohta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või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kogukonnale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vajalikku</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teenust</a:t>
                      </a:r>
                      <a:endParaRPr kumimoji="0" lang="en-US" sz="1100" b="0" i="0" u="none" strike="noStrike" kern="1200" cap="none" spc="0" normalizeH="0" baseline="0" noProof="0">
                        <a:ln>
                          <a:noFill/>
                        </a:ln>
                        <a:solidFill>
                          <a:prstClr val="black"/>
                        </a:solidFill>
                        <a:effectLst/>
                        <a:uLnTx/>
                        <a:uFillTx/>
                        <a:latin typeface="+mn-lt"/>
                        <a:ea typeface="+mn-ea"/>
                        <a:cs typeface="+mn-cs"/>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Ideede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34*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80</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algn="l" defTabSz="1219170" rtl="0" eaLnBrk="1" latinLnBrk="0" hangingPunct="1">
                        <a:lnSpc>
                          <a:spcPct val="80000"/>
                        </a:lnSpc>
                        <a:spcAft>
                          <a:spcPts val="0"/>
                        </a:spcAft>
                      </a:pPr>
                      <a:r>
                        <a:rPr lang="en-US" sz="1100" kern="1200">
                          <a:solidFill>
                            <a:schemeClr val="tx1"/>
                          </a:solidFill>
                          <a:latin typeface="+mn-lt"/>
                          <a:ea typeface="+mn-ea"/>
                          <a:cs typeface="+mn-cs"/>
                        </a:rPr>
                        <a:t>JKTK </a:t>
                      </a:r>
                      <a:r>
                        <a:rPr lang="et-EE" sz="1100" kern="1200">
                          <a:solidFill>
                            <a:schemeClr val="tx1"/>
                          </a:solidFill>
                          <a:latin typeface="+mn-lt"/>
                          <a:ea typeface="+mn-ea"/>
                          <a:cs typeface="+mn-cs"/>
                        </a:rPr>
                        <a:t>vajadusel nõustab</a:t>
                      </a: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739923273"/>
                  </a:ext>
                </a:extLst>
              </a:tr>
              <a:tr h="42965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3. </a:t>
                      </a:r>
                      <a:r>
                        <a:rPr kumimoji="0" lang="en-US" sz="1100" b="0" i="0" u="none" strike="noStrike" kern="1200" cap="none" spc="0" normalizeH="0" baseline="0" noProof="0" err="1">
                          <a:ln>
                            <a:noFill/>
                          </a:ln>
                          <a:solidFill>
                            <a:prstClr val="black"/>
                          </a:solidFill>
                          <a:effectLst/>
                          <a:uLnTx/>
                          <a:uFillTx/>
                          <a:latin typeface="+mn-lt"/>
                          <a:ea typeface="+mn-ea"/>
                          <a:cs typeface="+mn-cs"/>
                        </a:rPr>
                        <a:t>Ühine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väljasõit</a:t>
                      </a:r>
                      <a:r>
                        <a:rPr kumimoji="0" lang="en-US" sz="1100" b="0" i="0" u="none" strike="noStrike" kern="1200" cap="none" spc="0" normalizeH="0" baseline="0" noProof="0">
                          <a:ln>
                            <a:noFill/>
                          </a:ln>
                          <a:solidFill>
                            <a:prstClr val="black"/>
                          </a:solidFill>
                          <a:effectLst/>
                          <a:uLnTx/>
                          <a:uFillTx/>
                          <a:latin typeface="+mn-lt"/>
                          <a:ea typeface="+mn-ea"/>
                          <a:cs typeface="+mn-cs"/>
                        </a:rPr>
                        <a:t> Eesti 2-4 </a:t>
                      </a:r>
                      <a:r>
                        <a:rPr kumimoji="0" lang="en-US" sz="1100" b="0" i="0" u="none" strike="noStrike" kern="1200" cap="none" spc="0" normalizeH="0" baseline="0" noProof="0" err="1">
                          <a:ln>
                            <a:noFill/>
                          </a:ln>
                          <a:solidFill>
                            <a:prstClr val="black"/>
                          </a:solidFill>
                          <a:effectLst/>
                          <a:uLnTx/>
                          <a:uFillTx/>
                          <a:latin typeface="+mn-lt"/>
                          <a:ea typeface="+mn-ea"/>
                          <a:cs typeface="+mn-cs"/>
                        </a:rPr>
                        <a:t>aktiivsesse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kül</a:t>
                      </a:r>
                      <a:r>
                        <a:rPr kumimoji="0" lang="et-EE" sz="1100" b="0" i="0" u="none" strike="noStrike" kern="1200" cap="none" spc="0" normalizeH="0" baseline="0" noProof="0">
                          <a:ln>
                            <a:noFill/>
                          </a:ln>
                          <a:solidFill>
                            <a:prstClr val="black"/>
                          </a:solidFill>
                          <a:effectLst/>
                          <a:uLnTx/>
                          <a:uFillTx/>
                          <a:latin typeface="+mn-lt"/>
                          <a:ea typeface="+mn-ea"/>
                          <a:cs typeface="+mn-cs"/>
                        </a:rPr>
                        <a:t>asse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või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teiste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aktiivsete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külade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tutvustamine</a:t>
                      </a:r>
                      <a:r>
                        <a:rPr kumimoji="0" lang="en-US" sz="1100" b="0" i="0" u="none" strike="noStrike" kern="1200" cap="none" spc="0" normalizeH="0" baseline="0" noProof="0">
                          <a:ln>
                            <a:noFill/>
                          </a:ln>
                          <a:solidFill>
                            <a:prstClr val="black"/>
                          </a:solidFill>
                          <a:effectLst/>
                          <a:uLnTx/>
                          <a:uFillTx/>
                          <a:latin typeface="+mn-lt"/>
                          <a:ea typeface="+mn-ea"/>
                          <a:cs typeface="+mn-cs"/>
                        </a:rPr>
                        <a:t> ca </a:t>
                      </a:r>
                      <a:r>
                        <a:rPr kumimoji="0" lang="et-EE" sz="1100" b="0" i="0" u="none" strike="noStrike" kern="1200" cap="none" spc="0" normalizeH="0" baseline="0" noProof="0">
                          <a:ln>
                            <a:noFill/>
                          </a:ln>
                          <a:solidFill>
                            <a:prstClr val="black"/>
                          </a:solidFill>
                          <a:effectLst/>
                          <a:uLnTx/>
                          <a:uFillTx/>
                          <a:latin typeface="+mn-lt"/>
                          <a:ea typeface="+mn-ea"/>
                          <a:cs typeface="+mn-cs"/>
                        </a:rPr>
                        <a:t>80</a:t>
                      </a:r>
                      <a:r>
                        <a:rPr kumimoji="0" lang="en-US" sz="1100" b="0" i="0" u="none" strike="noStrike" kern="1200" cap="none" spc="0" normalizeH="0" baseline="0" noProof="0">
                          <a:ln>
                            <a:noFill/>
                          </a:ln>
                          <a:solidFill>
                            <a:prstClr val="black"/>
                          </a:solidFill>
                          <a:effectLst/>
                          <a:uLnTx/>
                          <a:uFillTx/>
                          <a:latin typeface="+mn-lt"/>
                          <a:ea typeface="+mn-ea"/>
                          <a:cs typeface="+mn-cs"/>
                        </a:rPr>
                        <a:t>-le </a:t>
                      </a:r>
                      <a:r>
                        <a:rPr kumimoji="0" lang="en-US" sz="1100" b="0" i="0" u="none" strike="noStrike" kern="1200" cap="none" spc="0" normalizeH="0" baseline="0" noProof="0" err="1">
                          <a:ln>
                            <a:noFill/>
                          </a:ln>
                          <a:solidFill>
                            <a:prstClr val="black"/>
                          </a:solidFill>
                          <a:effectLst/>
                          <a:uLnTx/>
                          <a:uFillTx/>
                          <a:latin typeface="+mn-lt"/>
                          <a:ea typeface="+mn-ea"/>
                          <a:cs typeface="+mn-cs"/>
                        </a:rPr>
                        <a:t>kogukon</a:t>
                      </a:r>
                      <a:r>
                        <a:rPr kumimoji="0" lang="et-EE" sz="1100" b="0" i="0" u="none" strike="noStrike" kern="1200" cap="none" spc="0" normalizeH="0" baseline="0" noProof="0">
                          <a:ln>
                            <a:noFill/>
                          </a:ln>
                          <a:solidFill>
                            <a:prstClr val="black"/>
                          </a:solidFill>
                          <a:effectLst/>
                          <a:uLnTx/>
                          <a:uFillTx/>
                          <a:latin typeface="+mn-lt"/>
                          <a:ea typeface="+mn-ea"/>
                          <a:cs typeface="+mn-cs"/>
                        </a:rPr>
                        <a:t>na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eestvedajatele</a:t>
                      </a:r>
                      <a:r>
                        <a:rPr kumimoji="0" lang="en-US" sz="1100" b="0" i="0" u="none" strike="noStrike" kern="1200" cap="none" spc="0" normalizeH="0" baseline="0" noProof="0">
                          <a:ln>
                            <a:noFill/>
                          </a:ln>
                          <a:solidFill>
                            <a:prstClr val="black"/>
                          </a:solidFill>
                          <a:effectLst/>
                          <a:uLnTx/>
                          <a:uFillTx/>
                          <a:latin typeface="+mn-lt"/>
                          <a:ea typeface="+mn-ea"/>
                          <a:cs typeface="+mn-cs"/>
                        </a:rPr>
                        <a:t>   </a:t>
                      </a: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2</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4</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6</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8</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a:solidFill>
                            <a:schemeClr val="tx1"/>
                          </a:solidFill>
                          <a:latin typeface="+mn-lt"/>
                        </a:rPr>
                        <a:t>JKTK </a:t>
                      </a:r>
                      <a:r>
                        <a:rPr lang="en-US" sz="1100" err="1">
                          <a:solidFill>
                            <a:schemeClr val="tx1"/>
                          </a:solidFill>
                          <a:latin typeface="+mn-lt"/>
                        </a:rPr>
                        <a:t>korraldab</a:t>
                      </a:r>
                      <a:r>
                        <a:rPr lang="en-US" sz="1100">
                          <a:solidFill>
                            <a:schemeClr val="tx1"/>
                          </a:solidFill>
                          <a:latin typeface="+mn-lt"/>
                        </a:rPr>
                        <a:t> </a:t>
                      </a:r>
                      <a:r>
                        <a:rPr lang="en-US" sz="1100" err="1">
                          <a:solidFill>
                            <a:schemeClr val="tx1"/>
                          </a:solidFill>
                          <a:latin typeface="+mn-lt"/>
                        </a:rPr>
                        <a:t>õppereise</a:t>
                      </a:r>
                      <a:r>
                        <a:rPr lang="en-US" sz="1100">
                          <a:solidFill>
                            <a:schemeClr val="tx1"/>
                          </a:solidFill>
                          <a:latin typeface="+mn-lt"/>
                        </a:rPr>
                        <a:t>  </a:t>
                      </a:r>
                      <a:r>
                        <a:rPr lang="en-US" sz="1100" err="1">
                          <a:solidFill>
                            <a:schemeClr val="tx1"/>
                          </a:solidFill>
                          <a:latin typeface="+mn-lt"/>
                        </a:rPr>
                        <a:t>aru-katesse</a:t>
                      </a:r>
                      <a:r>
                        <a:rPr lang="en-US" sz="1100">
                          <a:solidFill>
                            <a:schemeClr val="tx1"/>
                          </a:solidFill>
                          <a:latin typeface="+mn-lt"/>
                        </a:rPr>
                        <a:t> </a:t>
                      </a:r>
                      <a:r>
                        <a:rPr lang="en-US" sz="1100" err="1">
                          <a:solidFill>
                            <a:schemeClr val="tx1"/>
                          </a:solidFill>
                          <a:latin typeface="+mn-lt"/>
                        </a:rPr>
                        <a:t>küladesse</a:t>
                      </a:r>
                      <a:r>
                        <a:rPr lang="en-US" sz="1100">
                          <a:solidFill>
                            <a:schemeClr val="tx1"/>
                          </a:solidFill>
                          <a:latin typeface="+mn-lt"/>
                        </a:rPr>
                        <a:t> </a:t>
                      </a:r>
                      <a:r>
                        <a:rPr lang="en-US" sz="1100" err="1">
                          <a:solidFill>
                            <a:schemeClr val="tx1"/>
                          </a:solidFill>
                          <a:latin typeface="+mn-lt"/>
                        </a:rPr>
                        <a:t>või</a:t>
                      </a:r>
                      <a:r>
                        <a:rPr lang="en-US" sz="1100">
                          <a:solidFill>
                            <a:schemeClr val="tx1"/>
                          </a:solidFill>
                          <a:latin typeface="+mn-lt"/>
                        </a:rPr>
                        <a:t> </a:t>
                      </a:r>
                      <a:r>
                        <a:rPr lang="en-US" sz="1100" err="1">
                          <a:solidFill>
                            <a:schemeClr val="tx1"/>
                          </a:solidFill>
                          <a:latin typeface="+mn-lt"/>
                        </a:rPr>
                        <a:t>vahendab</a:t>
                      </a:r>
                      <a:r>
                        <a:rPr lang="en-US" sz="1100">
                          <a:solidFill>
                            <a:schemeClr val="tx1"/>
                          </a:solidFill>
                          <a:latin typeface="+mn-lt"/>
                        </a:rPr>
                        <a:t> </a:t>
                      </a:r>
                      <a:r>
                        <a:rPr lang="en-US" sz="1100" err="1">
                          <a:solidFill>
                            <a:schemeClr val="tx1"/>
                          </a:solidFill>
                          <a:latin typeface="+mn-lt"/>
                        </a:rPr>
                        <a:t>veebikoolituste</a:t>
                      </a:r>
                      <a:r>
                        <a:rPr lang="en-US" sz="1100">
                          <a:solidFill>
                            <a:schemeClr val="tx1"/>
                          </a:solidFill>
                          <a:latin typeface="+mn-lt"/>
                        </a:rPr>
                        <a:t> </a:t>
                      </a:r>
                      <a:r>
                        <a:rPr lang="en-US" sz="1100" err="1">
                          <a:solidFill>
                            <a:schemeClr val="tx1"/>
                          </a:solidFill>
                          <a:latin typeface="+mn-lt"/>
                        </a:rPr>
                        <a:t>vahendusel</a:t>
                      </a:r>
                      <a:r>
                        <a:rPr lang="en-US" sz="1100">
                          <a:solidFill>
                            <a:schemeClr val="tx1"/>
                          </a:solidFill>
                          <a:latin typeface="+mn-lt"/>
                        </a:rPr>
                        <a:t> </a:t>
                      </a:r>
                      <a:r>
                        <a:rPr lang="en-US" sz="1100" err="1">
                          <a:solidFill>
                            <a:schemeClr val="tx1"/>
                          </a:solidFill>
                          <a:latin typeface="+mn-lt"/>
                        </a:rPr>
                        <a:t>ideid</a:t>
                      </a: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4"/>
                  </a:ext>
                </a:extLst>
              </a:tr>
              <a:tr h="42965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4. </a:t>
                      </a:r>
                      <a:r>
                        <a:rPr kumimoji="0" lang="en-US" sz="1100" b="0" i="0" u="none" strike="noStrike" kern="1200" cap="none" spc="0" normalizeH="0" baseline="0" noProof="0" err="1">
                          <a:ln>
                            <a:noFill/>
                          </a:ln>
                          <a:solidFill>
                            <a:schemeClr val="tx1"/>
                          </a:solidFill>
                          <a:effectLst/>
                          <a:uLnTx/>
                          <a:uFillTx/>
                          <a:latin typeface="+mn-lt"/>
                          <a:ea typeface="+mn-ea"/>
                          <a:cs typeface="+mn-cs"/>
                        </a:rPr>
                        <a:t>Töövarjuna</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osalemine</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analoogse</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projekti</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teostanud</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kogukonnas</a:t>
                      </a:r>
                      <a:endParaRPr kumimoji="0" lang="en-US" sz="1100" b="0" i="0" u="none" strike="noStrike" kern="1200" cap="none" spc="0" normalizeH="0" baseline="0" noProof="0">
                        <a:ln>
                          <a:noFill/>
                        </a:ln>
                        <a:solidFill>
                          <a:schemeClr val="tx1"/>
                        </a:solidFill>
                        <a:effectLst/>
                        <a:uLnTx/>
                        <a:uFillTx/>
                        <a:latin typeface="+mn-lt"/>
                        <a:ea typeface="+mn-ea"/>
                        <a:cs typeface="+mn-cs"/>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Projektide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1</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20</a:t>
                      </a: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30</a:t>
                      </a: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4</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err="1">
                          <a:solidFill>
                            <a:schemeClr val="tx1"/>
                          </a:solidFill>
                          <a:latin typeface="+mn-lt"/>
                        </a:rPr>
                        <a:t>Töövarju</a:t>
                      </a:r>
                      <a:r>
                        <a:rPr lang="en-US" sz="1100">
                          <a:solidFill>
                            <a:schemeClr val="tx1"/>
                          </a:solidFill>
                          <a:latin typeface="+mn-lt"/>
                        </a:rPr>
                        <a:t> </a:t>
                      </a:r>
                      <a:r>
                        <a:rPr lang="en-US" sz="1100" err="1">
                          <a:solidFill>
                            <a:schemeClr val="tx1"/>
                          </a:solidFill>
                          <a:latin typeface="+mn-lt"/>
                        </a:rPr>
                        <a:t>võimaluse</a:t>
                      </a:r>
                      <a:r>
                        <a:rPr lang="en-US" sz="1100">
                          <a:solidFill>
                            <a:schemeClr val="tx1"/>
                          </a:solidFill>
                          <a:latin typeface="+mn-lt"/>
                        </a:rPr>
                        <a:t> </a:t>
                      </a:r>
                      <a:r>
                        <a:rPr lang="en-US" sz="1100" err="1">
                          <a:solidFill>
                            <a:schemeClr val="tx1"/>
                          </a:solidFill>
                          <a:latin typeface="+mn-lt"/>
                        </a:rPr>
                        <a:t>pakkumine</a:t>
                      </a:r>
                      <a:r>
                        <a:rPr lang="en-US" sz="1100">
                          <a:solidFill>
                            <a:schemeClr val="tx1"/>
                          </a:solidFill>
                          <a:latin typeface="+mn-lt"/>
                        </a:rPr>
                        <a:t> </a:t>
                      </a:r>
                      <a:r>
                        <a:rPr lang="en-US" sz="1100" err="1">
                          <a:solidFill>
                            <a:schemeClr val="tx1"/>
                          </a:solidFill>
                          <a:latin typeface="+mn-lt"/>
                        </a:rPr>
                        <a:t>või</a:t>
                      </a:r>
                      <a:r>
                        <a:rPr lang="en-US" sz="1100">
                          <a:solidFill>
                            <a:schemeClr val="tx1"/>
                          </a:solidFill>
                          <a:latin typeface="+mn-lt"/>
                        </a:rPr>
                        <a:t> </a:t>
                      </a:r>
                      <a:r>
                        <a:rPr lang="en-US" sz="1100" err="1">
                          <a:solidFill>
                            <a:schemeClr val="tx1"/>
                          </a:solidFill>
                          <a:latin typeface="+mn-lt"/>
                        </a:rPr>
                        <a:t>kogemuste</a:t>
                      </a:r>
                      <a:r>
                        <a:rPr lang="en-US" sz="1100">
                          <a:solidFill>
                            <a:schemeClr val="tx1"/>
                          </a:solidFill>
                          <a:latin typeface="+mn-lt"/>
                        </a:rPr>
                        <a:t> </a:t>
                      </a:r>
                      <a:r>
                        <a:rPr lang="en-US" sz="1100" err="1">
                          <a:solidFill>
                            <a:schemeClr val="tx1"/>
                          </a:solidFill>
                          <a:latin typeface="+mn-lt"/>
                        </a:rPr>
                        <a:t>vahendamine</a:t>
                      </a:r>
                      <a:r>
                        <a:rPr lang="en-US" sz="1100">
                          <a:solidFill>
                            <a:schemeClr val="tx1"/>
                          </a:solidFill>
                          <a:latin typeface="+mn-lt"/>
                        </a:rPr>
                        <a:t> </a:t>
                      </a:r>
                      <a:r>
                        <a:rPr lang="en-US" sz="1100" err="1">
                          <a:solidFill>
                            <a:schemeClr val="tx1"/>
                          </a:solidFill>
                          <a:latin typeface="+mn-lt"/>
                        </a:rPr>
                        <a:t>maakonna</a:t>
                      </a:r>
                      <a:r>
                        <a:rPr lang="en-US" sz="1100">
                          <a:solidFill>
                            <a:schemeClr val="tx1"/>
                          </a:solidFill>
                          <a:latin typeface="+mn-lt"/>
                        </a:rPr>
                        <a:t> </a:t>
                      </a:r>
                      <a:r>
                        <a:rPr lang="en-US" sz="1100" err="1">
                          <a:solidFill>
                            <a:schemeClr val="tx1"/>
                          </a:solidFill>
                          <a:latin typeface="+mn-lt"/>
                        </a:rPr>
                        <a:t>aktiivsete</a:t>
                      </a:r>
                      <a:r>
                        <a:rPr lang="en-US" sz="1100">
                          <a:solidFill>
                            <a:schemeClr val="tx1"/>
                          </a:solidFill>
                          <a:latin typeface="+mn-lt"/>
                        </a:rPr>
                        <a:t> </a:t>
                      </a:r>
                      <a:r>
                        <a:rPr lang="en-US" sz="1100" err="1">
                          <a:solidFill>
                            <a:schemeClr val="tx1"/>
                          </a:solidFill>
                          <a:latin typeface="+mn-lt"/>
                        </a:rPr>
                        <a:t>kogukondade</a:t>
                      </a:r>
                      <a:r>
                        <a:rPr lang="en-US" sz="1100">
                          <a:solidFill>
                            <a:schemeClr val="tx1"/>
                          </a:solidFill>
                          <a:latin typeface="+mn-lt"/>
                        </a:rPr>
                        <a:t> </a:t>
                      </a:r>
                      <a:r>
                        <a:rPr lang="en-US" sz="1100" err="1">
                          <a:solidFill>
                            <a:schemeClr val="tx1"/>
                          </a:solidFill>
                          <a:latin typeface="+mn-lt"/>
                        </a:rPr>
                        <a:t>juures</a:t>
                      </a:r>
                      <a:endParaRPr lang="en-US"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73958024"/>
                  </a:ext>
                </a:extLst>
              </a:tr>
              <a:tr h="42965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5. </a:t>
                      </a:r>
                      <a:r>
                        <a:rPr kumimoji="0" lang="en-US" sz="1100" b="0" i="0" u="none" strike="noStrike" kern="1200" cap="none" spc="0" normalizeH="0" baseline="0" noProof="0" err="1">
                          <a:ln>
                            <a:noFill/>
                          </a:ln>
                          <a:solidFill>
                            <a:prstClr val="black"/>
                          </a:solidFill>
                          <a:effectLst/>
                          <a:uLnTx/>
                          <a:uFillTx/>
                          <a:latin typeface="+mn-lt"/>
                          <a:ea typeface="+mn-ea"/>
                          <a:cs typeface="+mn-cs"/>
                        </a:rPr>
                        <a:t>Väljasõidud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sarnase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projekti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teostanud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küladesse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Eestis</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või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teiste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kogemustest</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õppimine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koolituse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vormis</a:t>
                      </a:r>
                      <a:endParaRPr kumimoji="0" lang="en-US" sz="1100" b="0" i="0" u="none" strike="noStrike" kern="1200" cap="none" spc="0" normalizeH="0" baseline="0" noProof="0">
                        <a:ln>
                          <a:noFill/>
                        </a:ln>
                        <a:solidFill>
                          <a:prstClr val="black"/>
                        </a:solidFill>
                        <a:effectLst/>
                        <a:uLnTx/>
                        <a:uFillTx/>
                        <a:latin typeface="+mn-lt"/>
                        <a:ea typeface="+mn-ea"/>
                        <a:cs typeface="+mn-cs"/>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1</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20</a:t>
                      </a: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30</a:t>
                      </a: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4</a:t>
                      </a:r>
                      <a:r>
                        <a:rPr lang="en-US" sz="1100">
                          <a:solidFill>
                            <a:schemeClr val="tx1"/>
                          </a:solidFill>
                          <a:latin typeface="+mn-l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a:solidFill>
                            <a:schemeClr val="tx1"/>
                          </a:solidFill>
                          <a:latin typeface="+mn-lt"/>
                        </a:rPr>
                        <a:t>JKTK </a:t>
                      </a:r>
                      <a:r>
                        <a:rPr lang="en-US" sz="1100" err="1">
                          <a:solidFill>
                            <a:schemeClr val="tx1"/>
                          </a:solidFill>
                          <a:latin typeface="+mn-lt"/>
                        </a:rPr>
                        <a:t>korraldab</a:t>
                      </a:r>
                      <a:r>
                        <a:rPr lang="en-US" sz="1100">
                          <a:solidFill>
                            <a:schemeClr val="tx1"/>
                          </a:solidFill>
                          <a:latin typeface="+mn-lt"/>
                        </a:rPr>
                        <a:t> </a:t>
                      </a:r>
                      <a:r>
                        <a:rPr lang="en-US" sz="1100" err="1">
                          <a:solidFill>
                            <a:schemeClr val="tx1"/>
                          </a:solidFill>
                          <a:latin typeface="+mn-lt"/>
                        </a:rPr>
                        <a:t>vajaduspõhised</a:t>
                      </a:r>
                      <a:r>
                        <a:rPr lang="en-US" sz="1100">
                          <a:solidFill>
                            <a:schemeClr val="tx1"/>
                          </a:solidFill>
                          <a:latin typeface="+mn-lt"/>
                        </a:rPr>
                        <a:t> </a:t>
                      </a:r>
                      <a:r>
                        <a:rPr lang="en-US" sz="1100" err="1">
                          <a:solidFill>
                            <a:schemeClr val="tx1"/>
                          </a:solidFill>
                          <a:latin typeface="+mn-lt"/>
                        </a:rPr>
                        <a:t>õppereisid</a:t>
                      </a:r>
                      <a:r>
                        <a:rPr lang="en-US" sz="1100">
                          <a:solidFill>
                            <a:schemeClr val="tx1"/>
                          </a:solidFill>
                          <a:latin typeface="+mn-lt"/>
                        </a:rPr>
                        <a:t> </a:t>
                      </a:r>
                      <a:r>
                        <a:rPr lang="en-US" sz="1100" err="1">
                          <a:solidFill>
                            <a:schemeClr val="tx1"/>
                          </a:solidFill>
                          <a:latin typeface="+mn-lt"/>
                        </a:rPr>
                        <a:t>Eesti</a:t>
                      </a:r>
                      <a:r>
                        <a:rPr lang="en-US" sz="1100">
                          <a:solidFill>
                            <a:schemeClr val="tx1"/>
                          </a:solidFill>
                          <a:latin typeface="+mn-lt"/>
                        </a:rPr>
                        <a:t> </a:t>
                      </a:r>
                      <a:r>
                        <a:rPr lang="en-US" sz="1100" err="1">
                          <a:solidFill>
                            <a:schemeClr val="tx1"/>
                          </a:solidFill>
                          <a:latin typeface="+mn-lt"/>
                        </a:rPr>
                        <a:t>aktiivsetesse</a:t>
                      </a:r>
                      <a:r>
                        <a:rPr lang="en-US" sz="1100">
                          <a:solidFill>
                            <a:schemeClr val="tx1"/>
                          </a:solidFill>
                          <a:latin typeface="+mn-lt"/>
                        </a:rPr>
                        <a:t> ja </a:t>
                      </a:r>
                      <a:r>
                        <a:rPr lang="en-US" sz="1100" err="1">
                          <a:solidFill>
                            <a:schemeClr val="tx1"/>
                          </a:solidFill>
                          <a:latin typeface="+mn-lt"/>
                        </a:rPr>
                        <a:t>arukatesse</a:t>
                      </a:r>
                      <a:r>
                        <a:rPr lang="en-US" sz="1100">
                          <a:solidFill>
                            <a:schemeClr val="tx1"/>
                          </a:solidFill>
                          <a:latin typeface="+mn-lt"/>
                        </a:rPr>
                        <a:t> </a:t>
                      </a:r>
                      <a:r>
                        <a:rPr lang="en-US" sz="1100" err="1">
                          <a:solidFill>
                            <a:schemeClr val="tx1"/>
                          </a:solidFill>
                          <a:latin typeface="+mn-lt"/>
                        </a:rPr>
                        <a:t>küladesse</a:t>
                      </a: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5"/>
                  </a:ext>
                </a:extLst>
              </a:tr>
              <a:tr h="31188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t-EE"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6. Min 50 </a:t>
                      </a:r>
                      <a:r>
                        <a:rPr kumimoji="0" lang="en-US" sz="1100" b="0" i="0" u="none" strike="noStrike" kern="1200" cap="none" spc="0" normalizeH="0" baseline="0" noProof="0" err="1">
                          <a:ln>
                            <a:noFill/>
                          </a:ln>
                          <a:solidFill>
                            <a:prstClr val="black"/>
                          </a:solidFill>
                          <a:effectLst/>
                          <a:uLnTx/>
                          <a:uFillTx/>
                          <a:latin typeface="+mn-lt"/>
                          <a:ea typeface="+mn-ea"/>
                          <a:cs typeface="+mn-cs"/>
                        </a:rPr>
                        <a:t>projekti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teostatakse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kogukonnaelu</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edendamiseks</a:t>
                      </a:r>
                      <a:r>
                        <a:rPr kumimoji="0" lang="en-US" sz="1100" b="0" i="0" u="none" strike="noStrike" kern="1200" cap="none" spc="0" normalizeH="0" baseline="0" noProof="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t-EE" sz="1100" b="0" i="0" u="none" strike="noStrike" kern="1200" cap="none" spc="0" normalizeH="0" baseline="0" noProof="0">
                        <a:ln>
                          <a:noFill/>
                        </a:ln>
                        <a:solidFill>
                          <a:prstClr val="black"/>
                        </a:solidFill>
                        <a:effectLst/>
                        <a:uLnTx/>
                        <a:uFillTx/>
                        <a:latin typeface="+mn-lt"/>
                        <a:ea typeface="+mn-ea"/>
                        <a:cs typeface="+mn-cs"/>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Projektide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a:solidFill>
                            <a:schemeClr val="tx1"/>
                          </a:solidFill>
                          <a:latin typeface="+mn-lt"/>
                        </a:rPr>
                        <a:t>JKTK </a:t>
                      </a:r>
                      <a:r>
                        <a:rPr lang="en-US" sz="1100" err="1">
                          <a:solidFill>
                            <a:schemeClr val="tx1"/>
                          </a:solidFill>
                          <a:latin typeface="+mn-lt"/>
                        </a:rPr>
                        <a:t>korraldab</a:t>
                      </a:r>
                      <a:r>
                        <a:rPr lang="en-US" sz="1100">
                          <a:solidFill>
                            <a:schemeClr val="tx1"/>
                          </a:solidFill>
                          <a:latin typeface="+mn-lt"/>
                        </a:rPr>
                        <a:t> </a:t>
                      </a:r>
                      <a:r>
                        <a:rPr lang="en-US" sz="1100" err="1">
                          <a:solidFill>
                            <a:schemeClr val="tx1"/>
                          </a:solidFill>
                          <a:latin typeface="+mn-lt"/>
                        </a:rPr>
                        <a:t>projekti</a:t>
                      </a:r>
                      <a:r>
                        <a:rPr lang="en-US" sz="1100">
                          <a:solidFill>
                            <a:schemeClr val="tx1"/>
                          </a:solidFill>
                          <a:latin typeface="+mn-lt"/>
                        </a:rPr>
                        <a:t> </a:t>
                      </a:r>
                      <a:r>
                        <a:rPr lang="en-US" sz="1100" err="1">
                          <a:solidFill>
                            <a:schemeClr val="tx1"/>
                          </a:solidFill>
                          <a:latin typeface="+mn-lt"/>
                        </a:rPr>
                        <a:t>toetuste</a:t>
                      </a:r>
                      <a:r>
                        <a:rPr lang="en-US" sz="1100">
                          <a:solidFill>
                            <a:schemeClr val="tx1"/>
                          </a:solidFill>
                          <a:latin typeface="+mn-lt"/>
                        </a:rPr>
                        <a:t> </a:t>
                      </a:r>
                      <a:r>
                        <a:rPr lang="en-US" sz="1100" err="1">
                          <a:solidFill>
                            <a:schemeClr val="tx1"/>
                          </a:solidFill>
                          <a:latin typeface="+mn-lt"/>
                        </a:rPr>
                        <a:t>menetlemise</a:t>
                      </a:r>
                      <a:r>
                        <a:rPr lang="en-US" sz="1100">
                          <a:solidFill>
                            <a:schemeClr val="tx1"/>
                          </a:solidFill>
                          <a:latin typeface="+mn-lt"/>
                        </a:rPr>
                        <a:t> </a:t>
                      </a:r>
                      <a:r>
                        <a:rPr lang="en-US" sz="1100" err="1">
                          <a:solidFill>
                            <a:schemeClr val="tx1"/>
                          </a:solidFill>
                          <a:latin typeface="+mn-lt"/>
                        </a:rPr>
                        <a:t>protsessi</a:t>
                      </a: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6"/>
                  </a:ext>
                </a:extLst>
              </a:tr>
              <a:tr h="36503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t-EE"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7. </a:t>
                      </a:r>
                      <a:r>
                        <a:rPr lang="fi-FI" sz="1100">
                          <a:solidFill>
                            <a:schemeClr val="tx1"/>
                          </a:solidFill>
                          <a:latin typeface="+mn-lt"/>
                        </a:rPr>
                        <a:t>60% </a:t>
                      </a:r>
                      <a:r>
                        <a:rPr lang="fi-FI" sz="1100" err="1">
                          <a:solidFill>
                            <a:schemeClr val="tx1"/>
                          </a:solidFill>
                          <a:latin typeface="+mn-lt"/>
                        </a:rPr>
                        <a:t>taotlejatest</a:t>
                      </a:r>
                      <a:r>
                        <a:rPr lang="fi-FI" sz="1100">
                          <a:solidFill>
                            <a:schemeClr val="tx1"/>
                          </a:solidFill>
                          <a:latin typeface="+mn-lt"/>
                        </a:rPr>
                        <a:t> </a:t>
                      </a:r>
                      <a:r>
                        <a:rPr lang="fi-FI" sz="1100" err="1">
                          <a:solidFill>
                            <a:schemeClr val="tx1"/>
                          </a:solidFill>
                          <a:latin typeface="+mn-lt"/>
                        </a:rPr>
                        <a:t>suudavad</a:t>
                      </a:r>
                      <a:r>
                        <a:rPr lang="fi-FI" sz="1100">
                          <a:solidFill>
                            <a:schemeClr val="tx1"/>
                          </a:solidFill>
                          <a:latin typeface="+mn-lt"/>
                        </a:rPr>
                        <a:t> </a:t>
                      </a:r>
                      <a:r>
                        <a:rPr lang="fi-FI" sz="1100" err="1">
                          <a:solidFill>
                            <a:schemeClr val="tx1"/>
                          </a:solidFill>
                          <a:latin typeface="+mn-lt"/>
                        </a:rPr>
                        <a:t>lahendada</a:t>
                      </a:r>
                      <a:r>
                        <a:rPr lang="fi-FI" sz="1100">
                          <a:solidFill>
                            <a:schemeClr val="tx1"/>
                          </a:solidFill>
                          <a:latin typeface="+mn-lt"/>
                        </a:rPr>
                        <a:t> 2 kitsaskohta </a:t>
                      </a:r>
                      <a:r>
                        <a:rPr lang="fi-FI" sz="1100" err="1">
                          <a:solidFill>
                            <a:schemeClr val="tx1"/>
                          </a:solidFill>
                          <a:latin typeface="+mn-lt"/>
                        </a:rPr>
                        <a:t>kahel</a:t>
                      </a:r>
                      <a:r>
                        <a:rPr lang="fi-FI" sz="1100">
                          <a:solidFill>
                            <a:schemeClr val="tx1"/>
                          </a:solidFill>
                          <a:latin typeface="+mn-lt"/>
                        </a:rPr>
                        <a:t> </a:t>
                      </a:r>
                      <a:r>
                        <a:rPr lang="fi-FI" sz="1100" err="1">
                          <a:solidFill>
                            <a:schemeClr val="tx1"/>
                          </a:solidFill>
                          <a:latin typeface="+mn-lt"/>
                        </a:rPr>
                        <a:t>järjestikusel</a:t>
                      </a:r>
                      <a:r>
                        <a:rPr lang="fi-FI" sz="1100">
                          <a:solidFill>
                            <a:schemeClr val="tx1"/>
                          </a:solidFill>
                          <a:latin typeface="+mn-lt"/>
                        </a:rPr>
                        <a:t> </a:t>
                      </a:r>
                      <a:r>
                        <a:rPr lang="fi-FI" sz="1100" err="1">
                          <a:solidFill>
                            <a:schemeClr val="tx1"/>
                          </a:solidFill>
                          <a:latin typeface="+mn-lt"/>
                        </a:rPr>
                        <a:t>aastal</a:t>
                      </a:r>
                      <a:r>
                        <a:rPr lang="fi-FI" sz="1100">
                          <a:solidFill>
                            <a:schemeClr val="tx1"/>
                          </a:solidFill>
                          <a:latin typeface="+mn-lt"/>
                        </a:rPr>
                        <a:t>.</a:t>
                      </a: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Külakogu-kondade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JKTK</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665216677"/>
                  </a:ext>
                </a:extLst>
              </a:tr>
              <a:tr h="699363">
                <a:tc vMerge="1">
                  <a:txBody>
                    <a:bodyPr/>
                    <a:lstStyle/>
                    <a:p>
                      <a:pPr marL="0" marR="0" lvl="0" indent="0" algn="l" defTabSz="1219170" rtl="0" eaLnBrk="1" fontAlgn="auto" latinLnBrk="0" hangingPunct="1">
                        <a:lnSpc>
                          <a:spcPct val="75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8. </a:t>
                      </a:r>
                      <a:r>
                        <a:rPr kumimoji="0" lang="et-EE" sz="1100" b="0" i="0" u="none" strike="noStrike" cap="none" normalizeH="0" baseline="0" noProof="0">
                          <a:ln>
                            <a:noFill/>
                          </a:ln>
                          <a:solidFill>
                            <a:schemeClr val="tx1"/>
                          </a:solidFill>
                          <a:effectLst/>
                          <a:latin typeface="+mn-lt"/>
                          <a:ea typeface="ＭＳ Ｐゴシック" pitchFamily="34" charset="-128"/>
                        </a:rPr>
                        <a:t>Julgustada vähemalt ca 20% tänaseid passiivseid asustusüksusi (25 asustusüksust) alustama kogukondliku tegevusega (nt kultuuriselts, külaselts, vabatahtlikud päästjad, huviselts jne). Aktiivsetes kogukondades on elanike arvu langus madalam võrreldes nendega, kus kogukonnategevust ei toimu.</a:t>
                      </a: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Külade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JKTK</a:t>
                      </a:r>
                      <a:endParaRPr lang="et-EE" sz="1100">
                        <a:solidFill>
                          <a:schemeClr val="tx1"/>
                        </a:solidFill>
                        <a:latin typeface="+mn-lt"/>
                      </a:endParaRPr>
                    </a:p>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009657637"/>
                  </a:ext>
                </a:extLst>
              </a:tr>
              <a:tr h="309287">
                <a:tc vMerge="1">
                  <a:txBody>
                    <a:bodyPr/>
                    <a:lstStyle/>
                    <a:p>
                      <a:pPr marL="0" marR="0" lvl="0" indent="0" algn="l" defTabSz="1219170" rtl="0" eaLnBrk="1" fontAlgn="auto" latinLnBrk="0" hangingPunct="1">
                        <a:lnSpc>
                          <a:spcPct val="75000"/>
                        </a:lnSpc>
                        <a:spcBef>
                          <a:spcPts val="0"/>
                        </a:spcBef>
                        <a:spcAft>
                          <a:spcPts val="0"/>
                        </a:spcAft>
                        <a:buClrTx/>
                        <a:buSzTx/>
                        <a:buFontTx/>
                        <a:buNone/>
                        <a:tabLst/>
                        <a:defRPr/>
                      </a:pPr>
                      <a:endParaRPr kumimoji="0" lang="et-EE" sz="1050" b="0" i="0" u="none" strike="noStrike" cap="none" normalizeH="0" baseline="0">
                        <a:ln>
                          <a:noFill/>
                        </a:ln>
                        <a:solidFill>
                          <a:schemeClr val="tx1"/>
                        </a:solidFill>
                        <a:effectLst/>
                        <a:latin typeface="+mn-lt"/>
                        <a:ea typeface="ＭＳ Ｐゴシック" pitchFamily="34"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fi-FI" sz="1100">
                          <a:solidFill>
                            <a:schemeClr val="tx1"/>
                          </a:solidFill>
                          <a:latin typeface="+mn-lt"/>
                        </a:rPr>
                        <a:t>9. </a:t>
                      </a:r>
                      <a:r>
                        <a:rPr kumimoji="0" lang="fi-FI" sz="1100" b="0" i="0" u="none" strike="noStrike" cap="none" normalizeH="0" baseline="0">
                          <a:ln>
                            <a:noFill/>
                          </a:ln>
                          <a:solidFill>
                            <a:schemeClr val="tx1"/>
                          </a:solidFill>
                          <a:effectLst/>
                          <a:latin typeface="+mn-lt"/>
                          <a:ea typeface="ＭＳ Ｐゴシック" pitchFamily="34" charset="-128"/>
                        </a:rPr>
                        <a:t>R41: Projektidest kasu saanud rahvastik ja nende osakaalu % maarahvastikust (20 inimest keskmiselt asustusüksuse kohta).</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n-US" sz="10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000">
                          <a:solidFill>
                            <a:schemeClr val="tx1"/>
                          </a:solidFill>
                          <a:latin typeface="+mn-lt"/>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000">
                          <a:solidFill>
                            <a:schemeClr val="tx1"/>
                          </a:solidFill>
                          <a:latin typeface="+mn-lt"/>
                        </a:rPr>
                        <a:t>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000">
                          <a:solidFill>
                            <a:schemeClr val="tx1"/>
                          </a:solidFill>
                          <a:latin typeface="+mn-lt"/>
                        </a:rPr>
                        <a:t>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t-EE" sz="1100">
                          <a:solidFill>
                            <a:schemeClr val="tx1"/>
                          </a:solidFill>
                          <a:latin typeface="+mn-lt"/>
                        </a:rPr>
                        <a:t>JKTK</a:t>
                      </a:r>
                    </a:p>
                    <a:p>
                      <a:pPr algn="ctr">
                        <a:lnSpc>
                          <a:spcPct val="80000"/>
                        </a:lnSpc>
                        <a:spcAft>
                          <a:spcPts val="0"/>
                        </a:spcAft>
                      </a:pPr>
                      <a:endParaRPr lang="et-EE" sz="1100">
                        <a:solidFill>
                          <a:schemeClr val="tx1"/>
                        </a:solidFill>
                        <a:latin typeface="+mn-lt"/>
                      </a:endParaRPr>
                    </a:p>
                  </a:txBody>
                  <a:tcPr marL="54000" marR="54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2547173705"/>
                  </a:ext>
                </a:extLst>
              </a:tr>
              <a:tr h="192509">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fi-FI" sz="800">
                        <a:solidFill>
                          <a:schemeClr val="tx1"/>
                        </a:solidFill>
                        <a:latin typeface="+mn-lt"/>
                      </a:endParaRPr>
                    </a:p>
                  </a:txBody>
                  <a:tcPr marL="72000" marR="72000" marT="10800" marB="108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fi-FI" sz="800">
                        <a:solidFill>
                          <a:schemeClr val="tx1"/>
                        </a:solidFill>
                        <a:latin typeface="+mn-lt"/>
                      </a:endParaRPr>
                    </a:p>
                  </a:txBody>
                  <a:tcPr marL="72000" marR="72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8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l">
                        <a:lnSpc>
                          <a:spcPct val="80000"/>
                        </a:lnSpc>
                        <a:spcAft>
                          <a:spcPts val="0"/>
                        </a:spcAft>
                      </a:pPr>
                      <a:endParaRPr lang="et-EE" sz="800">
                        <a:solidFill>
                          <a:schemeClr val="tx1"/>
                        </a:solidFill>
                        <a:latin typeface="+mn-lt"/>
                      </a:endParaRPr>
                    </a:p>
                  </a:txBody>
                  <a:tcPr marL="72000" marR="72000" marT="10800" marB="10800">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8738509"/>
                  </a:ext>
                </a:extLst>
              </a:tr>
              <a:tr h="330609">
                <a:tc rowSpan="4">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fi-FI" sz="1100" u="sng" err="1">
                          <a:solidFill>
                            <a:schemeClr val="tx1"/>
                          </a:solidFill>
                          <a:latin typeface="+mn-lt"/>
                        </a:rPr>
                        <a:t>Inspiratsiooni</a:t>
                      </a:r>
                      <a:r>
                        <a:rPr lang="fi-FI" sz="1100" u="sng">
                          <a:solidFill>
                            <a:schemeClr val="tx1"/>
                          </a:solidFill>
                          <a:latin typeface="+mn-lt"/>
                        </a:rPr>
                        <a:t> ja </a:t>
                      </a:r>
                      <a:r>
                        <a:rPr lang="fi-FI" sz="1100" u="sng" err="1">
                          <a:solidFill>
                            <a:schemeClr val="tx1"/>
                          </a:solidFill>
                          <a:latin typeface="+mn-lt"/>
                        </a:rPr>
                        <a:t>edu-elamuse</a:t>
                      </a:r>
                      <a:r>
                        <a:rPr lang="fi-FI" sz="1100" u="sng">
                          <a:solidFill>
                            <a:schemeClr val="tx1"/>
                          </a:solidFill>
                          <a:latin typeface="+mn-lt"/>
                        </a:rPr>
                        <a:t> </a:t>
                      </a:r>
                      <a:r>
                        <a:rPr lang="fi-FI" sz="1100" u="sng" err="1">
                          <a:solidFill>
                            <a:schemeClr val="tx1"/>
                          </a:solidFill>
                          <a:latin typeface="+mn-lt"/>
                        </a:rPr>
                        <a:t>teke</a:t>
                      </a:r>
                      <a:r>
                        <a:rPr lang="fi-FI" sz="1100" u="sng">
                          <a:solidFill>
                            <a:schemeClr val="tx1"/>
                          </a:solidFill>
                          <a:latin typeface="+mn-lt"/>
                        </a:rPr>
                        <a:t> </a:t>
                      </a:r>
                      <a:r>
                        <a:rPr lang="fi-FI" sz="1100" err="1">
                          <a:solidFill>
                            <a:schemeClr val="tx1"/>
                          </a:solidFill>
                          <a:latin typeface="+mn-lt"/>
                        </a:rPr>
                        <a:t>kogu-kondades</a:t>
                      </a:r>
                      <a:endParaRPr lang="en-US" sz="1100"/>
                    </a:p>
                  </a:txBody>
                  <a:tcPr marL="72000" marR="72000" marT="10800" marB="108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err="1"/>
                        <a:t>Seire</a:t>
                      </a:r>
                      <a:r>
                        <a:rPr lang="en-US" sz="1100"/>
                        <a:t> ja audit, </a:t>
                      </a:r>
                      <a:r>
                        <a:rPr lang="en-US" sz="1100" err="1"/>
                        <a:t>mõjude</a:t>
                      </a:r>
                      <a:r>
                        <a:rPr lang="en-US" sz="1100"/>
                        <a:t> </a:t>
                      </a:r>
                      <a:r>
                        <a:rPr lang="en-US" sz="1100" err="1"/>
                        <a:t>mõõtmine</a:t>
                      </a:r>
                      <a:endParaRPr lang="en-US" sz="1100"/>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Projektide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rPr>
                        <a:t>Teostatud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projektid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hinnatakse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igal</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aastal</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4034867962"/>
                  </a:ext>
                </a:extLst>
              </a:tr>
              <a:tr h="365033">
                <a:tc vMerge="1">
                  <a:txBody>
                    <a:bodyPr/>
                    <a:lstStyle/>
                    <a:p>
                      <a:pPr lvl="0" algn="l">
                        <a:lnSpc>
                          <a:spcPct val="100000"/>
                        </a:lnSpc>
                      </a:pPr>
                      <a:endParaRPr lang="en-US" sz="105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lvl="0" algn="l">
                        <a:lnSpc>
                          <a:spcPct val="80000"/>
                        </a:lnSpc>
                        <a:spcAft>
                          <a:spcPts val="0"/>
                        </a:spcAft>
                      </a:pPr>
                      <a:r>
                        <a:rPr lang="en-US" sz="1100" err="1"/>
                        <a:t>Parimate</a:t>
                      </a:r>
                      <a:r>
                        <a:rPr lang="en-US" sz="1100"/>
                        <a:t> </a:t>
                      </a:r>
                      <a:r>
                        <a:rPr lang="en-US" sz="1100" err="1"/>
                        <a:t>projektide</a:t>
                      </a:r>
                      <a:r>
                        <a:rPr lang="en-US" sz="1100"/>
                        <a:t> ja </a:t>
                      </a:r>
                      <a:r>
                        <a:rPr lang="en-US" sz="1100" err="1"/>
                        <a:t>külade</a:t>
                      </a:r>
                      <a:r>
                        <a:rPr lang="en-US" sz="1100"/>
                        <a:t> </a:t>
                      </a:r>
                      <a:r>
                        <a:rPr lang="en-US" sz="1100" err="1"/>
                        <a:t>tunnustamine</a:t>
                      </a:r>
                      <a:endParaRPr lang="en-US" sz="1100"/>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Tunnusta</a:t>
                      </a:r>
                      <a:r>
                        <a:rPr lang="en-US" sz="1100">
                          <a:solidFill>
                            <a:schemeClr val="tx1"/>
                          </a:solidFill>
                          <a:latin typeface="+mn-lt"/>
                        </a:rPr>
                        <a:t>-mise </a:t>
                      </a:r>
                      <a:r>
                        <a:rPr lang="en-US" sz="1100" err="1">
                          <a:solidFill>
                            <a:schemeClr val="tx1"/>
                          </a:solidFill>
                          <a:latin typeface="+mn-lt"/>
                        </a:rPr>
                        <a:t>üritus</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000">
                          <a:solidFill>
                            <a:schemeClr val="tx1"/>
                          </a:solidFill>
                          <a:latin typeface="+mn-lt"/>
                        </a:rPr>
                        <a:t>Jah</a:t>
                      </a:r>
                      <a:endParaRPr lang="et-EE" sz="10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000" err="1">
                          <a:solidFill>
                            <a:schemeClr val="tx1"/>
                          </a:solidFill>
                          <a:latin typeface="+mn-lt"/>
                        </a:rPr>
                        <a:t>jah</a:t>
                      </a:r>
                      <a:endParaRPr lang="et-EE" sz="10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000" err="1">
                          <a:solidFill>
                            <a:schemeClr val="tx1"/>
                          </a:solidFill>
                          <a:latin typeface="+mn-lt"/>
                        </a:rPr>
                        <a:t>jah</a:t>
                      </a:r>
                      <a:endParaRPr lang="et-EE" sz="10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80000"/>
                        </a:lnSpc>
                        <a:spcBef>
                          <a:spcPts val="0"/>
                        </a:spcBef>
                        <a:spcAft>
                          <a:spcPts val="0"/>
                        </a:spcAft>
                        <a:buClrTx/>
                        <a:buSzTx/>
                        <a:buFontTx/>
                        <a:buNone/>
                        <a:tabLst/>
                        <a:defRPr/>
                      </a:pPr>
                      <a:r>
                        <a:rPr lang="en-US" sz="1100" strike="noStrike" kern="0" err="1">
                          <a:solidFill>
                            <a:schemeClr val="tx1"/>
                          </a:solidFill>
                          <a:latin typeface="+mn-lt"/>
                          <a:cs typeface="Arial" panose="020B0604020202020204" pitchFamily="34" charset="0"/>
                        </a:rPr>
                        <a:t>Hinnatakse</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igal</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aastal</a:t>
                      </a:r>
                      <a:r>
                        <a:rPr lang="en-US" sz="1100" strike="noStrike" kern="0">
                          <a:solidFill>
                            <a:schemeClr val="tx1"/>
                          </a:solidFill>
                          <a:latin typeface="+mn-lt"/>
                          <a:cs typeface="Arial" panose="020B0604020202020204" pitchFamily="34" charset="0"/>
                        </a:rPr>
                        <a:t> ja </a:t>
                      </a:r>
                      <a:r>
                        <a:rPr lang="en-US" sz="1100" strike="noStrike" kern="0" err="1">
                          <a:solidFill>
                            <a:schemeClr val="tx1"/>
                          </a:solidFill>
                          <a:latin typeface="+mn-lt"/>
                          <a:cs typeface="Arial" panose="020B0604020202020204" pitchFamily="34" charset="0"/>
                        </a:rPr>
                        <a:t>valitakse</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parimad</a:t>
                      </a:r>
                      <a:endParaRPr lang="et-EE" sz="1100" strike="noStrike" kern="0">
                        <a:solidFill>
                          <a:schemeClr val="tx1"/>
                        </a:solidFill>
                        <a:latin typeface="+mn-lt"/>
                        <a:cs typeface="Arial" panose="020B0604020202020204" pitchFamily="34" charset="0"/>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640764238"/>
                  </a:ext>
                </a:extLst>
              </a:tr>
              <a:tr h="429659">
                <a:tc v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err="1">
                          <a:ln>
                            <a:noFill/>
                          </a:ln>
                          <a:solidFill>
                            <a:prstClr val="black"/>
                          </a:solidFill>
                          <a:effectLst/>
                          <a:uLnTx/>
                          <a:uFillTx/>
                          <a:latin typeface="+mn-lt"/>
                          <a:ea typeface="+mn-ea"/>
                          <a:cs typeface="+mn-cs"/>
                        </a:rPr>
                        <a:t>Õppereisid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tunnustust</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saanud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kogukondadesse</a:t>
                      </a:r>
                      <a:endParaRPr kumimoji="0" lang="en-US" sz="1100" b="0" i="0" u="none" strike="noStrike" kern="1200" cap="none" spc="0" normalizeH="0" baseline="0">
                        <a:ln>
                          <a:noFill/>
                        </a:ln>
                        <a:solidFill>
                          <a:prstClr val="black"/>
                        </a:solidFill>
                        <a:effectLst/>
                        <a:uLnTx/>
                        <a:uFillTx/>
                        <a:latin typeface="+mn-lt"/>
                        <a:ea typeface="+mn-ea"/>
                        <a:cs typeface="+mn-cs"/>
                      </a:endParaRP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cap="none" normalizeH="0" baseline="0">
                          <a:ln>
                            <a:noFill/>
                          </a:ln>
                          <a:solidFill>
                            <a:schemeClr val="tx1"/>
                          </a:solidFill>
                          <a:effectLst/>
                          <a:latin typeface="+mn-lt"/>
                          <a:ea typeface="ＭＳ Ｐゴシック" pitchFamily="34" charset="-128"/>
                        </a:rPr>
                        <a:t>JKTK </a:t>
                      </a:r>
                      <a:r>
                        <a:rPr kumimoji="0" lang="en-US" sz="1100" b="0" i="0" u="none" strike="noStrike" cap="none" normalizeH="0" baseline="0" err="1">
                          <a:ln>
                            <a:noFill/>
                          </a:ln>
                          <a:solidFill>
                            <a:schemeClr val="tx1"/>
                          </a:solidFill>
                          <a:effectLst/>
                          <a:latin typeface="+mn-lt"/>
                          <a:ea typeface="ＭＳ Ｐゴシック" pitchFamily="34" charset="-128"/>
                        </a:rPr>
                        <a:t>korraldab</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õppereise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edukaid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projekte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korraldanud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kogukondade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juurde</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783868599"/>
                  </a:ext>
                </a:extLst>
              </a:tr>
              <a:tr h="634737">
                <a:tc vMerge="1">
                  <a:txBody>
                    <a:bodyPr/>
                    <a:lstStyle/>
                    <a:p>
                      <a:endParaRPr lang="et-EE"/>
                    </a:p>
                  </a:txBody>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err="1">
                          <a:ln>
                            <a:noFill/>
                          </a:ln>
                          <a:solidFill>
                            <a:prstClr val="black"/>
                          </a:solidFill>
                          <a:effectLst/>
                          <a:uLnTx/>
                          <a:uFillTx/>
                          <a:latin typeface="+mn-lt"/>
                          <a:ea typeface="+mn-ea"/>
                          <a:cs typeface="+mn-cs"/>
                        </a:rPr>
                        <a:t>Projektis</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osalevatel</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küladel</a:t>
                      </a:r>
                      <a:r>
                        <a:rPr kumimoji="0" lang="en-US" sz="1100" b="0" i="0" u="none" strike="noStrike" kern="1200" cap="none" spc="0" normalizeH="0" baseline="0">
                          <a:ln>
                            <a:noFill/>
                          </a:ln>
                          <a:solidFill>
                            <a:prstClr val="black"/>
                          </a:solidFill>
                          <a:effectLst/>
                          <a:uLnTx/>
                          <a:uFillTx/>
                          <a:latin typeface="+mn-lt"/>
                          <a:ea typeface="+mn-ea"/>
                          <a:cs typeface="+mn-cs"/>
                        </a:rPr>
                        <a:t> on </a:t>
                      </a:r>
                      <a:r>
                        <a:rPr kumimoji="0" lang="en-US" sz="1100" b="0" i="0" u="none" strike="noStrike" kern="1200" cap="none" spc="0" normalizeH="0" baseline="0" err="1">
                          <a:ln>
                            <a:noFill/>
                          </a:ln>
                          <a:solidFill>
                            <a:prstClr val="black"/>
                          </a:solidFill>
                          <a:effectLst/>
                          <a:uLnTx/>
                          <a:uFillTx/>
                          <a:latin typeface="+mn-lt"/>
                          <a:ea typeface="+mn-ea"/>
                          <a:cs typeface="+mn-cs"/>
                        </a:rPr>
                        <a:t>paremad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mõjunäitajad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kui</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projektis</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mitteosalenud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küladel</a:t>
                      </a:r>
                      <a:r>
                        <a:rPr kumimoji="0" lang="en-US" sz="1100" b="0" i="0" u="none" strike="noStrike" kern="1200" cap="none" spc="0" normalizeH="0" baseline="0">
                          <a:ln>
                            <a:noFill/>
                          </a:ln>
                          <a:solidFill>
                            <a:prstClr val="black"/>
                          </a:solidFill>
                          <a:effectLst/>
                          <a:uLnTx/>
                          <a:uFillTx/>
                          <a:latin typeface="+mn-lt"/>
                          <a:ea typeface="+mn-ea"/>
                          <a:cs typeface="+mn-cs"/>
                        </a:rPr>
                        <a:t> - nt </a:t>
                      </a:r>
                      <a:r>
                        <a:rPr kumimoji="0" lang="en-US" sz="1100" b="0" i="0" u="none" strike="noStrike" kern="1200" cap="none" spc="0" normalizeH="0" baseline="0" err="1">
                          <a:ln>
                            <a:noFill/>
                          </a:ln>
                          <a:solidFill>
                            <a:prstClr val="black"/>
                          </a:solidFill>
                          <a:effectLst/>
                          <a:uLnTx/>
                          <a:uFillTx/>
                          <a:latin typeface="+mn-lt"/>
                          <a:ea typeface="+mn-ea"/>
                          <a:cs typeface="+mn-cs"/>
                        </a:rPr>
                        <a:t>elanike</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arvu</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langus</a:t>
                      </a:r>
                      <a:r>
                        <a:rPr kumimoji="0" lang="en-US" sz="1100" b="0" i="0" u="none" strike="noStrike" kern="1200" cap="none" spc="0" normalizeH="0" baseline="0">
                          <a:ln>
                            <a:noFill/>
                          </a:ln>
                          <a:solidFill>
                            <a:prstClr val="black"/>
                          </a:solidFill>
                          <a:effectLst/>
                          <a:uLnTx/>
                          <a:uFillTx/>
                          <a:latin typeface="+mn-lt"/>
                          <a:ea typeface="+mn-ea"/>
                          <a:cs typeface="+mn-cs"/>
                        </a:rPr>
                        <a:t> on </a:t>
                      </a:r>
                      <a:r>
                        <a:rPr kumimoji="0" lang="en-US" sz="1100" b="0" i="0" u="none" strike="noStrike" kern="1200" cap="none" spc="0" normalizeH="0" baseline="0" err="1">
                          <a:ln>
                            <a:noFill/>
                          </a:ln>
                          <a:solidFill>
                            <a:prstClr val="black"/>
                          </a:solidFill>
                          <a:effectLst/>
                          <a:uLnTx/>
                          <a:uFillTx/>
                          <a:latin typeface="+mn-lt"/>
                          <a:ea typeface="+mn-ea"/>
                          <a:cs typeface="+mn-cs"/>
                        </a:rPr>
                        <a:t>aeglasem</a:t>
                      </a:r>
                      <a:r>
                        <a:rPr kumimoji="0" lang="en-US" sz="1100" b="0" i="0" u="none" strike="noStrike" kern="1200" cap="none" spc="0" normalizeH="0" baseline="0">
                          <a:ln>
                            <a:noFill/>
                          </a:ln>
                          <a:solidFill>
                            <a:prstClr val="black"/>
                          </a:solidFill>
                          <a:effectLst/>
                          <a:uLnTx/>
                          <a:uFillTx/>
                          <a:latin typeface="+mn-lt"/>
                          <a:ea typeface="+mn-ea"/>
                          <a:cs typeface="+mn-cs"/>
                        </a:rPr>
                        <a:t> </a:t>
                      </a:r>
                    </a:p>
                  </a:txBody>
                  <a:tcPr marL="72000" marR="72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 </a:t>
                      </a:r>
                      <a:r>
                        <a:rPr lang="en-US" sz="1100" err="1">
                          <a:solidFill>
                            <a:schemeClr val="tx1"/>
                          </a:solidFill>
                          <a:latin typeface="+mn-lt"/>
                        </a:rPr>
                        <a:t>küladest</a:t>
                      </a:r>
                      <a:r>
                        <a:rPr lang="en-US" sz="1100">
                          <a:solidFill>
                            <a:schemeClr val="tx1"/>
                          </a:solidFill>
                          <a:latin typeface="+mn-lt"/>
                        </a:rPr>
                        <a:t>, </a:t>
                      </a:r>
                      <a:r>
                        <a:rPr lang="en-US" sz="1100" err="1">
                          <a:solidFill>
                            <a:schemeClr val="tx1"/>
                          </a:solidFill>
                          <a:latin typeface="+mn-lt"/>
                        </a:rPr>
                        <a:t>kus</a:t>
                      </a:r>
                      <a:r>
                        <a:rPr lang="en-US" sz="1100">
                          <a:solidFill>
                            <a:schemeClr val="tx1"/>
                          </a:solidFill>
                          <a:latin typeface="+mn-lt"/>
                        </a:rPr>
                        <a:t> </a:t>
                      </a:r>
                      <a:r>
                        <a:rPr lang="en-US" sz="1100" err="1">
                          <a:solidFill>
                            <a:schemeClr val="tx1"/>
                          </a:solidFill>
                          <a:latin typeface="+mn-lt"/>
                        </a:rPr>
                        <a:t>elanike</a:t>
                      </a:r>
                      <a:r>
                        <a:rPr lang="en-US" sz="1100">
                          <a:solidFill>
                            <a:schemeClr val="tx1"/>
                          </a:solidFill>
                          <a:latin typeface="+mn-lt"/>
                        </a:rPr>
                        <a:t> </a:t>
                      </a:r>
                      <a:r>
                        <a:rPr lang="en-US" sz="1100" err="1">
                          <a:solidFill>
                            <a:schemeClr val="tx1"/>
                          </a:solidFill>
                          <a:latin typeface="+mn-lt"/>
                        </a:rPr>
                        <a:t>arvu</a:t>
                      </a:r>
                      <a:r>
                        <a:rPr lang="en-US" sz="1100">
                          <a:solidFill>
                            <a:schemeClr val="tx1"/>
                          </a:solidFill>
                          <a:latin typeface="+mn-lt"/>
                        </a:rPr>
                        <a:t> </a:t>
                      </a:r>
                      <a:r>
                        <a:rPr lang="en-US" sz="1100" err="1">
                          <a:solidFill>
                            <a:schemeClr val="tx1"/>
                          </a:solidFill>
                          <a:latin typeface="+mn-lt"/>
                        </a:rPr>
                        <a:t>langus</a:t>
                      </a:r>
                      <a:r>
                        <a:rPr lang="en-US" sz="1100">
                          <a:solidFill>
                            <a:schemeClr val="tx1"/>
                          </a:solidFill>
                          <a:latin typeface="+mn-lt"/>
                        </a:rPr>
                        <a:t> on </a:t>
                      </a:r>
                      <a:r>
                        <a:rPr lang="en-US" sz="1100" err="1">
                          <a:solidFill>
                            <a:schemeClr val="tx1"/>
                          </a:solidFill>
                          <a:latin typeface="+mn-lt"/>
                        </a:rPr>
                        <a:t>madalam</a:t>
                      </a: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defRPr/>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rPr>
                        <a:t>Mõjuanalüüs</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koostatakse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igal</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aastal</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2778645253"/>
                  </a:ext>
                </a:extLst>
              </a:tr>
            </a:tbl>
          </a:graphicData>
        </a:graphic>
      </p:graphicFrame>
      <p:sp>
        <p:nvSpPr>
          <p:cNvPr id="4" name="TextBox 3">
            <a:extLst>
              <a:ext uri="{FF2B5EF4-FFF2-40B4-BE49-F238E27FC236}">
                <a16:creationId xmlns:a16="http://schemas.microsoft.com/office/drawing/2014/main" id="{4BB2C36D-DC00-402D-9AAC-8BA42953D6E9}"/>
              </a:ext>
            </a:extLst>
          </p:cNvPr>
          <p:cNvSpPr txBox="1"/>
          <p:nvPr/>
        </p:nvSpPr>
        <p:spPr>
          <a:xfrm>
            <a:off x="139907" y="451265"/>
            <a:ext cx="996910" cy="307777"/>
          </a:xfrm>
          <a:prstGeom prst="rect">
            <a:avLst/>
          </a:prstGeom>
          <a:noFill/>
        </p:spPr>
        <p:txBody>
          <a:bodyPr wrap="square" rtlCol="0">
            <a:spAutoFit/>
          </a:bodyPr>
          <a:lstStyle/>
          <a:p>
            <a:pPr defTabSz="457200"/>
            <a:r>
              <a:rPr lang="en-US" sz="1400"/>
              <a:t>4.</a:t>
            </a:r>
            <a:r>
              <a:rPr lang="et-EE" sz="1400"/>
              <a:t> </a:t>
            </a:r>
            <a:r>
              <a:rPr lang="en-US" sz="1400" err="1"/>
              <a:t>etapp</a:t>
            </a:r>
            <a:r>
              <a:rPr lang="en-US" sz="1400"/>
              <a:t>:</a:t>
            </a:r>
            <a:r>
              <a:rPr lang="et-EE" sz="1400"/>
              <a:t> </a:t>
            </a:r>
          </a:p>
        </p:txBody>
      </p:sp>
      <p:sp>
        <p:nvSpPr>
          <p:cNvPr id="5" name="TextBox 4">
            <a:extLst>
              <a:ext uri="{FF2B5EF4-FFF2-40B4-BE49-F238E27FC236}">
                <a16:creationId xmlns:a16="http://schemas.microsoft.com/office/drawing/2014/main" id="{090E3846-79B6-ACB0-0E19-5CE40610C4E1}"/>
              </a:ext>
            </a:extLst>
          </p:cNvPr>
          <p:cNvSpPr txBox="1"/>
          <p:nvPr/>
        </p:nvSpPr>
        <p:spPr>
          <a:xfrm>
            <a:off x="139907" y="4352472"/>
            <a:ext cx="996910" cy="307777"/>
          </a:xfrm>
          <a:prstGeom prst="rect">
            <a:avLst/>
          </a:prstGeom>
          <a:noFill/>
        </p:spPr>
        <p:txBody>
          <a:bodyPr wrap="square" rtlCol="0">
            <a:spAutoFit/>
          </a:bodyPr>
          <a:lstStyle/>
          <a:p>
            <a:pPr defTabSz="457200"/>
            <a:r>
              <a:rPr lang="en-US" sz="1400"/>
              <a:t>5.</a:t>
            </a:r>
            <a:r>
              <a:rPr lang="et-EE" sz="1400"/>
              <a:t> </a:t>
            </a:r>
            <a:r>
              <a:rPr lang="en-US" sz="1400" err="1"/>
              <a:t>etapp</a:t>
            </a:r>
            <a:r>
              <a:rPr lang="en-US" sz="1400"/>
              <a:t>:</a:t>
            </a:r>
            <a:r>
              <a:rPr lang="et-EE" sz="1400"/>
              <a:t> </a:t>
            </a:r>
          </a:p>
        </p:txBody>
      </p:sp>
      <p:sp>
        <p:nvSpPr>
          <p:cNvPr id="6" name="TextBox 5">
            <a:extLst>
              <a:ext uri="{FF2B5EF4-FFF2-40B4-BE49-F238E27FC236}">
                <a16:creationId xmlns:a16="http://schemas.microsoft.com/office/drawing/2014/main" id="{2C2A8101-B2B6-C0D0-527C-6DE22540BFAF}"/>
              </a:ext>
            </a:extLst>
          </p:cNvPr>
          <p:cNvSpPr txBox="1"/>
          <p:nvPr/>
        </p:nvSpPr>
        <p:spPr>
          <a:xfrm>
            <a:off x="98927" y="6583361"/>
            <a:ext cx="2986083" cy="261610"/>
          </a:xfrm>
          <a:prstGeom prst="rect">
            <a:avLst/>
          </a:prstGeom>
          <a:noFill/>
        </p:spPr>
        <p:txBody>
          <a:bodyPr wrap="square" rtlCol="0">
            <a:spAutoFit/>
          </a:bodyPr>
          <a:lstStyle/>
          <a:p>
            <a:r>
              <a:rPr lang="et-EE" sz="1100" i="1"/>
              <a:t>*Sihtväärtused on kirjeldatud kumulatiivselt</a:t>
            </a:r>
          </a:p>
        </p:txBody>
      </p:sp>
      <p:sp>
        <p:nvSpPr>
          <p:cNvPr id="8" name="Slaidinumbri kohatäide 3">
            <a:extLst>
              <a:ext uri="{FF2B5EF4-FFF2-40B4-BE49-F238E27FC236}">
                <a16:creationId xmlns:a16="http://schemas.microsoft.com/office/drawing/2014/main" id="{827C0C6C-AA2F-0A0D-C9F7-455F3341916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38</a:t>
            </a:fld>
            <a:endParaRPr lang="et-EE">
              <a:solidFill>
                <a:prstClr val="black"/>
              </a:solidFill>
              <a:latin typeface="Calibri"/>
            </a:endParaRPr>
          </a:p>
        </p:txBody>
      </p:sp>
    </p:spTree>
    <p:extLst>
      <p:ext uri="{BB962C8B-B14F-4D97-AF65-F5344CB8AC3E}">
        <p14:creationId xmlns:p14="http://schemas.microsoft.com/office/powerpoint/2010/main" val="4256506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A59AD4-03F0-3E1C-C8B6-886B6D9A1482}"/>
              </a:ext>
            </a:extLst>
          </p:cNvPr>
          <p:cNvGraphicFramePr>
            <a:graphicFrameLocks noGrp="1"/>
          </p:cNvGraphicFramePr>
          <p:nvPr>
            <p:ph idx="1"/>
            <p:extLst>
              <p:ext uri="{D42A27DB-BD31-4B8C-83A1-F6EECF244321}">
                <p14:modId xmlns:p14="http://schemas.microsoft.com/office/powerpoint/2010/main" val="4164210223"/>
              </p:ext>
            </p:extLst>
          </p:nvPr>
        </p:nvGraphicFramePr>
        <p:xfrm>
          <a:off x="609599" y="947317"/>
          <a:ext cx="11162191" cy="5281760"/>
        </p:xfrm>
        <a:graphic>
          <a:graphicData uri="http://schemas.openxmlformats.org/drawingml/2006/table">
            <a:tbl>
              <a:tblPr firstRow="1" bandRow="1">
                <a:tableStyleId>{5C22544A-7EE6-4342-B048-85BDC9FD1C3A}</a:tableStyleId>
              </a:tblPr>
              <a:tblGrid>
                <a:gridCol w="1530097">
                  <a:extLst>
                    <a:ext uri="{9D8B030D-6E8A-4147-A177-3AD203B41FA5}">
                      <a16:colId xmlns:a16="http://schemas.microsoft.com/office/drawing/2014/main" val="4130286235"/>
                    </a:ext>
                  </a:extLst>
                </a:gridCol>
                <a:gridCol w="9632094">
                  <a:extLst>
                    <a:ext uri="{9D8B030D-6E8A-4147-A177-3AD203B41FA5}">
                      <a16:colId xmlns:a16="http://schemas.microsoft.com/office/drawing/2014/main" val="2625549459"/>
                    </a:ext>
                  </a:extLst>
                </a:gridCol>
              </a:tblGrid>
              <a:tr h="223163">
                <a:tc>
                  <a:txBody>
                    <a:bodyPr/>
                    <a:lstStyle/>
                    <a:p>
                      <a:r>
                        <a:rPr lang="en-US" sz="1200" dirty="0" err="1">
                          <a:solidFill>
                            <a:schemeClr val="tx1"/>
                          </a:solidFill>
                        </a:rPr>
                        <a:t>Nimetus</a:t>
                      </a:r>
                      <a:endParaRPr lang="et-EE" sz="1200" dirty="0">
                        <a:solidFill>
                          <a:schemeClr val="tx1"/>
                        </a:solidFill>
                      </a:endParaRPr>
                    </a:p>
                  </a:txBody>
                  <a:tcPr marL="72000" marR="72000" marT="36000" marB="36000">
                    <a:solidFill>
                      <a:srgbClr val="E0E3EC"/>
                    </a:solidFill>
                  </a:tcPr>
                </a:tc>
                <a:tc>
                  <a:txBody>
                    <a:bodyPr/>
                    <a:lstStyle/>
                    <a:p>
                      <a:r>
                        <a:rPr lang="et-EE" sz="1200">
                          <a:solidFill>
                            <a:schemeClr val="tx1"/>
                          </a:solidFill>
                        </a:rPr>
                        <a:t>3.1. </a:t>
                      </a:r>
                      <a:r>
                        <a:rPr lang="en-US" sz="1200">
                          <a:solidFill>
                            <a:schemeClr val="tx1"/>
                          </a:solidFill>
                        </a:rPr>
                        <a:t>K</a:t>
                      </a:r>
                      <a:r>
                        <a:rPr lang="et-EE" sz="1200" err="1">
                          <a:solidFill>
                            <a:schemeClr val="tx1"/>
                          </a:solidFill>
                        </a:rPr>
                        <a:t>ogukonnatöö</a:t>
                      </a:r>
                      <a:r>
                        <a:rPr lang="et-EE" sz="1200">
                          <a:solidFill>
                            <a:schemeClr val="tx1"/>
                          </a:solidFill>
                        </a:rPr>
                        <a:t> käivitamis</a:t>
                      </a:r>
                      <a:r>
                        <a:rPr lang="en-US" sz="1200">
                          <a:solidFill>
                            <a:schemeClr val="tx1"/>
                          </a:solidFill>
                        </a:rPr>
                        <a:t>e </a:t>
                      </a:r>
                      <a:r>
                        <a:rPr lang="en-US" sz="1200" err="1">
                          <a:solidFill>
                            <a:schemeClr val="tx1"/>
                          </a:solidFill>
                        </a:rPr>
                        <a:t>toetus</a:t>
                      </a:r>
                      <a:endParaRPr lang="et-EE" sz="1200">
                        <a:solidFill>
                          <a:schemeClr val="tx1"/>
                        </a:solidFill>
                      </a:endParaRPr>
                    </a:p>
                  </a:txBody>
                  <a:tcPr marL="72000" marR="72000" marT="36000" marB="36000">
                    <a:solidFill>
                      <a:srgbClr val="E0E3EC"/>
                    </a:solidFill>
                  </a:tcPr>
                </a:tc>
                <a:extLst>
                  <a:ext uri="{0D108BD9-81ED-4DB2-BD59-A6C34878D82A}">
                    <a16:rowId xmlns:a16="http://schemas.microsoft.com/office/drawing/2014/main" val="107896730"/>
                  </a:ext>
                </a:extLst>
              </a:tr>
              <a:tr h="656362">
                <a:tc>
                  <a:txBody>
                    <a:bodyPr/>
                    <a:lstStyle/>
                    <a:p>
                      <a:r>
                        <a:rPr lang="en-US" sz="1200" err="1">
                          <a:solidFill>
                            <a:schemeClr val="tx1"/>
                          </a:solidFill>
                        </a:rPr>
                        <a:t>Rakendamise</a:t>
                      </a:r>
                      <a:r>
                        <a:rPr lang="en-US" sz="1200">
                          <a:solidFill>
                            <a:schemeClr val="tx1"/>
                          </a:solidFill>
                        </a:rPr>
                        <a:t> </a:t>
                      </a:r>
                      <a:r>
                        <a:rPr lang="en-US" sz="1200" err="1">
                          <a:solidFill>
                            <a:schemeClr val="tx1"/>
                          </a:solidFill>
                        </a:rPr>
                        <a:t>vajadus</a:t>
                      </a:r>
                      <a:endParaRPr lang="et-EE" sz="1200">
                        <a:solidFill>
                          <a:schemeClr val="tx1"/>
                        </a:solidFill>
                      </a:endParaRPr>
                    </a:p>
                  </a:txBody>
                  <a:tcPr marL="72000" marR="72000" marT="36000" marB="36000">
                    <a:solidFill>
                      <a:srgbClr val="E0E3EC"/>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t-EE" sz="1200" noProof="0" dirty="0">
                          <a:solidFill>
                            <a:schemeClr val="tx1"/>
                          </a:solidFill>
                        </a:rPr>
                        <a:t>Kogukonnatöö ei ole käivitunud </a:t>
                      </a:r>
                      <a:r>
                        <a:rPr lang="et-EE" sz="1200" noProof="0" dirty="0">
                          <a:solidFill>
                            <a:schemeClr val="tx1"/>
                          </a:solidFill>
                          <a:highlight>
                            <a:srgbClr val="FFFF00"/>
                          </a:highlight>
                        </a:rPr>
                        <a:t>või on peatunud </a:t>
                      </a:r>
                      <a:r>
                        <a:rPr lang="et-EE" sz="1200" noProof="0" dirty="0">
                          <a:solidFill>
                            <a:schemeClr val="tx1"/>
                          </a:solidFill>
                        </a:rPr>
                        <a:t>ca </a:t>
                      </a:r>
                      <a:r>
                        <a:rPr lang="en-US" sz="1200" noProof="0" dirty="0">
                          <a:solidFill>
                            <a:schemeClr val="tx1"/>
                          </a:solidFill>
                        </a:rPr>
                        <a:t>57</a:t>
                      </a:r>
                      <a:r>
                        <a:rPr lang="et-EE" sz="1200" noProof="0" dirty="0">
                          <a:solidFill>
                            <a:schemeClr val="tx1"/>
                          </a:solidFill>
                        </a:rPr>
                        <a:t>%-l asustusüksustest tegevuspiirkonnas. Aktiivse kogukonna puudumisel jäävad sageli paljud küla probleemid tahaplaanile ja sellega seoses väheneb elukvaliteet neis piirkondades. Maaliste piirkondade jaoks tuleb sageli lahendada erinevate teenuste kättesaadavus kogukonnateenuste, transpordi ja IKT lahenduste abil. Kogukonnateenuste osutamiseks on tarvis toetada vajalike vahendite soetamist. Samuti tuleb arendada olemasolevaid teenuseid selleks, et see oleks uutele tulijatele atraktiivne.</a:t>
                      </a:r>
                    </a:p>
                  </a:txBody>
                  <a:tcPr marL="72000" marR="72000" marT="36000" marB="36000">
                    <a:solidFill>
                      <a:srgbClr val="E0E3EC"/>
                    </a:solidFill>
                  </a:tcPr>
                </a:tc>
                <a:extLst>
                  <a:ext uri="{0D108BD9-81ED-4DB2-BD59-A6C34878D82A}">
                    <a16:rowId xmlns:a16="http://schemas.microsoft.com/office/drawing/2014/main" val="1125821582"/>
                  </a:ext>
                </a:extLst>
              </a:tr>
              <a:tr h="191355">
                <a:tc>
                  <a:txBody>
                    <a:bodyPr/>
                    <a:lstStyle/>
                    <a:p>
                      <a:r>
                        <a:rPr lang="en-US" sz="1200" err="1">
                          <a:solidFill>
                            <a:schemeClr val="tx1"/>
                          </a:solidFill>
                        </a:rPr>
                        <a:t>Eesmärk</a:t>
                      </a:r>
                      <a:endParaRPr lang="et-EE" sz="1200">
                        <a:solidFill>
                          <a:schemeClr val="tx1"/>
                        </a:solidFill>
                      </a:endParaRPr>
                    </a:p>
                  </a:txBody>
                  <a:tcPr marL="72000" marR="72000" marT="36000" marB="36000">
                    <a:solidFill>
                      <a:srgbClr val="E0E3EC"/>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Julgustame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vähemalt</a:t>
                      </a:r>
                      <a:r>
                        <a:rPr lang="en-US" sz="1200" kern="1200" dirty="0">
                          <a:solidFill>
                            <a:schemeClr val="tx1"/>
                          </a:solidFill>
                          <a:latin typeface="+mn-lt"/>
                          <a:ea typeface="+mn-ea"/>
                          <a:cs typeface="+mn-cs"/>
                        </a:rPr>
                        <a:t> ca 20% </a:t>
                      </a:r>
                      <a:r>
                        <a:rPr lang="en-US" sz="1200" kern="1200" dirty="0" err="1">
                          <a:solidFill>
                            <a:schemeClr val="tx1"/>
                          </a:solidFill>
                          <a:latin typeface="+mn-lt"/>
                          <a:ea typeface="+mn-ea"/>
                          <a:cs typeface="+mn-cs"/>
                        </a:rPr>
                        <a:t>tänaseid</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passiivseid</a:t>
                      </a:r>
                      <a:r>
                        <a:rPr lang="en-US" sz="1200" kern="1200" dirty="0">
                          <a:solidFill>
                            <a:schemeClr val="tx1"/>
                          </a:solidFill>
                          <a:latin typeface="+mn-lt"/>
                          <a:ea typeface="+mn-ea"/>
                          <a:cs typeface="+mn-cs"/>
                        </a:rPr>
                        <a:t> </a:t>
                      </a:r>
                      <a:r>
                        <a:rPr lang="et-EE" sz="1200" kern="1200" dirty="0">
                          <a:solidFill>
                            <a:schemeClr val="tx1"/>
                          </a:solidFill>
                          <a:latin typeface="+mn-lt"/>
                          <a:ea typeface="+mn-ea"/>
                          <a:cs typeface="+mn-cs"/>
                        </a:rPr>
                        <a:t>asustusüksus</a:t>
                      </a:r>
                      <a:r>
                        <a:rPr lang="en-US" sz="1200" kern="1200" dirty="0" err="1">
                          <a:solidFill>
                            <a:schemeClr val="tx1"/>
                          </a:solidFill>
                          <a:latin typeface="+mn-lt"/>
                          <a:ea typeface="+mn-ea"/>
                          <a:cs typeface="+mn-cs"/>
                        </a:rPr>
                        <a:t>i</a:t>
                      </a:r>
                      <a:r>
                        <a:rPr lang="et-EE" sz="1200" kern="1200" dirty="0">
                          <a:solidFill>
                            <a:schemeClr val="tx1"/>
                          </a:solidFill>
                          <a:latin typeface="+mn-lt"/>
                          <a:ea typeface="+mn-ea"/>
                          <a:cs typeface="+mn-cs"/>
                        </a:rPr>
                        <a:t> (25 asustusüksust) </a:t>
                      </a:r>
                      <a:r>
                        <a:rPr lang="en-US" sz="1200" kern="1200" dirty="0" err="1">
                          <a:solidFill>
                            <a:schemeClr val="tx1"/>
                          </a:solidFill>
                          <a:latin typeface="+mn-lt"/>
                          <a:ea typeface="+mn-ea"/>
                          <a:cs typeface="+mn-cs"/>
                        </a:rPr>
                        <a:t>alustama</a:t>
                      </a:r>
                      <a:r>
                        <a:rPr lang="et-EE" sz="1200" kern="1200" dirty="0">
                          <a:solidFill>
                            <a:schemeClr val="tx1"/>
                          </a:solidFill>
                          <a:latin typeface="+mn-lt"/>
                          <a:ea typeface="+mn-ea"/>
                          <a:cs typeface="+mn-cs"/>
                        </a:rPr>
                        <a:t> </a:t>
                      </a:r>
                      <a:r>
                        <a:rPr lang="et-EE" sz="1200" kern="1200" dirty="0">
                          <a:solidFill>
                            <a:schemeClr val="tx1"/>
                          </a:solidFill>
                          <a:highlight>
                            <a:srgbClr val="FFFF00"/>
                          </a:highlight>
                          <a:latin typeface="+mn-lt"/>
                          <a:ea typeface="+mn-ea"/>
                          <a:cs typeface="+mn-cs"/>
                        </a:rPr>
                        <a:t>või taaskäivitama</a:t>
                      </a:r>
                      <a:r>
                        <a:rPr lang="en-US" sz="1200" kern="1200" dirty="0">
                          <a:solidFill>
                            <a:schemeClr val="tx1"/>
                          </a:solidFill>
                          <a:highlight>
                            <a:srgbClr val="FFFF00"/>
                          </a:highlight>
                          <a:latin typeface="+mn-lt"/>
                          <a:ea typeface="+mn-ea"/>
                          <a:cs typeface="+mn-cs"/>
                        </a:rPr>
                        <a:t> </a:t>
                      </a:r>
                      <a:r>
                        <a:rPr lang="en-US" sz="1200" kern="1200" dirty="0" err="1">
                          <a:solidFill>
                            <a:schemeClr val="tx1"/>
                          </a:solidFill>
                          <a:latin typeface="+mn-lt"/>
                          <a:ea typeface="+mn-ea"/>
                          <a:cs typeface="+mn-cs"/>
                        </a:rPr>
                        <a:t>kogukondliku</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tegevusega</a:t>
                      </a:r>
                      <a:r>
                        <a:rPr lang="en-US" sz="1200" kern="1200" dirty="0">
                          <a:solidFill>
                            <a:schemeClr val="tx1"/>
                          </a:solidFill>
                          <a:latin typeface="+mn-lt"/>
                          <a:ea typeface="+mn-ea"/>
                          <a:cs typeface="+mn-cs"/>
                        </a:rPr>
                        <a:t> </a:t>
                      </a:r>
                      <a:r>
                        <a:rPr lang="et-EE" sz="1200" kern="1200" dirty="0">
                          <a:solidFill>
                            <a:schemeClr val="tx1"/>
                          </a:solidFill>
                          <a:latin typeface="+mn-lt"/>
                          <a:ea typeface="+mn-ea"/>
                          <a:cs typeface="+mn-cs"/>
                        </a:rPr>
                        <a:t>(</a:t>
                      </a:r>
                      <a:r>
                        <a:rPr lang="en-US" sz="1200" kern="1200" dirty="0">
                          <a:solidFill>
                            <a:schemeClr val="tx1"/>
                          </a:solidFill>
                          <a:latin typeface="+mn-lt"/>
                          <a:ea typeface="+mn-ea"/>
                          <a:cs typeface="+mn-cs"/>
                        </a:rPr>
                        <a:t>n.</a:t>
                      </a:r>
                      <a:r>
                        <a:rPr lang="et-EE" sz="1200" kern="1200" dirty="0">
                          <a:solidFill>
                            <a:schemeClr val="tx1"/>
                          </a:solidFill>
                          <a:latin typeface="+mn-lt"/>
                          <a:ea typeface="+mn-ea"/>
                          <a:cs typeface="+mn-cs"/>
                        </a:rPr>
                        <a:t> kultuuriselts</a:t>
                      </a:r>
                      <a:r>
                        <a:rPr lang="en-US" sz="1200" kern="1200" dirty="0">
                          <a:solidFill>
                            <a:schemeClr val="tx1"/>
                          </a:solidFill>
                          <a:latin typeface="+mn-lt"/>
                          <a:ea typeface="+mn-ea"/>
                          <a:cs typeface="+mn-cs"/>
                        </a:rPr>
                        <a:t>,</a:t>
                      </a:r>
                      <a:r>
                        <a:rPr lang="et-EE" sz="1200" kern="1200" dirty="0">
                          <a:solidFill>
                            <a:schemeClr val="tx1"/>
                          </a:solidFill>
                          <a:latin typeface="+mn-lt"/>
                          <a:ea typeface="+mn-ea"/>
                          <a:cs typeface="+mn-cs"/>
                        </a:rPr>
                        <a:t> külaselts</a:t>
                      </a:r>
                      <a:r>
                        <a:rPr lang="en-US" sz="1200" kern="1200" dirty="0">
                          <a:solidFill>
                            <a:schemeClr val="tx1"/>
                          </a:solidFill>
                          <a:latin typeface="+mn-lt"/>
                          <a:ea typeface="+mn-ea"/>
                          <a:cs typeface="+mn-cs"/>
                        </a:rPr>
                        <a:t>,</a:t>
                      </a:r>
                      <a:r>
                        <a:rPr lang="et-EE" sz="1200" kern="1200" dirty="0">
                          <a:solidFill>
                            <a:schemeClr val="tx1"/>
                          </a:solidFill>
                          <a:latin typeface="+mn-lt"/>
                          <a:ea typeface="+mn-ea"/>
                          <a:cs typeface="+mn-cs"/>
                        </a:rPr>
                        <a:t> vabatahtlikud päästjad</a:t>
                      </a:r>
                      <a:r>
                        <a:rPr lang="en-US" sz="1200" kern="1200" dirty="0">
                          <a:solidFill>
                            <a:schemeClr val="tx1"/>
                          </a:solidFill>
                          <a:latin typeface="+mn-lt"/>
                          <a:ea typeface="+mn-ea"/>
                          <a:cs typeface="+mn-cs"/>
                        </a:rPr>
                        <a:t>,</a:t>
                      </a:r>
                      <a:r>
                        <a:rPr lang="et-EE" sz="1200" kern="1200" dirty="0">
                          <a:solidFill>
                            <a:schemeClr val="tx1"/>
                          </a:solidFill>
                          <a:latin typeface="+mn-lt"/>
                          <a:ea typeface="+mn-ea"/>
                          <a:cs typeface="+mn-cs"/>
                        </a:rPr>
                        <a:t> huviselts jt)</a:t>
                      </a:r>
                      <a:r>
                        <a:rPr lang="en-US" sz="1200" kern="1200" dirty="0">
                          <a:solidFill>
                            <a:schemeClr val="tx1"/>
                          </a:solidFill>
                          <a:latin typeface="+mn-lt"/>
                          <a:ea typeface="+mn-ea"/>
                          <a:cs typeface="+mn-cs"/>
                        </a:rPr>
                        <a:t>.</a:t>
                      </a:r>
                      <a:r>
                        <a:rPr lang="et-EE" sz="1200" kern="1200" dirty="0">
                          <a:solidFill>
                            <a:schemeClr val="tx1"/>
                          </a:solidFill>
                          <a:latin typeface="+mn-lt"/>
                          <a:ea typeface="+mn-ea"/>
                          <a:cs typeface="+mn-cs"/>
                        </a:rPr>
                        <a:t> </a:t>
                      </a:r>
                      <a:r>
                        <a:rPr lang="en-US" sz="1200" kern="1200" dirty="0" err="1">
                          <a:solidFill>
                            <a:schemeClr val="tx1"/>
                          </a:solidFill>
                          <a:latin typeface="+mn-lt"/>
                          <a:ea typeface="+mn-ea"/>
                          <a:cs typeface="+mn-cs"/>
                        </a:rPr>
                        <a:t>Aktiivsetes</a:t>
                      </a:r>
                      <a:r>
                        <a:rPr lang="en-US" sz="1200" kern="1200" dirty="0">
                          <a:solidFill>
                            <a:schemeClr val="tx1"/>
                          </a:solidFill>
                          <a:latin typeface="+mn-lt"/>
                          <a:ea typeface="+mn-ea"/>
                          <a:cs typeface="+mn-cs"/>
                        </a:rPr>
                        <a:t> </a:t>
                      </a:r>
                      <a:r>
                        <a:rPr lang="et-EE" sz="1200" kern="1200" dirty="0">
                          <a:solidFill>
                            <a:schemeClr val="tx1"/>
                          </a:solidFill>
                          <a:latin typeface="+mn-lt"/>
                          <a:ea typeface="+mn-ea"/>
                          <a:cs typeface="+mn-cs"/>
                        </a:rPr>
                        <a:t>kogukondades on elanike arvu langus madalam võrreldes nendega, kus kogukonnategevust ei toimu.</a:t>
                      </a:r>
                    </a:p>
                  </a:txBody>
                  <a:tcPr marL="72000" marR="72000" marT="36000" marB="36000">
                    <a:solidFill>
                      <a:srgbClr val="E0E3EC"/>
                    </a:solidFill>
                  </a:tcPr>
                </a:tc>
                <a:extLst>
                  <a:ext uri="{0D108BD9-81ED-4DB2-BD59-A6C34878D82A}">
                    <a16:rowId xmlns:a16="http://schemas.microsoft.com/office/drawing/2014/main" val="923754184"/>
                  </a:ext>
                </a:extLst>
              </a:tr>
              <a:tr h="802643">
                <a:tc>
                  <a:txBody>
                    <a:bodyPr/>
                    <a:lstStyle/>
                    <a:p>
                      <a:r>
                        <a:rPr lang="en-US" sz="1200" dirty="0" err="1">
                          <a:solidFill>
                            <a:schemeClr val="tx1"/>
                          </a:solidFill>
                        </a:rPr>
                        <a:t>Toeta</a:t>
                      </a:r>
                      <a:r>
                        <a:rPr lang="et-EE" sz="1200" dirty="0">
                          <a:solidFill>
                            <a:schemeClr val="tx1"/>
                          </a:solidFill>
                        </a:rPr>
                        <a:t>ta</a:t>
                      </a:r>
                      <a:r>
                        <a:rPr lang="en-US" sz="1200" dirty="0" err="1">
                          <a:solidFill>
                            <a:schemeClr val="tx1"/>
                          </a:solidFill>
                        </a:rPr>
                        <a:t>vad</a:t>
                      </a:r>
                      <a:r>
                        <a:rPr lang="en-US" sz="1200" dirty="0">
                          <a:solidFill>
                            <a:schemeClr val="tx1"/>
                          </a:solidFill>
                        </a:rPr>
                        <a:t> </a:t>
                      </a:r>
                      <a:r>
                        <a:rPr lang="en-US" sz="1200" dirty="0" err="1">
                          <a:solidFill>
                            <a:schemeClr val="tx1"/>
                          </a:solidFill>
                        </a:rPr>
                        <a:t>tegevused</a:t>
                      </a:r>
                      <a:endParaRPr lang="et-EE" sz="1200" dirty="0">
                        <a:solidFill>
                          <a:schemeClr val="tx1"/>
                        </a:solidFill>
                      </a:endParaRPr>
                    </a:p>
                  </a:txBody>
                  <a:tcPr marL="72000" marR="72000" marT="36000" marB="36000">
                    <a:solidFill>
                      <a:srgbClr val="E0E3EC"/>
                    </a:solidFill>
                  </a:tcPr>
                </a:tc>
                <a:tc>
                  <a:txBody>
                    <a:bodyPr/>
                    <a:lstStyle/>
                    <a:p>
                      <a:pPr marL="0" marR="0" lvl="0" indent="0" algn="just"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err="1">
                          <a:solidFill>
                            <a:schemeClr val="tx1"/>
                          </a:solidFill>
                        </a:rPr>
                        <a:t>Meetmest</a:t>
                      </a:r>
                      <a:r>
                        <a:rPr lang="en-US" sz="1200" dirty="0">
                          <a:solidFill>
                            <a:schemeClr val="tx1"/>
                          </a:solidFill>
                        </a:rPr>
                        <a:t> </a:t>
                      </a:r>
                      <a:r>
                        <a:rPr lang="en-US" sz="1200" dirty="0" err="1">
                          <a:solidFill>
                            <a:schemeClr val="tx1"/>
                          </a:solidFill>
                        </a:rPr>
                        <a:t>toetatakse</a:t>
                      </a:r>
                      <a:r>
                        <a:rPr lang="en-US" sz="1200" dirty="0">
                          <a:solidFill>
                            <a:schemeClr val="tx1"/>
                          </a:solidFill>
                        </a:rPr>
                        <a:t> </a:t>
                      </a:r>
                      <a:r>
                        <a:rPr lang="en-US" sz="1200" dirty="0" err="1">
                          <a:solidFill>
                            <a:schemeClr val="tx1"/>
                          </a:solidFill>
                        </a:rPr>
                        <a:t>järgmisi</a:t>
                      </a:r>
                      <a:r>
                        <a:rPr lang="en-US" sz="1200" dirty="0">
                          <a:solidFill>
                            <a:schemeClr val="tx1"/>
                          </a:solidFill>
                        </a:rPr>
                        <a:t> </a:t>
                      </a:r>
                      <a:r>
                        <a:rPr lang="en-US" sz="1200" dirty="0" err="1">
                          <a:solidFill>
                            <a:schemeClr val="tx1"/>
                          </a:solidFill>
                        </a:rPr>
                        <a:t>tegevusi</a:t>
                      </a:r>
                      <a:r>
                        <a:rPr lang="en-US" sz="1200" dirty="0">
                          <a:solidFill>
                            <a:schemeClr val="tx1"/>
                          </a:solidFill>
                        </a:rPr>
                        <a:t>:</a:t>
                      </a:r>
                      <a:endParaRPr lang="et-EE" sz="1200" dirty="0">
                        <a:solidFill>
                          <a:schemeClr val="tx1"/>
                        </a:solidFill>
                      </a:endParaRPr>
                    </a:p>
                    <a:p>
                      <a:pPr marL="171450" indent="-171450" algn="just">
                        <a:buFont typeface="Arial" panose="020B0604020202020204" pitchFamily="34" charset="0"/>
                        <a:buChar char="•"/>
                      </a:pPr>
                      <a:r>
                        <a:rPr lang="et-EE" sz="1200" dirty="0">
                          <a:solidFill>
                            <a:schemeClr val="tx1"/>
                          </a:solidFill>
                        </a:rPr>
                        <a:t>mentori kaasamine</a:t>
                      </a:r>
                      <a:r>
                        <a:rPr lang="en-US" sz="1200" dirty="0">
                          <a:solidFill>
                            <a:schemeClr val="tx1"/>
                          </a:solidFill>
                        </a:rPr>
                        <a:t>;</a:t>
                      </a:r>
                      <a:endParaRPr lang="et-EE" sz="1200" dirty="0">
                        <a:solidFill>
                          <a:schemeClr val="tx1"/>
                        </a:solidFill>
                      </a:endParaRPr>
                    </a:p>
                    <a:p>
                      <a:pPr marL="171450" indent="-171450" algn="just">
                        <a:buFont typeface="Arial" panose="020B0604020202020204" pitchFamily="34" charset="0"/>
                        <a:buChar char="•"/>
                      </a:pPr>
                      <a:r>
                        <a:rPr lang="et-EE" sz="1200" dirty="0">
                          <a:solidFill>
                            <a:schemeClr val="tx1"/>
                          </a:solidFill>
                        </a:rPr>
                        <a:t>koolituse, õppereisi või sündmuse korraldamine;</a:t>
                      </a: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200" kern="1200" dirty="0">
                          <a:solidFill>
                            <a:schemeClr val="dk1"/>
                          </a:solidFill>
                          <a:effectLst/>
                          <a:highlight>
                            <a:srgbClr val="FFFF00"/>
                          </a:highlight>
                          <a:latin typeface="+mn-lt"/>
                          <a:ea typeface="+mn-ea"/>
                          <a:cs typeface="+mn-cs"/>
                        </a:rPr>
                        <a:t>kogukonnatöö käivitamist toetavad ühistegevused.</a:t>
                      </a:r>
                    </a:p>
                    <a:p>
                      <a:pPr marL="0" indent="0" algn="just">
                        <a:buFont typeface="Arial" panose="020B0604020202020204" pitchFamily="34" charset="0"/>
                        <a:buNone/>
                      </a:pPr>
                      <a:endParaRPr lang="en-US" sz="1200" dirty="0">
                        <a:solidFill>
                          <a:schemeClr val="tx1"/>
                        </a:solidFill>
                      </a:endParaRPr>
                    </a:p>
                  </a:txBody>
                  <a:tcPr marL="72000" marR="72000" marT="36000" marB="36000">
                    <a:solidFill>
                      <a:srgbClr val="E0E3EC"/>
                    </a:solidFill>
                  </a:tcPr>
                </a:tc>
                <a:extLst>
                  <a:ext uri="{0D108BD9-81ED-4DB2-BD59-A6C34878D82A}">
                    <a16:rowId xmlns:a16="http://schemas.microsoft.com/office/drawing/2014/main" val="3378866086"/>
                  </a:ext>
                </a:extLst>
              </a:tr>
              <a:tr h="394242">
                <a:tc>
                  <a:txBody>
                    <a:bodyPr/>
                    <a:lstStyle/>
                    <a:p>
                      <a:r>
                        <a:rPr lang="en-US" sz="1200" err="1">
                          <a:solidFill>
                            <a:schemeClr val="tx1"/>
                          </a:solidFill>
                        </a:rPr>
                        <a:t>Sihtrühm</a:t>
                      </a:r>
                      <a:endParaRPr lang="et-EE" sz="1200">
                        <a:solidFill>
                          <a:schemeClr val="tx1"/>
                        </a:solidFill>
                      </a:endParaRPr>
                    </a:p>
                  </a:txBody>
                  <a:tcPr marL="72000" marR="72000" marT="36000" marB="36000">
                    <a:solidFill>
                      <a:srgbClr val="E0E3EC"/>
                    </a:solidFill>
                  </a:tcPr>
                </a:tc>
                <a:tc>
                  <a:txBody>
                    <a:bodyPr/>
                    <a:lstStyle/>
                    <a:p>
                      <a:pPr algn="just"/>
                      <a:r>
                        <a:rPr lang="et-EE" sz="1200" kern="1200" dirty="0">
                          <a:solidFill>
                            <a:schemeClr val="dk1"/>
                          </a:solidFill>
                          <a:effectLst/>
                          <a:latin typeface="+mn-lt"/>
                          <a:ea typeface="+mn-ea"/>
                          <a:cs typeface="+mn-cs"/>
                        </a:rPr>
                        <a:t>Jõgevamaa Koostöökoja tegevuspiirkonnas </a:t>
                      </a:r>
                      <a:r>
                        <a:rPr lang="et-EE" sz="1200" kern="1200" dirty="0">
                          <a:solidFill>
                            <a:schemeClr val="dk1"/>
                          </a:solidFill>
                          <a:effectLst/>
                          <a:highlight>
                            <a:srgbClr val="FFFF00"/>
                          </a:highlight>
                          <a:latin typeface="+mn-lt"/>
                          <a:ea typeface="+mn-ea"/>
                          <a:cs typeface="+mn-cs"/>
                        </a:rPr>
                        <a:t>asumi- ja/või huvipõhiselt</a:t>
                      </a:r>
                      <a:r>
                        <a:rPr lang="et-EE" sz="1200" kern="1200" dirty="0">
                          <a:solidFill>
                            <a:schemeClr val="dk1"/>
                          </a:solidFill>
                          <a:effectLst/>
                          <a:latin typeface="+mn-lt"/>
                          <a:ea typeface="+mn-ea"/>
                          <a:cs typeface="+mn-cs"/>
                        </a:rPr>
                        <a:t> tegutsevad mittetulundusühingud (sh kohalik tegevusrühm) ja sihtasutused.</a:t>
                      </a:r>
                    </a:p>
                    <a:p>
                      <a:pPr algn="just"/>
                      <a:r>
                        <a:rPr lang="et-EE" sz="1200" kern="1200" dirty="0">
                          <a:solidFill>
                            <a:schemeClr val="dk1"/>
                          </a:solidFill>
                          <a:effectLst/>
                          <a:latin typeface="+mn-lt"/>
                          <a:ea typeface="+mn-ea"/>
                          <a:cs typeface="+mn-cs"/>
                        </a:rPr>
                        <a:t>Organiseerumata kogukondadel on võimalik taotleda ühistegevusteks toetust tegevusrühma vastava projekti raames.</a:t>
                      </a:r>
                      <a:r>
                        <a:rPr lang="et-EE" sz="1200" dirty="0">
                          <a:solidFill>
                            <a:schemeClr val="tx1"/>
                          </a:solidFill>
                          <a:highlight>
                            <a:srgbClr val="FFFF00"/>
                          </a:highlight>
                        </a:rPr>
                        <a:t> Vihmavarjuprojekti võib esitada ainult kohalik tegevusrühm. </a:t>
                      </a:r>
                      <a:endParaRPr lang="et-EE" sz="1200" kern="1200" dirty="0">
                        <a:solidFill>
                          <a:schemeClr val="dk1"/>
                        </a:solidFill>
                        <a:effectLst/>
                        <a:latin typeface="+mn-lt"/>
                        <a:ea typeface="+mn-ea"/>
                        <a:cs typeface="+mn-cs"/>
                      </a:endParaRPr>
                    </a:p>
                  </a:txBody>
                  <a:tcPr marL="72000" marR="72000" marT="36000" marB="36000">
                    <a:solidFill>
                      <a:srgbClr val="E0E3EC"/>
                    </a:solidFill>
                  </a:tcPr>
                </a:tc>
                <a:extLst>
                  <a:ext uri="{0D108BD9-81ED-4DB2-BD59-A6C34878D82A}">
                    <a16:rowId xmlns:a16="http://schemas.microsoft.com/office/drawing/2014/main" val="4081156063"/>
                  </a:ext>
                </a:extLst>
              </a:tr>
              <a:tr h="373914">
                <a:tc>
                  <a:txBody>
                    <a:bodyPr/>
                    <a:lstStyle/>
                    <a:p>
                      <a:r>
                        <a:rPr lang="en-US" sz="1200" err="1">
                          <a:solidFill>
                            <a:schemeClr val="tx1"/>
                          </a:solidFill>
                        </a:rPr>
                        <a:t>Nõuded</a:t>
                      </a:r>
                      <a:r>
                        <a:rPr lang="en-US" sz="1200">
                          <a:solidFill>
                            <a:schemeClr val="tx1"/>
                          </a:solidFill>
                        </a:rPr>
                        <a:t> </a:t>
                      </a:r>
                      <a:r>
                        <a:rPr lang="en-US" sz="1200" err="1">
                          <a:solidFill>
                            <a:schemeClr val="tx1"/>
                          </a:solidFill>
                        </a:rPr>
                        <a:t>projektitoetuse</a:t>
                      </a:r>
                      <a:r>
                        <a:rPr lang="en-US" sz="1200">
                          <a:solidFill>
                            <a:schemeClr val="tx1"/>
                          </a:solidFill>
                        </a:rPr>
                        <a:t> </a:t>
                      </a:r>
                      <a:r>
                        <a:rPr lang="en-US" sz="1200" err="1">
                          <a:solidFill>
                            <a:schemeClr val="tx1"/>
                          </a:solidFill>
                        </a:rPr>
                        <a:t>taotlejale</a:t>
                      </a:r>
                      <a:r>
                        <a:rPr lang="en-US" sz="1200">
                          <a:solidFill>
                            <a:schemeClr val="tx1"/>
                          </a:solidFill>
                        </a:rPr>
                        <a:t> ja </a:t>
                      </a:r>
                      <a:r>
                        <a:rPr lang="en-US" sz="1200" err="1">
                          <a:solidFill>
                            <a:schemeClr val="tx1"/>
                          </a:solidFill>
                        </a:rPr>
                        <a:t>toetuse</a:t>
                      </a:r>
                      <a:r>
                        <a:rPr lang="en-US" sz="1200">
                          <a:solidFill>
                            <a:schemeClr val="tx1"/>
                          </a:solidFill>
                        </a:rPr>
                        <a:t> </a:t>
                      </a:r>
                      <a:r>
                        <a:rPr lang="en-US" sz="1200" err="1">
                          <a:solidFill>
                            <a:schemeClr val="tx1"/>
                          </a:solidFill>
                        </a:rPr>
                        <a:t>saajale</a:t>
                      </a:r>
                      <a:endParaRPr lang="et-EE" sz="1200">
                        <a:solidFill>
                          <a:schemeClr val="tx1"/>
                        </a:solidFill>
                      </a:endParaRPr>
                    </a:p>
                  </a:txBody>
                  <a:tcPr marL="72000" marR="72000" marT="36000" marB="36000">
                    <a:solidFill>
                      <a:srgbClr val="E0E3EC"/>
                    </a:solidFill>
                  </a:tcPr>
                </a:tc>
                <a:tc>
                  <a:txBody>
                    <a:bodyPr/>
                    <a:lstStyle/>
                    <a:p>
                      <a:r>
                        <a:rPr lang="et-EE" sz="1200" dirty="0">
                          <a:solidFill>
                            <a:schemeClr val="tx1"/>
                          </a:solidFill>
                        </a:rPr>
                        <a:t>Taotleja peab lisama taotlusele LEADER-määruse nõuetekohased lisadokumendid. </a:t>
                      </a:r>
                      <a:r>
                        <a:rPr lang="et-EE" sz="1200" strike="sngStrike" dirty="0">
                          <a:solidFill>
                            <a:schemeClr val="tx1"/>
                          </a:solidFill>
                          <a:highlight>
                            <a:srgbClr val="FFFF00"/>
                          </a:highlight>
                        </a:rPr>
                        <a:t>ning Jõgevamaa Koostöökoja blanketil taotleja organisatsiooni tutvustuse</a:t>
                      </a:r>
                      <a:r>
                        <a:rPr lang="et-EE" sz="1200" strike="noStrike" dirty="0">
                          <a:solidFill>
                            <a:schemeClr val="tx1"/>
                          </a:solidFill>
                          <a:highlight>
                            <a:srgbClr val="FFFF00"/>
                          </a:highlight>
                        </a:rPr>
                        <a:t>. E-PRIA keskkonnas </a:t>
                      </a:r>
                      <a:r>
                        <a:rPr lang="et-EE" sz="1200" dirty="0">
                          <a:solidFill>
                            <a:schemeClr val="tx1"/>
                          </a:solidFill>
                          <a:highlight>
                            <a:srgbClr val="FFFF00"/>
                          </a:highlight>
                        </a:rPr>
                        <a:t>tuleb tegevusrühma taotlusvormi sakis ära märkida projekti kasusaajate hulk ning asustusüksuste loetelu, mida projektitegevused hõlmavad. </a:t>
                      </a:r>
                      <a:r>
                        <a:rPr lang="et-EE" sz="1200" kern="1200" dirty="0">
                          <a:solidFill>
                            <a:schemeClr val="dk1"/>
                          </a:solidFill>
                          <a:effectLst/>
                          <a:highlight>
                            <a:srgbClr val="FFFF00"/>
                          </a:highlight>
                          <a:latin typeface="+mn-lt"/>
                          <a:ea typeface="+mn-ea"/>
                          <a:cs typeface="+mn-cs"/>
                        </a:rPr>
                        <a:t>Katusorganisatsioonide taotluses tuleb ära märkida projektist kasusaavate tegevuspiirkonna kogukondade arv.</a:t>
                      </a:r>
                      <a:endParaRPr lang="et-EE" sz="1200" strike="sngStrike" dirty="0">
                        <a:solidFill>
                          <a:schemeClr val="tx1"/>
                        </a:solidFill>
                        <a:highlight>
                          <a:srgbClr val="FFFF00"/>
                        </a:highlight>
                      </a:endParaRPr>
                    </a:p>
                    <a:p>
                      <a:pPr algn="just">
                        <a:lnSpc>
                          <a:spcPct val="90000"/>
                        </a:lnSpc>
                      </a:pPr>
                      <a:r>
                        <a:rPr lang="et-EE" sz="1200" dirty="0">
                          <a:solidFill>
                            <a:schemeClr val="tx1"/>
                          </a:solidFill>
                        </a:rPr>
                        <a:t>Lisaks peab taotleja oma tegevustes vältima negatiivsete keskkonnamõjude tekitamist ja lähtuma keskkonnasäästliku sündmuse korraldamise põhimõtetest.</a:t>
                      </a:r>
                    </a:p>
                    <a:p>
                      <a:pPr algn="just">
                        <a:lnSpc>
                          <a:spcPct val="90000"/>
                        </a:lnSpc>
                      </a:pPr>
                      <a:r>
                        <a:rPr lang="et-EE" sz="1200" dirty="0">
                          <a:solidFill>
                            <a:schemeClr val="tx1"/>
                          </a:solidFill>
                        </a:rPr>
                        <a:t>Taotleja võib esitada ühes taotlusvoorus ühe projektitaotluse. </a:t>
                      </a:r>
                      <a:endParaRPr lang="et-EE" sz="1200" dirty="0">
                        <a:solidFill>
                          <a:schemeClr val="tx1"/>
                        </a:solidFill>
                        <a:highlight>
                          <a:srgbClr val="FFFF00"/>
                        </a:highlight>
                      </a:endParaRPr>
                    </a:p>
                  </a:txBody>
                  <a:tcPr marL="72000" marR="72000" marT="36000" marB="36000">
                    <a:solidFill>
                      <a:srgbClr val="E0E3EC"/>
                    </a:solidFill>
                  </a:tcPr>
                </a:tc>
                <a:extLst>
                  <a:ext uri="{0D108BD9-81ED-4DB2-BD59-A6C34878D82A}">
                    <a16:rowId xmlns:a16="http://schemas.microsoft.com/office/drawing/2014/main" val="2770797623"/>
                  </a:ext>
                </a:extLst>
              </a:tr>
              <a:tr h="443504">
                <a:tc>
                  <a:txBody>
                    <a:bodyPr/>
                    <a:lstStyle/>
                    <a:p>
                      <a:r>
                        <a:rPr lang="en-US" sz="1200">
                          <a:solidFill>
                            <a:schemeClr val="tx1"/>
                          </a:solidFill>
                        </a:rPr>
                        <a:t>Toetuse </a:t>
                      </a:r>
                      <a:r>
                        <a:rPr lang="et-EE" sz="1200">
                          <a:solidFill>
                            <a:schemeClr val="tx1"/>
                          </a:solidFill>
                        </a:rPr>
                        <a:t>piirsummad</a:t>
                      </a:r>
                      <a:r>
                        <a:rPr lang="en-US" sz="1200">
                          <a:solidFill>
                            <a:schemeClr val="tx1"/>
                          </a:solidFill>
                        </a:rPr>
                        <a:t> ja määr</a:t>
                      </a:r>
                      <a:endParaRPr lang="et-EE" sz="1200">
                        <a:solidFill>
                          <a:schemeClr val="tx1"/>
                        </a:solidFill>
                      </a:endParaRPr>
                    </a:p>
                  </a:txBody>
                  <a:tcPr marL="72000" marR="72000" marT="36000" marB="36000">
                    <a:solidFill>
                      <a:srgbClr val="E0E3EC"/>
                    </a:solidFill>
                  </a:tcPr>
                </a:tc>
                <a:tc>
                  <a:txBody>
                    <a:bodyPr/>
                    <a:lstStyle/>
                    <a:p>
                      <a:pPr algn="just"/>
                      <a:r>
                        <a:rPr lang="en-US" sz="1200" dirty="0" err="1">
                          <a:solidFill>
                            <a:schemeClr val="tx1"/>
                          </a:solidFill>
                        </a:rPr>
                        <a:t>Toetuse</a:t>
                      </a:r>
                      <a:r>
                        <a:rPr lang="en-US" sz="1200" dirty="0">
                          <a:solidFill>
                            <a:schemeClr val="tx1"/>
                          </a:solidFill>
                        </a:rPr>
                        <a:t> </a:t>
                      </a:r>
                      <a:r>
                        <a:rPr lang="en-US" sz="1200" dirty="0" err="1">
                          <a:solidFill>
                            <a:schemeClr val="tx1"/>
                          </a:solidFill>
                        </a:rPr>
                        <a:t>miinimumsumma</a:t>
                      </a:r>
                      <a:r>
                        <a:rPr lang="en-US" sz="1200" dirty="0">
                          <a:solidFill>
                            <a:schemeClr val="tx1"/>
                          </a:solidFill>
                        </a:rPr>
                        <a:t> on 2 000 € ja </a:t>
                      </a:r>
                      <a:r>
                        <a:rPr lang="en-US" sz="1200" dirty="0" err="1">
                          <a:solidFill>
                            <a:schemeClr val="tx1"/>
                          </a:solidFill>
                        </a:rPr>
                        <a:t>maksimumsumma</a:t>
                      </a:r>
                      <a:r>
                        <a:rPr lang="en-US" sz="1200" dirty="0">
                          <a:solidFill>
                            <a:schemeClr val="tx1"/>
                          </a:solidFill>
                        </a:rPr>
                        <a:t> 1</a:t>
                      </a:r>
                      <a:r>
                        <a:rPr lang="et-EE" sz="1200" dirty="0">
                          <a:solidFill>
                            <a:schemeClr val="tx1"/>
                          </a:solidFill>
                        </a:rPr>
                        <a:t>0</a:t>
                      </a:r>
                      <a:r>
                        <a:rPr lang="en-US" sz="1200" dirty="0">
                          <a:solidFill>
                            <a:schemeClr val="tx1"/>
                          </a:solidFill>
                        </a:rPr>
                        <a:t> 000 €.</a:t>
                      </a:r>
                      <a:r>
                        <a:rPr lang="et-EE" sz="1200" dirty="0">
                          <a:solidFill>
                            <a:schemeClr val="tx1"/>
                          </a:solidFill>
                        </a:rPr>
                        <a:t> Vihmavarjuprojekti puhul </a:t>
                      </a:r>
                      <a:r>
                        <a:rPr lang="et-EE" sz="1200" dirty="0" err="1">
                          <a:solidFill>
                            <a:schemeClr val="tx1"/>
                          </a:solidFill>
                        </a:rPr>
                        <a:t>miinumumsumma</a:t>
                      </a:r>
                      <a:r>
                        <a:rPr lang="et-EE" sz="1200" dirty="0">
                          <a:solidFill>
                            <a:schemeClr val="tx1"/>
                          </a:solidFill>
                        </a:rPr>
                        <a:t> 2 000 </a:t>
                      </a:r>
                      <a:r>
                        <a:rPr lang="en-US" sz="1200" dirty="0">
                          <a:solidFill>
                            <a:schemeClr val="tx1"/>
                          </a:solidFill>
                        </a:rPr>
                        <a:t>€</a:t>
                      </a:r>
                      <a:r>
                        <a:rPr lang="et-EE" sz="1200" dirty="0">
                          <a:solidFill>
                            <a:schemeClr val="tx1"/>
                          </a:solidFill>
                        </a:rPr>
                        <a:t> ja maksimumsumma 25 000 </a:t>
                      </a:r>
                      <a:r>
                        <a:rPr lang="en-US" sz="1200" dirty="0">
                          <a:solidFill>
                            <a:schemeClr val="tx1"/>
                          </a:solidFill>
                        </a:rPr>
                        <a:t>€</a:t>
                      </a:r>
                      <a:r>
                        <a:rPr lang="et-EE" sz="1200" dirty="0">
                          <a:solidFill>
                            <a:schemeClr val="tx1"/>
                          </a:solidFill>
                        </a:rPr>
                        <a:t>. </a:t>
                      </a:r>
                      <a:endParaRPr lang="en-US" sz="1200" dirty="0">
                        <a:solidFill>
                          <a:schemeClr val="tx1"/>
                        </a:solidFill>
                      </a:endParaRPr>
                    </a:p>
                    <a:p>
                      <a:pPr algn="just"/>
                      <a:r>
                        <a:rPr lang="en-US" sz="1200" dirty="0" err="1">
                          <a:solidFill>
                            <a:schemeClr val="tx1"/>
                          </a:solidFill>
                        </a:rPr>
                        <a:t>Toetuse</a:t>
                      </a:r>
                      <a:r>
                        <a:rPr lang="en-US" sz="1200" dirty="0">
                          <a:solidFill>
                            <a:schemeClr val="tx1"/>
                          </a:solidFill>
                        </a:rPr>
                        <a:t> </a:t>
                      </a:r>
                      <a:r>
                        <a:rPr lang="en-US" sz="1200" dirty="0" err="1">
                          <a:solidFill>
                            <a:schemeClr val="tx1"/>
                          </a:solidFill>
                        </a:rPr>
                        <a:t>määr</a:t>
                      </a:r>
                      <a:r>
                        <a:rPr lang="en-US" sz="1200" dirty="0">
                          <a:solidFill>
                            <a:schemeClr val="tx1"/>
                          </a:solidFill>
                        </a:rPr>
                        <a:t> on: MTÜ </a:t>
                      </a:r>
                      <a:r>
                        <a:rPr lang="et-EE" sz="1200" dirty="0">
                          <a:solidFill>
                            <a:schemeClr val="tx1"/>
                          </a:solidFill>
                        </a:rPr>
                        <a:t>ja SA </a:t>
                      </a:r>
                      <a:r>
                        <a:rPr lang="en-US" sz="1200" dirty="0" err="1">
                          <a:solidFill>
                            <a:schemeClr val="tx1"/>
                          </a:solidFill>
                        </a:rPr>
                        <a:t>kuni</a:t>
                      </a:r>
                      <a:r>
                        <a:rPr lang="en-US" sz="1200" dirty="0">
                          <a:solidFill>
                            <a:schemeClr val="tx1"/>
                          </a:solidFill>
                        </a:rPr>
                        <a:t> 90% </a:t>
                      </a:r>
                      <a:r>
                        <a:rPr lang="en-US" sz="1200" dirty="0" err="1">
                          <a:solidFill>
                            <a:schemeClr val="tx1"/>
                          </a:solidFill>
                        </a:rPr>
                        <a:t>abikõlblikest</a:t>
                      </a:r>
                      <a:r>
                        <a:rPr lang="en-US" sz="1200" dirty="0">
                          <a:solidFill>
                            <a:schemeClr val="tx1"/>
                          </a:solidFill>
                        </a:rPr>
                        <a:t> </a:t>
                      </a:r>
                      <a:r>
                        <a:rPr lang="en-US" sz="1200" dirty="0" err="1">
                          <a:solidFill>
                            <a:schemeClr val="tx1"/>
                          </a:solidFill>
                        </a:rPr>
                        <a:t>tegevustest</a:t>
                      </a:r>
                      <a:r>
                        <a:rPr lang="en-US" sz="1200" dirty="0">
                          <a:solidFill>
                            <a:schemeClr val="tx1"/>
                          </a:solidFill>
                        </a:rPr>
                        <a:t>.</a:t>
                      </a:r>
                    </a:p>
                  </a:txBody>
                  <a:tcPr marL="72000" marR="72000" marT="36000" marB="36000">
                    <a:solidFill>
                      <a:srgbClr val="E0E3EC"/>
                    </a:solidFill>
                  </a:tcPr>
                </a:tc>
                <a:extLst>
                  <a:ext uri="{0D108BD9-81ED-4DB2-BD59-A6C34878D82A}">
                    <a16:rowId xmlns:a16="http://schemas.microsoft.com/office/drawing/2014/main" val="624598555"/>
                  </a:ext>
                </a:extLst>
              </a:tr>
              <a:tr h="288563">
                <a:tc>
                  <a:txBody>
                    <a:bodyPr/>
                    <a:lstStyle/>
                    <a:p>
                      <a:r>
                        <a:rPr lang="en-US" sz="1200" err="1">
                          <a:solidFill>
                            <a:schemeClr val="tx1"/>
                          </a:solidFill>
                        </a:rPr>
                        <a:t>Näitajad</a:t>
                      </a:r>
                      <a:r>
                        <a:rPr lang="en-US" sz="1200">
                          <a:solidFill>
                            <a:schemeClr val="tx1"/>
                          </a:solidFill>
                        </a:rPr>
                        <a:t> ja </a:t>
                      </a:r>
                      <a:r>
                        <a:rPr lang="en-US" sz="1200" err="1">
                          <a:solidFill>
                            <a:schemeClr val="tx1"/>
                          </a:solidFill>
                        </a:rPr>
                        <a:t>sihtväärtused</a:t>
                      </a:r>
                      <a:endParaRPr lang="et-EE" sz="1200">
                        <a:solidFill>
                          <a:schemeClr val="tx1"/>
                        </a:solidFill>
                      </a:endParaRPr>
                    </a:p>
                  </a:txBody>
                  <a:tcPr marL="72000" marR="72000" marT="36000" marB="36000">
                    <a:solidFill>
                      <a:srgbClr val="E0E3EC"/>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err="1">
                          <a:ln>
                            <a:noFill/>
                          </a:ln>
                          <a:solidFill>
                            <a:schemeClr val="tx1"/>
                          </a:solidFill>
                          <a:effectLst/>
                          <a:latin typeface="+mn-lt"/>
                          <a:ea typeface="ＭＳ Ｐゴシック" pitchFamily="34" charset="-128"/>
                        </a:rPr>
                        <a:t>Vähendada</a:t>
                      </a:r>
                      <a:r>
                        <a:rPr kumimoji="0" lang="en-US" sz="1200" b="0" i="0" u="none" strike="noStrike" cap="none" normalizeH="0" baseline="0" dirty="0">
                          <a:ln>
                            <a:noFill/>
                          </a:ln>
                          <a:solidFill>
                            <a:schemeClr val="tx1"/>
                          </a:solidFill>
                          <a:effectLst/>
                          <a:latin typeface="+mn-lt"/>
                          <a:ea typeface="ＭＳ Ｐゴシック" pitchFamily="34" charset="-128"/>
                        </a:rPr>
                        <a:t> </a:t>
                      </a:r>
                      <a:r>
                        <a:rPr kumimoji="0" lang="en-US" sz="1200" b="0" i="0" u="none" strike="noStrike" cap="none" normalizeH="0" baseline="0" dirty="0" err="1">
                          <a:ln>
                            <a:noFill/>
                          </a:ln>
                          <a:solidFill>
                            <a:schemeClr val="tx1"/>
                          </a:solidFill>
                          <a:effectLst/>
                          <a:latin typeface="+mn-lt"/>
                          <a:ea typeface="ＭＳ Ｐゴシック" pitchFamily="34" charset="-128"/>
                        </a:rPr>
                        <a:t>elanike</a:t>
                      </a:r>
                      <a:r>
                        <a:rPr kumimoji="0" lang="en-US" sz="1200" b="0" i="0" u="none" strike="noStrike" cap="none" normalizeH="0" baseline="0" dirty="0">
                          <a:ln>
                            <a:noFill/>
                          </a:ln>
                          <a:solidFill>
                            <a:schemeClr val="tx1"/>
                          </a:solidFill>
                          <a:effectLst/>
                          <a:latin typeface="+mn-lt"/>
                          <a:ea typeface="ＭＳ Ｐゴシック" pitchFamily="34" charset="-128"/>
                        </a:rPr>
                        <a:t> </a:t>
                      </a:r>
                      <a:r>
                        <a:rPr kumimoji="0" lang="en-US" sz="1200" b="0" i="0" u="none" strike="noStrike" cap="none" normalizeH="0" baseline="0" dirty="0" err="1">
                          <a:ln>
                            <a:noFill/>
                          </a:ln>
                          <a:solidFill>
                            <a:schemeClr val="tx1"/>
                          </a:solidFill>
                          <a:effectLst/>
                          <a:latin typeface="+mn-lt"/>
                          <a:ea typeface="ＭＳ Ｐゴシック" pitchFamily="34" charset="-128"/>
                        </a:rPr>
                        <a:t>arvu</a:t>
                      </a:r>
                      <a:r>
                        <a:rPr kumimoji="0" lang="en-US" sz="1200" b="0" i="0" u="none" strike="noStrike" cap="none" normalizeH="0" baseline="0" dirty="0">
                          <a:ln>
                            <a:noFill/>
                          </a:ln>
                          <a:solidFill>
                            <a:schemeClr val="tx1"/>
                          </a:solidFill>
                          <a:effectLst/>
                          <a:latin typeface="+mn-lt"/>
                          <a:ea typeface="ＭＳ Ｐゴシック" pitchFamily="34" charset="-128"/>
                        </a:rPr>
                        <a:t> </a:t>
                      </a:r>
                      <a:r>
                        <a:rPr kumimoji="0" lang="en-US" sz="1200" b="0" i="0" u="none" strike="noStrike" cap="none" normalizeH="0" baseline="0" dirty="0" err="1">
                          <a:ln>
                            <a:noFill/>
                          </a:ln>
                          <a:solidFill>
                            <a:schemeClr val="tx1"/>
                          </a:solidFill>
                          <a:effectLst/>
                          <a:latin typeface="+mn-lt"/>
                          <a:ea typeface="ＭＳ Ｐゴシック" pitchFamily="34" charset="-128"/>
                        </a:rPr>
                        <a:t>langust</a:t>
                      </a:r>
                      <a:r>
                        <a:rPr kumimoji="0" lang="en-US" sz="1200" b="0" i="0" u="none" strike="noStrike" cap="none" normalizeH="0" baseline="0" dirty="0">
                          <a:ln>
                            <a:noFill/>
                          </a:ln>
                          <a:solidFill>
                            <a:schemeClr val="tx1"/>
                          </a:solidFill>
                          <a:effectLst/>
                          <a:latin typeface="+mn-lt"/>
                          <a:ea typeface="ＭＳ Ｐゴシック" pitchFamily="34" charset="-128"/>
                        </a:rPr>
                        <a:t>.</a:t>
                      </a: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i-FI" sz="1200" b="0" i="0" u="none" strike="noStrike" cap="none" normalizeH="0" baseline="0" dirty="0">
                          <a:ln>
                            <a:noFill/>
                          </a:ln>
                          <a:solidFill>
                            <a:schemeClr val="tx1"/>
                          </a:solidFill>
                          <a:effectLst/>
                          <a:latin typeface="+mn-lt"/>
                          <a:ea typeface="ＭＳ Ｐゴシック" pitchFamily="34" charset="-128"/>
                        </a:rPr>
                        <a:t>R41: </a:t>
                      </a:r>
                      <a:r>
                        <a:rPr kumimoji="0" lang="fi-FI" sz="1200" b="0" i="0" u="none" strike="noStrike" cap="none" normalizeH="0" baseline="0" dirty="0" err="1">
                          <a:ln>
                            <a:noFill/>
                          </a:ln>
                          <a:solidFill>
                            <a:schemeClr val="tx1"/>
                          </a:solidFill>
                          <a:effectLst/>
                          <a:latin typeface="+mn-lt"/>
                          <a:ea typeface="ＭＳ Ｐゴシック" pitchFamily="34" charset="-128"/>
                        </a:rPr>
                        <a:t>Projektidest</a:t>
                      </a:r>
                      <a:r>
                        <a:rPr kumimoji="0" lang="fi-FI" sz="1200" b="0" i="0" u="none" strike="noStrike" cap="none" normalizeH="0" baseline="0" dirty="0">
                          <a:ln>
                            <a:noFill/>
                          </a:ln>
                          <a:solidFill>
                            <a:schemeClr val="tx1"/>
                          </a:solidFill>
                          <a:effectLst/>
                          <a:latin typeface="+mn-lt"/>
                          <a:ea typeface="ＭＳ Ｐゴシック" pitchFamily="34" charset="-128"/>
                        </a:rPr>
                        <a:t> </a:t>
                      </a:r>
                      <a:r>
                        <a:rPr kumimoji="0" lang="fi-FI" sz="1200" b="0" i="0" u="none" strike="noStrike" cap="none" normalizeH="0" baseline="0" dirty="0" err="1">
                          <a:ln>
                            <a:noFill/>
                          </a:ln>
                          <a:solidFill>
                            <a:schemeClr val="tx1"/>
                          </a:solidFill>
                          <a:effectLst/>
                          <a:latin typeface="+mn-lt"/>
                          <a:ea typeface="ＭＳ Ｐゴシック" pitchFamily="34" charset="-128"/>
                        </a:rPr>
                        <a:t>kasu</a:t>
                      </a:r>
                      <a:r>
                        <a:rPr kumimoji="0" lang="fi-FI" sz="1200" b="0" i="0" u="none" strike="noStrike" cap="none" normalizeH="0" baseline="0" dirty="0">
                          <a:ln>
                            <a:noFill/>
                          </a:ln>
                          <a:solidFill>
                            <a:schemeClr val="tx1"/>
                          </a:solidFill>
                          <a:effectLst/>
                          <a:latin typeface="+mn-lt"/>
                          <a:ea typeface="ＭＳ Ｐゴシック" pitchFamily="34" charset="-128"/>
                        </a:rPr>
                        <a:t> </a:t>
                      </a:r>
                      <a:r>
                        <a:rPr kumimoji="0" lang="fi-FI" sz="1200" b="0" i="0" u="none" strike="noStrike" cap="none" normalizeH="0" baseline="0" dirty="0" err="1">
                          <a:ln>
                            <a:noFill/>
                          </a:ln>
                          <a:solidFill>
                            <a:schemeClr val="tx1"/>
                          </a:solidFill>
                          <a:effectLst/>
                          <a:latin typeface="+mn-lt"/>
                          <a:ea typeface="ＭＳ Ｐゴシック" pitchFamily="34" charset="-128"/>
                        </a:rPr>
                        <a:t>saanud</a:t>
                      </a:r>
                      <a:r>
                        <a:rPr kumimoji="0" lang="fi-FI" sz="1200" b="0" i="0" u="none" strike="noStrike" cap="none" normalizeH="0" baseline="0" dirty="0">
                          <a:ln>
                            <a:noFill/>
                          </a:ln>
                          <a:solidFill>
                            <a:schemeClr val="tx1"/>
                          </a:solidFill>
                          <a:effectLst/>
                          <a:latin typeface="+mn-lt"/>
                          <a:ea typeface="ＭＳ Ｐゴシック" pitchFamily="34" charset="-128"/>
                        </a:rPr>
                        <a:t> </a:t>
                      </a:r>
                      <a:r>
                        <a:rPr kumimoji="0" lang="fi-FI" sz="1200" b="0" i="0" u="none" strike="noStrike" cap="none" normalizeH="0" baseline="0" dirty="0" err="1">
                          <a:ln>
                            <a:noFill/>
                          </a:ln>
                          <a:solidFill>
                            <a:schemeClr val="tx1"/>
                          </a:solidFill>
                          <a:effectLst/>
                          <a:latin typeface="+mn-lt"/>
                          <a:ea typeface="ＭＳ Ｐゴシック" pitchFamily="34" charset="-128"/>
                        </a:rPr>
                        <a:t>rahvastik</a:t>
                      </a:r>
                      <a:r>
                        <a:rPr kumimoji="0" lang="fi-FI" sz="1200" b="0" i="0" u="none" strike="noStrike" cap="none" normalizeH="0" baseline="0" dirty="0">
                          <a:ln>
                            <a:noFill/>
                          </a:ln>
                          <a:solidFill>
                            <a:schemeClr val="tx1"/>
                          </a:solidFill>
                          <a:effectLst/>
                          <a:latin typeface="+mn-lt"/>
                          <a:ea typeface="ＭＳ Ｐゴシック" pitchFamily="34" charset="-128"/>
                        </a:rPr>
                        <a:t> ja </a:t>
                      </a:r>
                      <a:r>
                        <a:rPr kumimoji="0" lang="fi-FI" sz="1200" b="0" i="0" u="none" strike="noStrike" cap="none" normalizeH="0" baseline="0" dirty="0" err="1">
                          <a:ln>
                            <a:noFill/>
                          </a:ln>
                          <a:solidFill>
                            <a:schemeClr val="tx1"/>
                          </a:solidFill>
                          <a:effectLst/>
                          <a:latin typeface="+mn-lt"/>
                          <a:ea typeface="ＭＳ Ｐゴシック" pitchFamily="34" charset="-128"/>
                        </a:rPr>
                        <a:t>nende</a:t>
                      </a:r>
                      <a:r>
                        <a:rPr kumimoji="0" lang="fi-FI" sz="1200" b="0" i="0" u="none" strike="noStrike" cap="none" normalizeH="0" baseline="0" dirty="0">
                          <a:ln>
                            <a:noFill/>
                          </a:ln>
                          <a:solidFill>
                            <a:schemeClr val="tx1"/>
                          </a:solidFill>
                          <a:effectLst/>
                          <a:latin typeface="+mn-lt"/>
                          <a:ea typeface="ＭＳ Ｐゴシック" pitchFamily="34" charset="-128"/>
                        </a:rPr>
                        <a:t> </a:t>
                      </a:r>
                      <a:r>
                        <a:rPr kumimoji="0" lang="fi-FI" sz="1200" b="0" i="0" u="none" strike="noStrike" cap="none" normalizeH="0" baseline="0" dirty="0" err="1">
                          <a:ln>
                            <a:noFill/>
                          </a:ln>
                          <a:solidFill>
                            <a:schemeClr val="tx1"/>
                          </a:solidFill>
                          <a:effectLst/>
                          <a:latin typeface="+mn-lt"/>
                          <a:ea typeface="ＭＳ Ｐゴシック" pitchFamily="34" charset="-128"/>
                        </a:rPr>
                        <a:t>osakaalu</a:t>
                      </a:r>
                      <a:r>
                        <a:rPr kumimoji="0" lang="fi-FI" sz="1200" b="0" i="0" u="none" strike="noStrike" cap="none" normalizeH="0" baseline="0" dirty="0">
                          <a:ln>
                            <a:noFill/>
                          </a:ln>
                          <a:solidFill>
                            <a:schemeClr val="tx1"/>
                          </a:solidFill>
                          <a:effectLst/>
                          <a:latin typeface="+mn-lt"/>
                          <a:ea typeface="ＭＳ Ｐゴシック" pitchFamily="34" charset="-128"/>
                        </a:rPr>
                        <a:t> % </a:t>
                      </a:r>
                      <a:r>
                        <a:rPr kumimoji="0" lang="fi-FI" sz="1200" b="0" i="0" u="none" strike="noStrike" cap="none" normalizeH="0" baseline="0" dirty="0" err="1">
                          <a:ln>
                            <a:noFill/>
                          </a:ln>
                          <a:solidFill>
                            <a:schemeClr val="tx1"/>
                          </a:solidFill>
                          <a:effectLst/>
                          <a:latin typeface="+mn-lt"/>
                          <a:ea typeface="ＭＳ Ｐゴシック" pitchFamily="34" charset="-128"/>
                        </a:rPr>
                        <a:t>maarahvastikust</a:t>
                      </a:r>
                      <a:r>
                        <a:rPr kumimoji="0" lang="fi-FI" sz="1200" b="0" i="0" u="none" strike="noStrike" cap="none" normalizeH="0" baseline="0" dirty="0">
                          <a:ln>
                            <a:noFill/>
                          </a:ln>
                          <a:solidFill>
                            <a:schemeClr val="tx1"/>
                          </a:solidFill>
                          <a:effectLst/>
                          <a:latin typeface="+mn-lt"/>
                          <a:ea typeface="ＭＳ Ｐゴシック" pitchFamily="34" charset="-128"/>
                        </a:rPr>
                        <a:t> </a:t>
                      </a:r>
                      <a:r>
                        <a:rPr lang="fi-FI" sz="1200" dirty="0">
                          <a:solidFill>
                            <a:schemeClr val="tx1"/>
                          </a:solidFill>
                        </a:rPr>
                        <a:t>(</a:t>
                      </a:r>
                      <a:r>
                        <a:rPr lang="fi-FI" sz="1200" dirty="0" err="1">
                          <a:solidFill>
                            <a:schemeClr val="tx1"/>
                          </a:solidFill>
                        </a:rPr>
                        <a:t>Sihtväärtus</a:t>
                      </a:r>
                      <a:r>
                        <a:rPr lang="fi-FI" sz="1200" dirty="0">
                          <a:solidFill>
                            <a:schemeClr val="tx1"/>
                          </a:solidFill>
                        </a:rPr>
                        <a:t>: 500 </a:t>
                      </a:r>
                      <a:r>
                        <a:rPr lang="fi-FI" sz="1200" dirty="0" err="1">
                          <a:solidFill>
                            <a:schemeClr val="tx1"/>
                          </a:solidFill>
                        </a:rPr>
                        <a:t>inimest</a:t>
                      </a:r>
                      <a:r>
                        <a:rPr lang="fi-FI" sz="1200" dirty="0">
                          <a:solidFill>
                            <a:schemeClr val="tx1"/>
                          </a:solidFill>
                        </a:rPr>
                        <a:t> </a:t>
                      </a:r>
                      <a:r>
                        <a:rPr lang="fi-FI" sz="1200" dirty="0" err="1">
                          <a:solidFill>
                            <a:schemeClr val="tx1"/>
                          </a:solidFill>
                        </a:rPr>
                        <a:t>aastaks</a:t>
                      </a:r>
                      <a:r>
                        <a:rPr lang="fi-FI" sz="1200" dirty="0">
                          <a:solidFill>
                            <a:schemeClr val="tx1"/>
                          </a:solidFill>
                        </a:rPr>
                        <a:t> 2027)</a:t>
                      </a:r>
                      <a:r>
                        <a:rPr kumimoji="0" lang="fi-FI" sz="1200" b="0" i="0" u="none" strike="noStrike" cap="none" normalizeH="0" baseline="0" dirty="0">
                          <a:ln>
                            <a:noFill/>
                          </a:ln>
                          <a:solidFill>
                            <a:schemeClr val="tx1"/>
                          </a:solidFill>
                          <a:effectLst/>
                          <a:latin typeface="+mn-lt"/>
                          <a:ea typeface="ＭＳ Ｐゴシック" pitchFamily="34" charset="-128"/>
                        </a:rPr>
                        <a:t>.</a:t>
                      </a:r>
                      <a:endParaRPr lang="et-EE" sz="1200" dirty="0">
                        <a:solidFill>
                          <a:schemeClr val="tx1"/>
                        </a:solidFill>
                      </a:endParaRPr>
                    </a:p>
                  </a:txBody>
                  <a:tcPr marL="72000" marR="72000" marT="36000" marB="36000">
                    <a:solidFill>
                      <a:srgbClr val="E0E3EC"/>
                    </a:solidFill>
                  </a:tcPr>
                </a:tc>
                <a:extLst>
                  <a:ext uri="{0D108BD9-81ED-4DB2-BD59-A6C34878D82A}">
                    <a16:rowId xmlns:a16="http://schemas.microsoft.com/office/drawing/2014/main" val="815288715"/>
                  </a:ext>
                </a:extLst>
              </a:tr>
            </a:tbl>
          </a:graphicData>
        </a:graphic>
      </p:graphicFrame>
      <p:sp>
        <p:nvSpPr>
          <p:cNvPr id="2" name="Title 2">
            <a:extLst>
              <a:ext uri="{FF2B5EF4-FFF2-40B4-BE49-F238E27FC236}">
                <a16:creationId xmlns:a16="http://schemas.microsoft.com/office/drawing/2014/main" id="{7428B8E0-FEAA-559F-2E54-3FB98830E082}"/>
              </a:ext>
            </a:extLst>
          </p:cNvPr>
          <p:cNvSpPr txBox="1">
            <a:spLocks/>
          </p:cNvSpPr>
          <p:nvPr/>
        </p:nvSpPr>
        <p:spPr>
          <a:xfrm>
            <a:off x="609599" y="153986"/>
            <a:ext cx="10938456" cy="690966"/>
          </a:xfrm>
          <a:prstGeom prst="rect">
            <a:avLst/>
          </a:prstGeom>
        </p:spPr>
        <p:txBody>
          <a:bodyPr vert="horz" lIns="91440" tIns="45720" rIns="91440" bIns="45720" rtlCol="0" anchor="ctr">
            <a:normAutofit fontScale="85000" lnSpcReduction="1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a:t>M</a:t>
            </a:r>
            <a:r>
              <a:rPr lang="et-EE"/>
              <a:t>EEDE 3.1 Kogukonnatöö käivitamise meetme jaotus ja</a:t>
            </a:r>
            <a:r>
              <a:rPr lang="en-US"/>
              <a:t> </a:t>
            </a:r>
            <a:r>
              <a:rPr lang="en-US" err="1"/>
              <a:t>kirjeldus</a:t>
            </a:r>
            <a:endParaRPr lang="et-EE"/>
          </a:p>
        </p:txBody>
      </p:sp>
      <p:sp>
        <p:nvSpPr>
          <p:cNvPr id="6" name="Slaidinumbri kohatäide 3">
            <a:extLst>
              <a:ext uri="{FF2B5EF4-FFF2-40B4-BE49-F238E27FC236}">
                <a16:creationId xmlns:a16="http://schemas.microsoft.com/office/drawing/2014/main" id="{F138EA8F-5FEB-C756-CCDD-E1111B9F5C7E}"/>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39</a:t>
            </a:fld>
            <a:endParaRPr lang="et-EE">
              <a:solidFill>
                <a:prstClr val="black"/>
              </a:solidFill>
              <a:latin typeface="Calibri"/>
            </a:endParaRPr>
          </a:p>
        </p:txBody>
      </p:sp>
    </p:spTree>
    <p:extLst>
      <p:ext uri="{BB962C8B-B14F-4D97-AF65-F5344CB8AC3E}">
        <p14:creationId xmlns:p14="http://schemas.microsoft.com/office/powerpoint/2010/main" val="1291823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stkülik 7">
            <a:extLst>
              <a:ext uri="{FF2B5EF4-FFF2-40B4-BE49-F238E27FC236}">
                <a16:creationId xmlns:a16="http://schemas.microsoft.com/office/drawing/2014/main" id="{EFE286BA-5811-4564-E58B-989FDBF15445}"/>
              </a:ext>
            </a:extLst>
          </p:cNvPr>
          <p:cNvSpPr/>
          <p:nvPr/>
        </p:nvSpPr>
        <p:spPr>
          <a:xfrm>
            <a:off x="437965" y="1132114"/>
            <a:ext cx="11236172" cy="5498877"/>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5" name="Sisu kohatäide 5">
            <a:extLst>
              <a:ext uri="{FF2B5EF4-FFF2-40B4-BE49-F238E27FC236}">
                <a16:creationId xmlns:a16="http://schemas.microsoft.com/office/drawing/2014/main" id="{AC93260C-AC27-DD49-6FB7-EAF733297C17}"/>
              </a:ext>
            </a:extLst>
          </p:cNvPr>
          <p:cNvSpPr txBox="1">
            <a:spLocks/>
          </p:cNvSpPr>
          <p:nvPr/>
        </p:nvSpPr>
        <p:spPr>
          <a:xfrm>
            <a:off x="609600" y="1132114"/>
            <a:ext cx="10972801" cy="5401851"/>
          </a:xfrm>
          <a:prstGeom prst="rect">
            <a:avLst/>
          </a:prstGeom>
        </p:spPr>
        <p:txBody>
          <a:bodyPr lIns="91440" tIns="45720" rIns="91440" bIns="45720" anchor="t">
            <a:normAutofit fontScale="85000" lnSpcReduction="20000"/>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itchFamily="34" charset="0"/>
              <a:buNone/>
            </a:pPr>
            <a:endParaRPr lang="et-EE" sz="1600" dirty="0"/>
          </a:p>
          <a:p>
            <a:pPr marL="0" indent="0" algn="just">
              <a:lnSpc>
                <a:spcPct val="107000"/>
              </a:lnSpc>
              <a:spcAft>
                <a:spcPts val="800"/>
              </a:spcAft>
              <a:buNone/>
            </a:pPr>
            <a:r>
              <a:rPr lang="et-EE" sz="1800" kern="100" dirty="0">
                <a:effectLst/>
                <a:latin typeface="Calibri"/>
                <a:ea typeface="Calibri" panose="020F0502020204030204" pitchFamily="34" charset="0"/>
                <a:cs typeface="Times New Roman"/>
              </a:rPr>
              <a:t>Jõgevamaa Koostöökoda on 2006. aastal asutatud piirkondlik LEADER-meetme raames tegutsev</a:t>
            </a:r>
            <a:r>
              <a:rPr lang="et-EE" kern="100" dirty="0">
                <a:latin typeface="Calibri"/>
                <a:ea typeface="Calibri" panose="020F0502020204030204" pitchFamily="34" charset="0"/>
                <a:cs typeface="Times New Roman"/>
              </a:rPr>
              <a:t> </a:t>
            </a:r>
            <a:r>
              <a:rPr lang="et-EE" sz="1800" kern="100" dirty="0">
                <a:effectLst/>
                <a:latin typeface="Calibri"/>
                <a:ea typeface="Calibri" panose="020F0502020204030204" pitchFamily="34" charset="0"/>
                <a:cs typeface="Times New Roman"/>
              </a:rPr>
              <a:t> tegevusrühm, </a:t>
            </a:r>
            <a:r>
              <a:rPr lang="en-US" sz="1800" kern="100" dirty="0" err="1">
                <a:effectLst/>
                <a:latin typeface="Calibri"/>
                <a:ea typeface="Calibri" panose="020F0502020204030204" pitchFamily="34" charset="0"/>
                <a:cs typeface="Times New Roman"/>
              </a:rPr>
              <a:t>mille</a:t>
            </a:r>
            <a:r>
              <a:rPr lang="et-EE" sz="1800" kern="100" dirty="0">
                <a:effectLst/>
                <a:latin typeface="Calibri"/>
                <a:ea typeface="Calibri" panose="020F0502020204030204" pitchFamily="34" charset="0"/>
                <a:cs typeface="Times New Roman"/>
              </a:rPr>
              <a:t> eesmärk on toetada oma tegevuspiirkonna tasakaalustatud arengut sidustades mittetulundusühingute, ärisektori ja omavalitsuse tegevusi Põltsamaa, Jõgeva, Mustvee (osaliselt) ja Peipsiääre (osaliselt) valdades. Tegevuspiirkonna suurus on</a:t>
            </a:r>
            <a:r>
              <a:rPr lang="en-US" sz="1800" kern="100" dirty="0">
                <a:effectLst/>
                <a:latin typeface="Calibri"/>
                <a:ea typeface="Calibri" panose="020F0502020204030204" pitchFamily="34" charset="0"/>
                <a:cs typeface="Times New Roman"/>
              </a:rPr>
              <a:t> 2402 km</a:t>
            </a:r>
            <a:r>
              <a:rPr lang="en-US" sz="1800" kern="100" baseline="30000" dirty="0">
                <a:effectLst/>
                <a:latin typeface="Calibri"/>
                <a:ea typeface="Calibri" panose="020F0502020204030204" pitchFamily="34" charset="0"/>
                <a:cs typeface="Times New Roman"/>
              </a:rPr>
              <a:t>2</a:t>
            </a:r>
            <a:r>
              <a:rPr lang="en-US" sz="1800" kern="100" dirty="0">
                <a:effectLst/>
                <a:latin typeface="Calibri"/>
                <a:ea typeface="Calibri" panose="020F0502020204030204" pitchFamily="34" charset="0"/>
                <a:cs typeface="Times New Roman"/>
              </a:rPr>
              <a:t>, </a:t>
            </a:r>
            <a:r>
              <a:rPr lang="et-EE" sz="1800" kern="100" dirty="0">
                <a:effectLst/>
                <a:latin typeface="Calibri"/>
                <a:ea typeface="Calibri" panose="020F0502020204030204" pitchFamily="34" charset="0"/>
                <a:cs typeface="Times New Roman"/>
              </a:rPr>
              <a:t>kus 1. jaanuari 2021. a seisuga elas </a:t>
            </a:r>
            <a:r>
              <a:rPr lang="en-US" sz="1800" kern="100" dirty="0">
                <a:effectLst/>
                <a:latin typeface="Calibri"/>
                <a:ea typeface="Calibri" panose="020F0502020204030204" pitchFamily="34" charset="0"/>
                <a:cs typeface="Times New Roman"/>
              </a:rPr>
              <a:t>27</a:t>
            </a:r>
            <a:r>
              <a:rPr lang="et-EE" sz="1800" kern="100" dirty="0">
                <a:effectLst/>
                <a:latin typeface="Calibri"/>
                <a:ea typeface="Calibri" panose="020F0502020204030204" pitchFamily="34" charset="0"/>
                <a:cs typeface="Times New Roman"/>
              </a:rPr>
              <a:t> </a:t>
            </a:r>
            <a:r>
              <a:rPr lang="en-US" sz="1800" kern="100" dirty="0">
                <a:effectLst/>
                <a:latin typeface="Calibri"/>
                <a:ea typeface="Calibri" panose="020F0502020204030204" pitchFamily="34" charset="0"/>
                <a:cs typeface="Times New Roman"/>
              </a:rPr>
              <a:t>052 </a:t>
            </a:r>
            <a:r>
              <a:rPr lang="et-EE" sz="1800" kern="100" dirty="0">
                <a:effectLst/>
                <a:latin typeface="Calibri"/>
                <a:ea typeface="Calibri" panose="020F0502020204030204" pitchFamily="34" charset="0"/>
                <a:cs typeface="Times New Roman"/>
              </a:rPr>
              <a:t>inimest. Jõgevamaa Koostöökojal on 1.05.2023 seisuga 98 liiget.</a:t>
            </a:r>
          </a:p>
          <a:p>
            <a:pPr marL="0" indent="0" algn="just">
              <a:lnSpc>
                <a:spcPct val="107000"/>
              </a:lnSpc>
              <a:spcAft>
                <a:spcPts val="800"/>
              </a:spcAft>
              <a:buNone/>
            </a:pPr>
            <a:r>
              <a:rPr lang="et-EE" sz="1800" kern="100" dirty="0">
                <a:effectLst/>
                <a:latin typeface="Calibri"/>
                <a:ea typeface="Calibri" panose="020F0502020204030204" pitchFamily="34" charset="0"/>
                <a:cs typeface="Times New Roman"/>
              </a:rPr>
              <a:t>Käesolev Jõgevamaa Koostöökoja arengustrateegia 2023 – 2027 on järjekorras kolmas, jätkates perioodide 2007- 2013 ja 2015 – 2023 strateegiaid. Väärtustame piirkondlikku eripära rikkaliku kultuuri- ja looduspärandiga, mis loob eelduse, et j</a:t>
            </a:r>
            <a:r>
              <a:rPr lang="fi-FI" sz="1800" kern="100" dirty="0" err="1">
                <a:effectLst/>
                <a:latin typeface="Calibri"/>
                <a:ea typeface="Calibri" panose="020F0502020204030204" pitchFamily="34" charset="0"/>
                <a:cs typeface="Times New Roman"/>
              </a:rPr>
              <a:t>õukas</a:t>
            </a:r>
            <a:r>
              <a:rPr lang="fi-FI" sz="1800" kern="100" dirty="0">
                <a:effectLst/>
                <a:latin typeface="Calibri"/>
                <a:ea typeface="Calibri" panose="020F0502020204030204" pitchFamily="34" charset="0"/>
                <a:cs typeface="Times New Roman"/>
              </a:rPr>
              <a:t> Jõgevamaa </a:t>
            </a:r>
            <a:r>
              <a:rPr lang="fi-FI" sz="1800" kern="100" dirty="0" err="1">
                <a:effectLst/>
                <a:latin typeface="Calibri"/>
                <a:ea typeface="Calibri" panose="020F0502020204030204" pitchFamily="34" charset="0"/>
                <a:cs typeface="Times New Roman"/>
              </a:rPr>
              <a:t>pakub</a:t>
            </a:r>
            <a:r>
              <a:rPr lang="fi-FI" sz="1800" kern="100" dirty="0">
                <a:effectLst/>
                <a:latin typeface="Calibri"/>
                <a:ea typeface="Calibri" panose="020F0502020204030204" pitchFamily="34" charset="0"/>
                <a:cs typeface="Times New Roman"/>
              </a:rPr>
              <a:t> </a:t>
            </a:r>
            <a:r>
              <a:rPr lang="fi-FI" sz="1800" kern="100" dirty="0" err="1">
                <a:effectLst/>
                <a:latin typeface="Calibri"/>
                <a:ea typeface="Calibri" panose="020F0502020204030204" pitchFamily="34" charset="0"/>
                <a:cs typeface="Times New Roman"/>
              </a:rPr>
              <a:t>mitmekülgset</a:t>
            </a:r>
            <a:r>
              <a:rPr lang="fi-FI" sz="1800" kern="100" dirty="0">
                <a:effectLst/>
                <a:latin typeface="Calibri"/>
                <a:ea typeface="Calibri" panose="020F0502020204030204" pitchFamily="34" charset="0"/>
                <a:cs typeface="Times New Roman"/>
              </a:rPr>
              <a:t> </a:t>
            </a:r>
            <a:r>
              <a:rPr lang="fi-FI" sz="1800" kern="100" dirty="0" err="1">
                <a:effectLst/>
                <a:latin typeface="Calibri"/>
                <a:ea typeface="Calibri" panose="020F0502020204030204" pitchFamily="34" charset="0"/>
                <a:cs typeface="Times New Roman"/>
              </a:rPr>
              <a:t>eneseteostust</a:t>
            </a:r>
            <a:r>
              <a:rPr lang="fi-FI" sz="1800" kern="100" dirty="0">
                <a:effectLst/>
                <a:latin typeface="Calibri"/>
                <a:ea typeface="Calibri" panose="020F0502020204030204" pitchFamily="34" charset="0"/>
                <a:cs typeface="Times New Roman"/>
              </a:rPr>
              <a:t> </a:t>
            </a:r>
            <a:r>
              <a:rPr lang="fi-FI" sz="1800" kern="100" dirty="0" err="1">
                <a:effectLst/>
                <a:latin typeface="Calibri"/>
                <a:ea typeface="Calibri" panose="020F0502020204030204" pitchFamily="34" charset="0"/>
                <a:cs typeface="Times New Roman"/>
              </a:rPr>
              <a:t>ning</a:t>
            </a:r>
            <a:r>
              <a:rPr lang="fi-FI" sz="1800" kern="100" dirty="0">
                <a:effectLst/>
                <a:latin typeface="Calibri"/>
                <a:ea typeface="Calibri" panose="020F0502020204030204" pitchFamily="34" charset="0"/>
                <a:cs typeface="Times New Roman"/>
              </a:rPr>
              <a:t> </a:t>
            </a:r>
            <a:r>
              <a:rPr lang="fi-FI" sz="1800" kern="100" dirty="0" err="1">
                <a:effectLst/>
                <a:latin typeface="Calibri"/>
                <a:ea typeface="Calibri" panose="020F0502020204030204" pitchFamily="34" charset="0"/>
                <a:cs typeface="Times New Roman"/>
              </a:rPr>
              <a:t>sotsiaalselt</a:t>
            </a:r>
            <a:r>
              <a:rPr lang="fi-FI" sz="1800" kern="100" dirty="0">
                <a:effectLst/>
                <a:latin typeface="Calibri"/>
                <a:ea typeface="Calibri" panose="020F0502020204030204" pitchFamily="34" charset="0"/>
                <a:cs typeface="Times New Roman"/>
              </a:rPr>
              <a:t> </a:t>
            </a:r>
            <a:r>
              <a:rPr lang="fi-FI" sz="1800" kern="100" dirty="0" err="1">
                <a:effectLst/>
                <a:latin typeface="Calibri"/>
                <a:ea typeface="Calibri" panose="020F0502020204030204" pitchFamily="34" charset="0"/>
                <a:cs typeface="Times New Roman"/>
              </a:rPr>
              <a:t>turvalist</a:t>
            </a:r>
            <a:r>
              <a:rPr lang="fi-FI" sz="1800" kern="100" dirty="0">
                <a:effectLst/>
                <a:latin typeface="Calibri"/>
                <a:ea typeface="Calibri" panose="020F0502020204030204" pitchFamily="34" charset="0"/>
                <a:cs typeface="Times New Roman"/>
              </a:rPr>
              <a:t> </a:t>
            </a:r>
            <a:r>
              <a:rPr lang="fi-FI" sz="1800" kern="100" dirty="0" err="1">
                <a:effectLst/>
                <a:latin typeface="Calibri"/>
                <a:ea typeface="Calibri" panose="020F0502020204030204" pitchFamily="34" charset="0"/>
                <a:cs typeface="Times New Roman"/>
              </a:rPr>
              <a:t>elukeskkonda</a:t>
            </a:r>
            <a:r>
              <a:rPr lang="fi-FI" sz="1800" kern="100" dirty="0">
                <a:effectLst/>
                <a:latin typeface="Calibri"/>
                <a:ea typeface="Calibri" panose="020F0502020204030204" pitchFamily="34" charset="0"/>
                <a:cs typeface="Times New Roman"/>
              </a:rPr>
              <a:t>.</a:t>
            </a:r>
            <a:endParaRPr lang="et-EE" sz="1800" kern="100" dirty="0">
              <a:effectLst/>
              <a:latin typeface="Calibri"/>
              <a:ea typeface="Calibri" panose="020F0502020204030204" pitchFamily="34" charset="0"/>
              <a:cs typeface="Times New Roman"/>
            </a:endParaRPr>
          </a:p>
          <a:p>
            <a:pPr marL="0" indent="0" algn="just">
              <a:lnSpc>
                <a:spcPct val="107000"/>
              </a:lnSpc>
              <a:spcAft>
                <a:spcPts val="800"/>
              </a:spcAft>
              <a:buNone/>
            </a:pPr>
            <a:r>
              <a:rPr lang="et-EE" sz="1800" kern="100" dirty="0">
                <a:effectLst/>
                <a:latin typeface="Calibri"/>
                <a:ea typeface="Calibri" panose="020F0502020204030204" pitchFamily="34" charset="0"/>
                <a:cs typeface="Times New Roman"/>
              </a:rPr>
              <a:t>Jõgevamaa Koostöökoja </a:t>
            </a:r>
            <a:r>
              <a:rPr lang="et-EE" sz="1800" kern="100" dirty="0" err="1">
                <a:effectLst/>
                <a:latin typeface="Calibri"/>
                <a:ea typeface="Calibri" panose="020F0502020204030204" pitchFamily="34" charset="0"/>
                <a:cs typeface="Times New Roman"/>
              </a:rPr>
              <a:t>ühisstrateegia</a:t>
            </a:r>
            <a:r>
              <a:rPr lang="et-EE" sz="1800" kern="100" dirty="0">
                <a:effectLst/>
                <a:latin typeface="Calibri"/>
                <a:ea typeface="Calibri" panose="020F0502020204030204" pitchFamily="34" charset="0"/>
                <a:cs typeface="Times New Roman"/>
              </a:rPr>
              <a:t> panustab nii Euroopa Liidu ühise põllumajanduspoliitika Eesti strateegiakava 2023-2027 erieesmärgi nr 8 ja kavas nimetatud </a:t>
            </a:r>
            <a:r>
              <a:rPr lang="et-EE" sz="1800" kern="100" dirty="0" err="1">
                <a:effectLst/>
                <a:latin typeface="Calibri"/>
                <a:ea typeface="Calibri" panose="020F0502020204030204" pitchFamily="34" charset="0"/>
                <a:cs typeface="Times New Roman"/>
              </a:rPr>
              <a:t>LEADER</a:t>
            </a:r>
            <a:r>
              <a:rPr lang="et-EE" kern="100" dirty="0" err="1">
                <a:latin typeface="Calibri"/>
                <a:ea typeface="Calibri" panose="020F0502020204030204" pitchFamily="34" charset="0"/>
                <a:cs typeface="Times New Roman"/>
              </a:rPr>
              <a:t>i</a:t>
            </a:r>
            <a:r>
              <a:rPr lang="et-EE" sz="1800" kern="100" dirty="0">
                <a:effectLst/>
                <a:latin typeface="Calibri"/>
                <a:ea typeface="Calibri" panose="020F0502020204030204" pitchFamily="34" charset="0"/>
                <a:cs typeface="Times New Roman"/>
              </a:rPr>
              <a:t> eesmärkide kui esmakordselt Sotsiaalfond+ eesmärkide saavutamisse</a:t>
            </a:r>
            <a:r>
              <a:rPr lang="et-EE" kern="100" dirty="0">
                <a:latin typeface="Calibri"/>
                <a:ea typeface="Calibri" panose="020F0502020204030204" pitchFamily="34" charset="0"/>
                <a:cs typeface="Times New Roman"/>
              </a:rPr>
              <a:t> läbi ettevõtetele ja kogukondadele suunatud toetusmeetmete</a:t>
            </a:r>
            <a:r>
              <a:rPr lang="et-EE" sz="1800" kern="100" dirty="0">
                <a:effectLst/>
                <a:latin typeface="Calibri"/>
                <a:ea typeface="Calibri" panose="020F0502020204030204" pitchFamily="34" charset="0"/>
                <a:cs typeface="Times New Roman"/>
              </a:rPr>
              <a:t>.</a:t>
            </a:r>
            <a:r>
              <a:rPr lang="et-EE" kern="100" dirty="0">
                <a:latin typeface="Calibri"/>
                <a:ea typeface="Calibri" panose="020F0502020204030204" pitchFamily="34" charset="0"/>
                <a:cs typeface="Times New Roman"/>
              </a:rPr>
              <a:t> Panustatakse tööhõive edendamisse (meede 1), majanduskasvu (meede 1), sotsiaalsesse kaasatusse (meetmed 3.1, 3.3, 4) ja kohalikku arengusse (meede 3.2) ning  taastuvenergia võimaluste efektiivsemasse kasutuselevõttu (</a:t>
            </a:r>
            <a:r>
              <a:rPr lang="et-EE" kern="100" dirty="0" err="1">
                <a:latin typeface="Calibri"/>
                <a:ea typeface="Calibri" panose="020F0502020204030204" pitchFamily="34" charset="0"/>
                <a:cs typeface="Times New Roman"/>
              </a:rPr>
              <a:t>biomajandus</a:t>
            </a:r>
            <a:r>
              <a:rPr lang="et-EE" kern="100" dirty="0">
                <a:latin typeface="Calibri"/>
                <a:ea typeface="Calibri" panose="020F0502020204030204" pitchFamily="34" charset="0"/>
                <a:cs typeface="Times New Roman"/>
              </a:rPr>
              <a:t>) (meetmed 1, 2). Strateegia</a:t>
            </a:r>
            <a:r>
              <a:rPr lang="et-EE" sz="1800" kern="100" dirty="0">
                <a:effectLst/>
                <a:latin typeface="Calibri"/>
                <a:ea typeface="Calibri" panose="020F0502020204030204" pitchFamily="34" charset="0"/>
                <a:cs typeface="Times New Roman"/>
              </a:rPr>
              <a:t> lähtub tegevuspiirkonna arengueeldustest ning väljakutsetest, kaasates huvirühmi ja erialaspetsialiste ning võttes arvesse LEADER-põhimõtteid.</a:t>
            </a:r>
          </a:p>
          <a:p>
            <a:pPr marL="0" indent="0" algn="just">
              <a:lnSpc>
                <a:spcPct val="107000"/>
              </a:lnSpc>
              <a:spcAft>
                <a:spcPts val="800"/>
              </a:spcAft>
              <a:buNone/>
            </a:pPr>
            <a:r>
              <a:rPr lang="et-EE" sz="1800" kern="100" dirty="0">
                <a:effectLst/>
                <a:latin typeface="Calibri"/>
                <a:ea typeface="Calibri" panose="020F0502020204030204" pitchFamily="34" charset="0"/>
                <a:cs typeface="Times New Roman"/>
              </a:rPr>
              <a:t>Strateegiline plaan on koostatud piirkonna vajadustele vastavalt. Strateegia koostamisel kasutati </a:t>
            </a:r>
            <a:r>
              <a:rPr lang="et-EE" sz="1800" kern="100" dirty="0" err="1">
                <a:effectLst/>
                <a:latin typeface="Calibri"/>
                <a:ea typeface="Calibri" panose="020F0502020204030204" pitchFamily="34" charset="0"/>
                <a:cs typeface="Times New Roman"/>
              </a:rPr>
              <a:t>HeiVäl</a:t>
            </a:r>
            <a:r>
              <a:rPr lang="et-EE" sz="1800" kern="100" dirty="0">
                <a:effectLst/>
                <a:latin typeface="Calibri"/>
                <a:ea typeface="Calibri" panose="020F0502020204030204" pitchFamily="34" charset="0"/>
                <a:cs typeface="Times New Roman"/>
              </a:rPr>
              <a:t> </a:t>
            </a:r>
            <a:r>
              <a:rPr lang="et-EE" sz="1800" kern="100" dirty="0" err="1">
                <a:effectLst/>
                <a:latin typeface="Calibri"/>
                <a:ea typeface="Calibri" panose="020F0502020204030204" pitchFamily="34" charset="0"/>
                <a:cs typeface="Times New Roman"/>
              </a:rPr>
              <a:t>Consulting’u</a:t>
            </a:r>
            <a:r>
              <a:rPr lang="et-EE" sz="1800" kern="100" dirty="0">
                <a:effectLst/>
                <a:latin typeface="Calibri"/>
                <a:ea typeface="Calibri" panose="020F0502020204030204" pitchFamily="34" charset="0"/>
                <a:cs typeface="Times New Roman"/>
              </a:rPr>
              <a:t> väljatöötatud kaubamärgiga kaitstud Liivakella® meetodit. Liivakella® meetod võimaldab strateegia koostamist terviklikult juhtida ja siduda erinevad etapid üheks loogiliselt seotud tervikuks.</a:t>
            </a:r>
            <a:r>
              <a:rPr lang="en-US" kern="100" dirty="0">
                <a:latin typeface="Calibri"/>
                <a:ea typeface="Calibri" panose="020F0502020204030204" pitchFamily="34" charset="0"/>
                <a:cs typeface="Times New Roman"/>
              </a:rPr>
              <a:t> </a:t>
            </a:r>
            <a:endParaRPr lang="et-EE"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kern="100" dirty="0" err="1">
                <a:latin typeface="Calibri"/>
                <a:ea typeface="Calibri" panose="020F0502020204030204" pitchFamily="34" charset="0"/>
                <a:cs typeface="Times New Roman"/>
              </a:rPr>
              <a:t>Strateegia</a:t>
            </a:r>
            <a:r>
              <a:rPr lang="et-EE" kern="100" dirty="0">
                <a:latin typeface="Calibri"/>
                <a:ea typeface="Calibri" panose="020F0502020204030204" pitchFamily="34" charset="0"/>
                <a:cs typeface="Times New Roman"/>
              </a:rPr>
              <a:t> koostamise aluseks on maaeluministri 02.02.2022 määruse nr 7 </a:t>
            </a:r>
            <a:r>
              <a:rPr lang="et-EE" dirty="0">
                <a:latin typeface="Calibri"/>
                <a:ea typeface="Calibri" panose="020F0502020204030204" pitchFamily="34" charset="0"/>
                <a:cs typeface="Calibri"/>
              </a:rPr>
              <a:t>„</a:t>
            </a:r>
            <a:r>
              <a:rPr lang="et-EE" dirty="0" err="1">
                <a:latin typeface="Calibri"/>
                <a:ea typeface="Calibri" panose="020F0502020204030204" pitchFamily="34" charset="0"/>
                <a:cs typeface="Calibri"/>
              </a:rPr>
              <a:t>LEADERi</a:t>
            </a:r>
            <a:r>
              <a:rPr lang="et-EE" dirty="0">
                <a:latin typeface="Calibri"/>
                <a:ea typeface="Calibri" panose="020F0502020204030204" pitchFamily="34" charset="0"/>
                <a:cs typeface="Calibri"/>
              </a:rPr>
              <a:t> kohaliku arengu strateegia 2023–2027 ettevalmistamise toetus“</a:t>
            </a:r>
            <a:r>
              <a:rPr lang="et-EE" kern="100" dirty="0">
                <a:latin typeface="Calibri"/>
                <a:ea typeface="Calibri" panose="020F0502020204030204" pitchFamily="34" charset="0"/>
                <a:cs typeface="Times New Roman"/>
              </a:rPr>
              <a:t> (määrus) </a:t>
            </a:r>
            <a:r>
              <a:rPr lang="et-EE" dirty="0">
                <a:latin typeface="Calibri"/>
                <a:ea typeface="Calibri" panose="020F0502020204030204" pitchFamily="34" charset="0"/>
                <a:cs typeface="Calibri"/>
              </a:rPr>
              <a:t>§ 3 lõikes 3 </a:t>
            </a:r>
            <a:r>
              <a:rPr lang="et-EE" kern="100" dirty="0">
                <a:latin typeface="Calibri"/>
                <a:ea typeface="Calibri" panose="020F0502020204030204" pitchFamily="34" charset="0"/>
                <a:cs typeface="Times New Roman"/>
              </a:rPr>
              <a:t>nimetatud nõuded. </a:t>
            </a:r>
            <a:endParaRPr lang="et-EE"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t-EE" dirty="0">
                <a:latin typeface="Calibri"/>
                <a:ea typeface="Calibri" panose="020F0502020204030204" pitchFamily="34" charset="0"/>
                <a:cs typeface="Calibri"/>
              </a:rPr>
              <a:t>S</a:t>
            </a:r>
            <a:r>
              <a:rPr lang="et-EE" sz="1800" dirty="0">
                <a:effectLst/>
                <a:latin typeface="Calibri"/>
                <a:ea typeface="Calibri" panose="020F0502020204030204" pitchFamily="34" charset="0"/>
                <a:cs typeface="Calibri"/>
              </a:rPr>
              <a:t>trateegia esitatakse määruse § 10 lõike 1 punkti 4 kohaselt ja „Euroopa Liidu ühise põllumajanduspoliitika Eesti strateegiakava aastateks 2023–2027“ sekkumise „LEADER – kogukonna juhitud kohalik areng“ alusel heakskiitmiseks PRIAle koos kohaliku tegevusrühma üldkoosoleku otsusega strateegia vastuvõtmise kohta 25. mail 2023.</a:t>
            </a:r>
          </a:p>
          <a:p>
            <a:pPr marL="0" indent="0">
              <a:lnSpc>
                <a:spcPct val="107000"/>
              </a:lnSpc>
              <a:spcAft>
                <a:spcPts val="800"/>
              </a:spcAft>
              <a:buNone/>
            </a:pPr>
            <a:endParaRPr lang="et-EE"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t-E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416719D2-8312-A657-FF6B-DA0E82EBCFFA}"/>
              </a:ext>
            </a:extLst>
          </p:cNvPr>
          <p:cNvSpPr>
            <a:spLocks noGrp="1"/>
          </p:cNvSpPr>
          <p:nvPr>
            <p:ph type="title"/>
          </p:nvPr>
        </p:nvSpPr>
        <p:spPr>
          <a:xfrm>
            <a:off x="609599" y="153986"/>
            <a:ext cx="10938456" cy="978128"/>
          </a:xfrm>
        </p:spPr>
        <p:txBody>
          <a:bodyPr/>
          <a:lstStyle/>
          <a:p>
            <a:r>
              <a:rPr lang="en-US" err="1"/>
              <a:t>Sissejuhatus</a:t>
            </a:r>
            <a:endParaRPr lang="et-EE"/>
          </a:p>
        </p:txBody>
      </p:sp>
      <p:sp>
        <p:nvSpPr>
          <p:cNvPr id="2" name="Slaidinumbri kohatäide 3">
            <a:extLst>
              <a:ext uri="{FF2B5EF4-FFF2-40B4-BE49-F238E27FC236}">
                <a16:creationId xmlns:a16="http://schemas.microsoft.com/office/drawing/2014/main" id="{FDF95F54-3614-2E9B-5FEF-9E5FEA3D6FF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a:t>
            </a:fld>
            <a:endParaRPr lang="et-EE">
              <a:solidFill>
                <a:prstClr val="black"/>
              </a:solidFill>
              <a:latin typeface="Calibri"/>
            </a:endParaRPr>
          </a:p>
        </p:txBody>
      </p:sp>
    </p:spTree>
    <p:extLst>
      <p:ext uri="{BB962C8B-B14F-4D97-AF65-F5344CB8AC3E}">
        <p14:creationId xmlns:p14="http://schemas.microsoft.com/office/powerpoint/2010/main" val="2829071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urved Connector 53"/>
          <p:cNvCxnSpPr/>
          <p:nvPr/>
        </p:nvCxnSpPr>
        <p:spPr bwMode="auto">
          <a:xfrm>
            <a:off x="10592880" y="5298721"/>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6" name="Rectangle 2388">
            <a:extLst>
              <a:ext uri="{FF2B5EF4-FFF2-40B4-BE49-F238E27FC236}">
                <a16:creationId xmlns:a16="http://schemas.microsoft.com/office/drawing/2014/main" id="{577B6935-2AD2-6D5B-3DBC-B2D04D479072}"/>
              </a:ext>
            </a:extLst>
          </p:cNvPr>
          <p:cNvSpPr txBox="1">
            <a:spLocks noChangeArrowheads="1"/>
          </p:cNvSpPr>
          <p:nvPr/>
        </p:nvSpPr>
        <p:spPr>
          <a:xfrm>
            <a:off x="285750" y="66508"/>
            <a:ext cx="10562763" cy="965441"/>
          </a:xfrm>
          <a:prstGeom prst="rect">
            <a:avLst/>
          </a:prstGeom>
        </p:spPr>
        <p:txBody>
          <a:bodyPr vert="horz" lIns="91440" tIns="45720" rIns="91440" bIns="45720" rtlCol="0" anchor="ctr">
            <a:no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sz="2800">
                <a:ea typeface="ＭＳ Ｐゴシック" pitchFamily="34" charset="-128"/>
              </a:rPr>
              <a:t>STRATEEGIA KAART</a:t>
            </a:r>
            <a:r>
              <a:rPr lang="en-US" sz="2800">
                <a:ea typeface="ＭＳ Ｐゴシック" pitchFamily="34" charset="-128"/>
              </a:rPr>
              <a:t> AKTIIVSETELE KOGUKONDADELE </a:t>
            </a:r>
          </a:p>
          <a:p>
            <a:r>
              <a:rPr lang="en-US" sz="2800">
                <a:ea typeface="ＭＳ Ｐゴシック" pitchFamily="34" charset="-128"/>
              </a:rPr>
              <a:t>“ARUKATE/KESTLIKE KÜLADE KIIRENDI”</a:t>
            </a:r>
            <a:endParaRPr lang="et-EE" sz="2800">
              <a:ea typeface="ＭＳ Ｐゴシック" pitchFamily="34" charset="-128"/>
            </a:endParaRPr>
          </a:p>
        </p:txBody>
      </p:sp>
      <p:sp>
        <p:nvSpPr>
          <p:cNvPr id="7" name="Text Box 27">
            <a:extLst>
              <a:ext uri="{FF2B5EF4-FFF2-40B4-BE49-F238E27FC236}">
                <a16:creationId xmlns:a16="http://schemas.microsoft.com/office/drawing/2014/main" id="{594C30C0-0FC0-BCD9-1C46-0245B30AE24B}"/>
              </a:ext>
            </a:extLst>
          </p:cNvPr>
          <p:cNvSpPr txBox="1">
            <a:spLocks noChangeArrowheads="1"/>
          </p:cNvSpPr>
          <p:nvPr/>
        </p:nvSpPr>
        <p:spPr bwMode="auto">
          <a:xfrm>
            <a:off x="658612" y="1002190"/>
            <a:ext cx="11148689" cy="885114"/>
          </a:xfrm>
          <a:prstGeom prst="rect">
            <a:avLst/>
          </a:prstGeom>
          <a:noFill/>
          <a:ln w="9525" algn="ctr">
            <a:noFill/>
            <a:miter lim="800000"/>
            <a:headEnd/>
            <a:tailEnd/>
          </a:ln>
          <a:effectLst/>
        </p:spPr>
        <p:txBody>
          <a:bodyPr wrap="square">
            <a:spAutoFit/>
          </a:bodyPr>
          <a:lstStyle/>
          <a:p>
            <a:pPr defTabSz="1219170">
              <a:lnSpc>
                <a:spcPct val="80000"/>
              </a:lnSpc>
            </a:pPr>
            <a:r>
              <a:rPr lang="et-EE" sz="1600" b="1">
                <a:solidFill>
                  <a:prstClr val="black"/>
                </a:solidFill>
                <a:latin typeface="Calibri"/>
              </a:rPr>
              <a:t>MEEDE 3.2 ja 3.3</a:t>
            </a:r>
          </a:p>
          <a:p>
            <a:pPr defTabSz="1219170">
              <a:lnSpc>
                <a:spcPct val="80000"/>
              </a:lnSpc>
            </a:pPr>
            <a:r>
              <a:rPr lang="en-US" sz="1600" b="1">
                <a:solidFill>
                  <a:prstClr val="black"/>
                </a:solidFill>
                <a:latin typeface="Calibri"/>
              </a:rPr>
              <a:t>V</a:t>
            </a:r>
            <a:r>
              <a:rPr lang="et-EE" sz="1600" b="1">
                <a:solidFill>
                  <a:prstClr val="black"/>
                </a:solidFill>
                <a:latin typeface="Calibri"/>
              </a:rPr>
              <a:t>isioon:</a:t>
            </a:r>
            <a:r>
              <a:rPr lang="en-US" sz="1600" b="1">
                <a:solidFill>
                  <a:prstClr val="black"/>
                </a:solidFill>
                <a:latin typeface="Calibri"/>
              </a:rPr>
              <a:t> </a:t>
            </a:r>
            <a:r>
              <a:rPr lang="fi-FI" sz="1600" b="1">
                <a:solidFill>
                  <a:prstClr val="black"/>
                </a:solidFill>
              </a:rPr>
              <a:t>Julgustame  vähemalt 34% tänaseid aktiivseid kogukondi (30 asustusüksust) rakendama aruka küla strateegilise juhtimise lähenemist ning saavutama mõjueesmärke. Arukate küla metoodika rakendamisega tegelevates asustusüksustes on elanike arvu langus madalam võrreldes nende aktiivsete asustusüksustega, kus arukate külade lähenemist ei rakendata.</a:t>
            </a:r>
          </a:p>
        </p:txBody>
      </p:sp>
      <p:graphicFrame>
        <p:nvGraphicFramePr>
          <p:cNvPr id="10" name="Group 2686">
            <a:extLst>
              <a:ext uri="{FF2B5EF4-FFF2-40B4-BE49-F238E27FC236}">
                <a16:creationId xmlns:a16="http://schemas.microsoft.com/office/drawing/2014/main" id="{5A0EFCDA-7B57-CE45-ECB5-096E18AE3800}"/>
              </a:ext>
            </a:extLst>
          </p:cNvPr>
          <p:cNvGraphicFramePr>
            <a:graphicFrameLocks noGrp="1"/>
          </p:cNvGraphicFramePr>
          <p:nvPr>
            <p:ph idx="1"/>
            <p:extLst>
              <p:ext uri="{D42A27DB-BD31-4B8C-83A1-F6EECF244321}">
                <p14:modId xmlns:p14="http://schemas.microsoft.com/office/powerpoint/2010/main" val="1989199597"/>
              </p:ext>
            </p:extLst>
          </p:nvPr>
        </p:nvGraphicFramePr>
        <p:xfrm>
          <a:off x="5463743" y="1839534"/>
          <a:ext cx="6615799" cy="3054553"/>
        </p:xfrm>
        <a:graphic>
          <a:graphicData uri="http://schemas.openxmlformats.org/drawingml/2006/table">
            <a:tbl>
              <a:tblPr/>
              <a:tblGrid>
                <a:gridCol w="1152235">
                  <a:extLst>
                    <a:ext uri="{9D8B030D-6E8A-4147-A177-3AD203B41FA5}">
                      <a16:colId xmlns:a16="http://schemas.microsoft.com/office/drawing/2014/main" val="20003"/>
                    </a:ext>
                  </a:extLst>
                </a:gridCol>
                <a:gridCol w="745724">
                  <a:extLst>
                    <a:ext uri="{9D8B030D-6E8A-4147-A177-3AD203B41FA5}">
                      <a16:colId xmlns:a16="http://schemas.microsoft.com/office/drawing/2014/main" val="3173897295"/>
                    </a:ext>
                  </a:extLst>
                </a:gridCol>
                <a:gridCol w="394075">
                  <a:extLst>
                    <a:ext uri="{9D8B030D-6E8A-4147-A177-3AD203B41FA5}">
                      <a16:colId xmlns:a16="http://schemas.microsoft.com/office/drawing/2014/main" val="20005"/>
                    </a:ext>
                  </a:extLst>
                </a:gridCol>
                <a:gridCol w="394075">
                  <a:extLst>
                    <a:ext uri="{9D8B030D-6E8A-4147-A177-3AD203B41FA5}">
                      <a16:colId xmlns:a16="http://schemas.microsoft.com/office/drawing/2014/main" val="20006"/>
                    </a:ext>
                  </a:extLst>
                </a:gridCol>
                <a:gridCol w="394075">
                  <a:extLst>
                    <a:ext uri="{9D8B030D-6E8A-4147-A177-3AD203B41FA5}">
                      <a16:colId xmlns:a16="http://schemas.microsoft.com/office/drawing/2014/main" val="20007"/>
                    </a:ext>
                  </a:extLst>
                </a:gridCol>
                <a:gridCol w="394075">
                  <a:extLst>
                    <a:ext uri="{9D8B030D-6E8A-4147-A177-3AD203B41FA5}">
                      <a16:colId xmlns:a16="http://schemas.microsoft.com/office/drawing/2014/main" val="20008"/>
                    </a:ext>
                  </a:extLst>
                </a:gridCol>
                <a:gridCol w="394075">
                  <a:extLst>
                    <a:ext uri="{9D8B030D-6E8A-4147-A177-3AD203B41FA5}">
                      <a16:colId xmlns:a16="http://schemas.microsoft.com/office/drawing/2014/main" val="4127680773"/>
                    </a:ext>
                  </a:extLst>
                </a:gridCol>
                <a:gridCol w="394075">
                  <a:extLst>
                    <a:ext uri="{9D8B030D-6E8A-4147-A177-3AD203B41FA5}">
                      <a16:colId xmlns:a16="http://schemas.microsoft.com/office/drawing/2014/main" val="4148136052"/>
                    </a:ext>
                  </a:extLst>
                </a:gridCol>
                <a:gridCol w="394075">
                  <a:extLst>
                    <a:ext uri="{9D8B030D-6E8A-4147-A177-3AD203B41FA5}">
                      <a16:colId xmlns:a16="http://schemas.microsoft.com/office/drawing/2014/main" val="256074104"/>
                    </a:ext>
                  </a:extLst>
                </a:gridCol>
                <a:gridCol w="673031">
                  <a:extLst>
                    <a:ext uri="{9D8B030D-6E8A-4147-A177-3AD203B41FA5}">
                      <a16:colId xmlns:a16="http://schemas.microsoft.com/office/drawing/2014/main" val="188152768"/>
                    </a:ext>
                  </a:extLst>
                </a:gridCol>
                <a:gridCol w="1286284">
                  <a:extLst>
                    <a:ext uri="{9D8B030D-6E8A-4147-A177-3AD203B41FA5}">
                      <a16:colId xmlns:a16="http://schemas.microsoft.com/office/drawing/2014/main" val="612938848"/>
                    </a:ext>
                  </a:extLst>
                </a:gridCol>
              </a:tblGrid>
              <a:tr h="440794">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err="1">
                          <a:ln>
                            <a:noFill/>
                          </a:ln>
                          <a:solidFill>
                            <a:schemeClr val="tx1"/>
                          </a:solidFill>
                          <a:effectLst/>
                          <a:latin typeface="+mn-lt"/>
                          <a:ea typeface="ＭＳ Ｐゴシック" pitchFamily="34" charset="-128"/>
                        </a:rPr>
                        <a:t>Strateegilised</a:t>
                      </a:r>
                      <a:r>
                        <a:rPr kumimoji="0" lang="en-US" sz="1200" b="1" i="0" u="none" strike="noStrike" cap="none" normalizeH="0" baseline="0">
                          <a:ln>
                            <a:noFill/>
                          </a:ln>
                          <a:solidFill>
                            <a:schemeClr val="tx1"/>
                          </a:solidFill>
                          <a:effectLst/>
                          <a:latin typeface="+mn-lt"/>
                          <a:ea typeface="ＭＳ Ｐゴシック" pitchFamily="34" charset="-128"/>
                        </a:rPr>
                        <a:t> e</a:t>
                      </a:r>
                      <a:r>
                        <a:rPr kumimoji="0" lang="et-EE" sz="1200" b="1" i="0" u="none" strike="noStrike" cap="none" normalizeH="0" baseline="0" err="1">
                          <a:ln>
                            <a:noFill/>
                          </a:ln>
                          <a:solidFill>
                            <a:schemeClr val="tx1"/>
                          </a:solidFill>
                          <a:effectLst/>
                          <a:latin typeface="+mn-lt"/>
                          <a:ea typeface="ＭＳ Ｐゴシック" pitchFamily="34" charset="-128"/>
                        </a:rPr>
                        <a:t>esmärgid</a:t>
                      </a:r>
                      <a:endParaRPr kumimoji="0" lang="et-EE" sz="12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err="1">
                          <a:ln>
                            <a:noFill/>
                          </a:ln>
                          <a:solidFill>
                            <a:schemeClr val="tx1"/>
                          </a:solidFill>
                          <a:effectLst/>
                          <a:latin typeface="+mn-lt"/>
                          <a:ea typeface="ＭＳ Ｐゴシック" pitchFamily="34" charset="-128"/>
                        </a:rPr>
                        <a:t>Mõõdik</a:t>
                      </a:r>
                      <a:endParaRPr kumimoji="0" lang="et-EE" sz="12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7">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t-EE" sz="1200" b="1" i="0" u="none" strike="noStrike" cap="none" normalizeH="0" baseline="0">
                          <a:ln>
                            <a:noFill/>
                          </a:ln>
                          <a:solidFill>
                            <a:schemeClr val="tx1"/>
                          </a:solidFill>
                          <a:effectLst/>
                          <a:latin typeface="+mn-lt"/>
                          <a:ea typeface="ＭＳ Ｐゴシック" pitchFamily="34" charset="-128"/>
                        </a:rPr>
                        <a:t>Siht</a:t>
                      </a:r>
                      <a:r>
                        <a:rPr kumimoji="0" lang="en-US" sz="1200" b="1" i="0" u="none" strike="noStrike" cap="none" normalizeH="0" baseline="0" err="1">
                          <a:ln>
                            <a:noFill/>
                          </a:ln>
                          <a:solidFill>
                            <a:schemeClr val="tx1"/>
                          </a:solidFill>
                          <a:effectLst/>
                          <a:latin typeface="+mn-lt"/>
                          <a:ea typeface="ＭＳ Ｐゴシック" pitchFamily="34" charset="-128"/>
                        </a:rPr>
                        <a:t>väärtus</a:t>
                      </a:r>
                      <a:endParaRPr kumimoji="0" lang="et-EE" sz="12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t-EE"/>
                    </a:p>
                  </a:txBody>
                  <a:tcPr>
                    <a:lnL w="12700" cap="flat" cmpd="sng" algn="ctr">
                      <a:solidFill>
                        <a:schemeClr val="tx1"/>
                      </a:solidFill>
                      <a:prstDash val="solid"/>
                      <a:round/>
                      <a:headEnd type="none" w="med" len="med"/>
                      <a:tailEnd type="none" w="med" len="med"/>
                    </a:lnL>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0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kern="1200" cap="none" normalizeH="0" baseline="0" err="1">
                          <a:ln>
                            <a:noFill/>
                          </a:ln>
                          <a:solidFill>
                            <a:schemeClr val="tx1"/>
                          </a:solidFill>
                          <a:effectLst/>
                          <a:latin typeface="+mn-lt"/>
                          <a:ea typeface="ＭＳ Ｐゴシック" pitchFamily="34" charset="-128"/>
                          <a:cs typeface="+mn-cs"/>
                        </a:rPr>
                        <a:t>Vastutaja</a:t>
                      </a:r>
                      <a:endParaRPr kumimoji="0" lang="et-EE" sz="1200" b="1"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kern="1200" cap="none" normalizeH="0" baseline="0" err="1">
                          <a:ln>
                            <a:noFill/>
                          </a:ln>
                          <a:solidFill>
                            <a:schemeClr val="tx1"/>
                          </a:solidFill>
                          <a:effectLst/>
                          <a:latin typeface="+mn-lt"/>
                          <a:ea typeface="ＭＳ Ｐゴシック" pitchFamily="34" charset="-128"/>
                          <a:cs typeface="+mn-cs"/>
                        </a:rPr>
                        <a:t>Parendusegevused</a:t>
                      </a:r>
                      <a:r>
                        <a:rPr kumimoji="0" lang="en-US" sz="1200" b="1" i="0" u="none" strike="noStrike" kern="1200" cap="none" normalizeH="0" baseline="0">
                          <a:ln>
                            <a:noFill/>
                          </a:ln>
                          <a:solidFill>
                            <a:schemeClr val="tx1"/>
                          </a:solidFill>
                          <a:effectLst/>
                          <a:latin typeface="+mn-lt"/>
                          <a:ea typeface="ＭＳ Ｐゴシック" pitchFamily="34" charset="-128"/>
                          <a:cs typeface="+mn-cs"/>
                        </a:rPr>
                        <a:t> </a:t>
                      </a:r>
                      <a:r>
                        <a:rPr kumimoji="0" lang="en-US" sz="1200" b="1" i="0" u="none" strike="noStrike" kern="1200" cap="none" normalizeH="0" baseline="0" err="1">
                          <a:ln>
                            <a:noFill/>
                          </a:ln>
                          <a:solidFill>
                            <a:schemeClr val="tx1"/>
                          </a:solidFill>
                          <a:effectLst/>
                          <a:latin typeface="+mn-lt"/>
                          <a:ea typeface="ＭＳ Ｐゴシック" pitchFamily="34" charset="-128"/>
                          <a:cs typeface="+mn-cs"/>
                        </a:rPr>
                        <a:t>sihtväärtuste</a:t>
                      </a:r>
                      <a:r>
                        <a:rPr kumimoji="0" lang="en-US" sz="1200" b="1" i="0" u="none" strike="noStrike" kern="1200" cap="none" normalizeH="0" baseline="0">
                          <a:ln>
                            <a:noFill/>
                          </a:ln>
                          <a:solidFill>
                            <a:schemeClr val="tx1"/>
                          </a:solidFill>
                          <a:effectLst/>
                          <a:latin typeface="+mn-lt"/>
                          <a:ea typeface="ＭＳ Ｐゴシック" pitchFamily="34" charset="-128"/>
                          <a:cs typeface="+mn-cs"/>
                        </a:rPr>
                        <a:t> </a:t>
                      </a:r>
                      <a:r>
                        <a:rPr kumimoji="0" lang="en-US" sz="1200" b="1" i="0" u="none" strike="noStrike" kern="1200" cap="none" normalizeH="0" baseline="0" err="1">
                          <a:ln>
                            <a:noFill/>
                          </a:ln>
                          <a:solidFill>
                            <a:schemeClr val="tx1"/>
                          </a:solidFill>
                          <a:effectLst/>
                          <a:latin typeface="+mn-lt"/>
                          <a:ea typeface="ＭＳ Ｐゴシック" pitchFamily="34" charset="-128"/>
                          <a:cs typeface="+mn-cs"/>
                        </a:rPr>
                        <a:t>saavutamiseks</a:t>
                      </a:r>
                      <a:endParaRPr kumimoji="0" lang="et-EE" sz="1200" b="1"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0"/>
                  </a:ext>
                </a:extLst>
              </a:tr>
              <a:tr h="188133">
                <a:tc vMerge="1">
                  <a:txBody>
                    <a:bodyPr/>
                    <a:lstStyle/>
                    <a:p>
                      <a:endParaRPr lang="et-EE"/>
                    </a:p>
                  </a:txBody>
                  <a:tcPr/>
                </a:tc>
                <a:tc vMerge="1">
                  <a:txBody>
                    <a:bodyPr/>
                    <a:lstStyle/>
                    <a:p>
                      <a:endParaRPr lang="et-EE"/>
                    </a:p>
                  </a:txBody>
                  <a:tcPr>
                    <a:lnT w="9525"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2023</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2024</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2025</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2026</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2027</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2028</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75000"/>
                        </a:lnSpc>
                        <a:spcBef>
                          <a:spcPts val="0"/>
                        </a:spcBef>
                        <a:spcAft>
                          <a:spcPct val="0"/>
                        </a:spcAft>
                        <a:buClrTx/>
                        <a:buSzTx/>
                        <a:buFontTx/>
                        <a:buNone/>
                        <a:tabLst/>
                      </a:pPr>
                      <a:r>
                        <a:rPr kumimoji="0" lang="en-US"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2029</a:t>
                      </a:r>
                      <a:endParaRPr kumimoji="0" lang="et-EE" sz="12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32982">
                <a:tc rowSpan="2">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Aasta</a:t>
                      </a:r>
                      <a:r>
                        <a:rPr kumimoji="0" lang="en-US" sz="1200" b="0" i="0" u="none" strike="noStrike" cap="none" normalizeH="0" baseline="0">
                          <a:ln>
                            <a:noFill/>
                          </a:ln>
                          <a:solidFill>
                            <a:schemeClr val="tx1"/>
                          </a:solidFill>
                          <a:effectLst/>
                          <a:latin typeface="+mn-lt"/>
                          <a:ea typeface="ＭＳ Ｐゴシック" pitchFamily="34" charset="-128"/>
                        </a:rPr>
                        <a:t> 2024 </a:t>
                      </a:r>
                      <a:r>
                        <a:rPr kumimoji="0" lang="en-US" sz="1200" b="0" i="0" u="none" strike="noStrike" cap="none" normalizeH="0" baseline="0" err="1">
                          <a:ln>
                            <a:noFill/>
                          </a:ln>
                          <a:solidFill>
                            <a:schemeClr val="tx1"/>
                          </a:solidFill>
                          <a:effectLst/>
                          <a:latin typeface="+mn-lt"/>
                          <a:ea typeface="ＭＳ Ｐゴシック" pitchFamily="34" charset="-128"/>
                        </a:rPr>
                        <a:t>augustiks</a:t>
                      </a:r>
                      <a:r>
                        <a:rPr kumimoji="0" lang="en-US" sz="1200" b="0" i="0" u="none" strike="noStrike" cap="none" normalizeH="0" baseline="0">
                          <a:ln>
                            <a:noFill/>
                          </a:ln>
                          <a:solidFill>
                            <a:schemeClr val="tx1"/>
                          </a:solidFill>
                          <a:effectLst/>
                          <a:latin typeface="+mn-lt"/>
                          <a:ea typeface="ＭＳ Ｐゴシック" pitchFamily="34" charset="-128"/>
                        </a:rPr>
                        <a:t> on JKTK-l 100% </a:t>
                      </a:r>
                      <a:r>
                        <a:rPr kumimoji="0" lang="en-US" sz="1200" b="0" i="0" u="none" strike="noStrike" cap="none" normalizeH="0" baseline="0" err="1">
                          <a:ln>
                            <a:noFill/>
                          </a:ln>
                          <a:solidFill>
                            <a:schemeClr val="tx1"/>
                          </a:solidFill>
                          <a:effectLst/>
                          <a:latin typeface="+mn-lt"/>
                          <a:ea typeface="ＭＳ Ｐゴシック" pitchFamily="34" charset="-128"/>
                        </a:rPr>
                        <a:t>asustusüksustest</a:t>
                      </a:r>
                      <a:r>
                        <a:rPr kumimoji="0" lang="en-US" sz="1200" b="0" i="0" u="none" strike="noStrike" cap="none" normalizeH="0" baseline="0">
                          <a:ln>
                            <a:noFill/>
                          </a:ln>
                          <a:solidFill>
                            <a:schemeClr val="tx1"/>
                          </a:solidFill>
                          <a:effectLst/>
                          <a:latin typeface="+mn-lt"/>
                          <a:ea typeface="ＭＳ Ｐゴシック" pitchFamily="34" charset="-128"/>
                        </a:rPr>
                        <a:t> 6-8 </a:t>
                      </a:r>
                      <a:r>
                        <a:rPr kumimoji="0" lang="en-US" sz="1200" b="0" i="0" u="none" strike="noStrike" cap="none" normalizeH="0" baseline="0" err="1">
                          <a:ln>
                            <a:noFill/>
                          </a:ln>
                          <a:solidFill>
                            <a:schemeClr val="tx1"/>
                          </a:solidFill>
                          <a:effectLst/>
                          <a:latin typeface="+mn-lt"/>
                          <a:ea typeface="ＭＳ Ｐゴシック" pitchFamily="34" charset="-128"/>
                        </a:rPr>
                        <a:t>kontakti</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Asustus-üksuste</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arv</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r>
                        <a:rPr kumimoji="0" lang="en-US" sz="1200" b="0" i="0" u="none" strike="noStrike" cap="none" normalizeH="0" baseline="0">
                          <a:ln>
                            <a:noFill/>
                          </a:ln>
                          <a:solidFill>
                            <a:schemeClr val="tx1"/>
                          </a:solidFill>
                          <a:effectLst/>
                          <a:latin typeface="+mn-lt"/>
                          <a:ea typeface="ＭＳ Ｐゴシック" pitchFamily="34" charset="-128"/>
                        </a:rPr>
                        <a:t>91 </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ＭＳ Ｐゴシック" pitchFamily="34" charset="-128"/>
                          <a:cs typeface="+mn-cs"/>
                        </a:rPr>
                        <a:t>JKTK</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l" defTabSz="914400" rtl="0" eaLnBrk="0" fontAlgn="base" latinLnBrk="0" hangingPunct="0">
                        <a:lnSpc>
                          <a:spcPct val="80000"/>
                        </a:lnSpc>
                        <a:spcBef>
                          <a:spcPts val="0"/>
                        </a:spcBef>
                        <a:spcAft>
                          <a:spcPct val="0"/>
                        </a:spcAft>
                        <a:buClrTx/>
                        <a:buSzTx/>
                        <a:buFontTx/>
                        <a:buNone/>
                        <a:tabLst/>
                      </a:pPr>
                      <a:r>
                        <a:rPr kumimoji="0" lang="en-US" sz="1200" b="0" i="0" u="none" strike="noStrike" kern="1200" cap="none" normalizeH="0" baseline="0" err="1">
                          <a:ln>
                            <a:noFill/>
                          </a:ln>
                          <a:solidFill>
                            <a:schemeClr val="tx1"/>
                          </a:solidFill>
                          <a:effectLst/>
                          <a:latin typeface="+mn-lt"/>
                          <a:ea typeface="ＭＳ Ｐゴシック" pitchFamily="34" charset="-128"/>
                          <a:cs typeface="+mn-cs"/>
                        </a:rPr>
                        <a:t>Kogutakse</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asustusüksuste</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kaupa</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seni</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aktiivsust</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näidanud</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inimeste</a:t>
                      </a:r>
                      <a:r>
                        <a:rPr kumimoji="0" lang="en-US" sz="1200" b="0" i="0" u="none" strike="noStrike" kern="1200" cap="none" normalizeH="0" baseline="0">
                          <a:ln>
                            <a:noFill/>
                          </a:ln>
                          <a:solidFill>
                            <a:schemeClr val="tx1"/>
                          </a:solidFill>
                          <a:effectLst/>
                          <a:latin typeface="+mn-lt"/>
                          <a:ea typeface="ＭＳ Ｐゴシック" pitchFamily="34" charset="-128"/>
                          <a:cs typeface="+mn-cs"/>
                        </a:rPr>
                        <a:t> ja MTÜ-de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kontaktandmed</a:t>
                      </a:r>
                      <a:r>
                        <a:rPr kumimoji="0" lang="en-US" sz="1200" b="0" i="0" u="none" strike="noStrike" kern="1200" cap="none" normalizeH="0" baseline="0">
                          <a:ln>
                            <a:noFill/>
                          </a:ln>
                          <a:solidFill>
                            <a:schemeClr val="tx1"/>
                          </a:solidFill>
                          <a:effectLst/>
                          <a:latin typeface="+mn-lt"/>
                          <a:ea typeface="ＭＳ Ｐゴシック" pitchFamily="34" charset="-128"/>
                          <a:cs typeface="+mn-cs"/>
                        </a:rPr>
                        <a:t>, et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luua</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võimalus</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kogukonna-esindajatega</a:t>
                      </a:r>
                      <a:r>
                        <a:rPr kumimoji="0" lang="en-US" sz="1200" b="0" i="0" u="none" strike="noStrike" kern="1200" cap="none" normalizeH="0" baseline="0">
                          <a:ln>
                            <a:noFill/>
                          </a:ln>
                          <a:solidFill>
                            <a:schemeClr val="tx1"/>
                          </a:solidFill>
                          <a:effectLst/>
                          <a:latin typeface="+mn-lt"/>
                          <a:ea typeface="ＭＳ Ｐゴシック" pitchFamily="34" charset="-128"/>
                          <a:cs typeface="+mn-cs"/>
                        </a:rPr>
                        <a:t> </a:t>
                      </a:r>
                      <a:r>
                        <a:rPr kumimoji="0" lang="en-US" sz="1200" b="0" i="0" u="none" strike="noStrike" kern="1200" cap="none" normalizeH="0" baseline="0" err="1">
                          <a:ln>
                            <a:noFill/>
                          </a:ln>
                          <a:solidFill>
                            <a:schemeClr val="tx1"/>
                          </a:solidFill>
                          <a:effectLst/>
                          <a:latin typeface="+mn-lt"/>
                          <a:ea typeface="ＭＳ Ｐゴシック" pitchFamily="34" charset="-128"/>
                          <a:cs typeface="+mn-cs"/>
                        </a:rPr>
                        <a:t>suhtlemiseks</a:t>
                      </a:r>
                      <a:endParaRPr kumimoji="0" lang="en-US" sz="1200" b="0" i="0" u="none" strike="noStrike" kern="1200" cap="none" normalizeH="0" baseline="0">
                        <a:ln>
                          <a:noFill/>
                        </a:ln>
                        <a:solidFill>
                          <a:schemeClr val="tx1"/>
                        </a:solidFill>
                        <a:effectLst/>
                        <a:latin typeface="+mn-lt"/>
                        <a:ea typeface="ＭＳ Ｐゴシック" pitchFamily="34" charset="-128"/>
                        <a:cs typeface="+mn-cs"/>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r h="522335">
                <a:tc vMerge="1">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endParaRPr kumimoji="0" lang="et-EE" sz="900" b="0" i="0" u="none" strike="noStrike" cap="none" normalizeH="0" baseline="0">
                        <a:ln>
                          <a:noFill/>
                        </a:ln>
                        <a:solidFill>
                          <a:schemeClr val="tx1"/>
                        </a:solidFill>
                        <a:effectLst/>
                        <a:latin typeface="+mn-lt"/>
                        <a:ea typeface="ＭＳ Ｐゴシック" pitchFamily="34" charset="-128"/>
                      </a:endParaRPr>
                    </a:p>
                  </a:txBody>
                  <a:tcPr marL="24000" marR="24000" marT="18000" marB="1800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err="1"/>
                        <a:t>Kontaktide</a:t>
                      </a:r>
                      <a:r>
                        <a:rPr lang="en-US" sz="1200"/>
                        <a:t> </a:t>
                      </a:r>
                      <a:r>
                        <a:rPr lang="en-US" sz="1200" err="1"/>
                        <a:t>arv</a:t>
                      </a:r>
                      <a:endParaRPr lang="et-EE" sz="1200"/>
                    </a:p>
                  </a:txBody>
                  <a:tcPr marL="25200" marR="252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r>
                        <a:rPr lang="en-US" sz="1200">
                          <a:solidFill>
                            <a:schemeClr val="tx1"/>
                          </a:solidFill>
                          <a:latin typeface="+mn-lt"/>
                        </a:rPr>
                        <a:t>600</a:t>
                      </a: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pPr>
                      <a:endParaRPr lang="et-EE" sz="1200">
                        <a:solidFill>
                          <a:schemeClr val="tx1"/>
                        </a:solidFill>
                        <a:latin typeface="+mn-lt"/>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pPr algn="l">
                        <a:lnSpc>
                          <a:spcPct val="80000"/>
                        </a:lnSpc>
                      </a:pPr>
                      <a:endParaRPr lang="et-EE" sz="900">
                        <a:solidFill>
                          <a:schemeClr val="tx1"/>
                        </a:solidFill>
                        <a:latin typeface="+mn-lt"/>
                      </a:endParaRPr>
                    </a:p>
                  </a:txBody>
                  <a:tcPr marL="24000" marR="24000" marT="18000" marB="1800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39923273"/>
                  </a:ext>
                </a:extLst>
              </a:tr>
              <a:tr h="897903">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Julgustada</a:t>
                      </a:r>
                      <a:r>
                        <a:rPr kumimoji="0" lang="en-US" sz="1200" b="0" i="0" u="none" strike="noStrike" cap="none" normalizeH="0" baseline="0">
                          <a:ln>
                            <a:noFill/>
                          </a:ln>
                          <a:solidFill>
                            <a:schemeClr val="tx1"/>
                          </a:solidFill>
                          <a:effectLst/>
                          <a:latin typeface="+mn-lt"/>
                          <a:ea typeface="ＭＳ Ｐゴシック" pitchFamily="34" charset="-128"/>
                        </a:rPr>
                        <a:t> ja </a:t>
                      </a:r>
                      <a:r>
                        <a:rPr kumimoji="0" lang="en-US" sz="1200" b="0" i="0" u="none" strike="noStrike" cap="none" normalizeH="0" baseline="0" err="1">
                          <a:ln>
                            <a:noFill/>
                          </a:ln>
                          <a:solidFill>
                            <a:schemeClr val="tx1"/>
                          </a:solidFill>
                          <a:effectLst/>
                          <a:latin typeface="+mn-lt"/>
                          <a:ea typeface="ＭＳ Ｐゴシック" pitchFamily="34" charset="-128"/>
                        </a:rPr>
                        <a:t>kutsuda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kogukondi</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töötama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aruka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küla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strateegia</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alusel</a:t>
                      </a:r>
                      <a:r>
                        <a:rPr kumimoji="0" lang="en-US" sz="1200" b="0" i="0" u="none" strike="noStrike" cap="none" normalizeH="0" baseline="0">
                          <a:ln>
                            <a:noFill/>
                          </a:ln>
                          <a:solidFill>
                            <a:schemeClr val="tx1"/>
                          </a:solidFill>
                          <a:effectLst/>
                          <a:latin typeface="+mn-lt"/>
                          <a:ea typeface="ＭＳ Ｐゴシック" pitchFamily="34" charset="-128"/>
                        </a:rPr>
                        <a:t>.</a:t>
                      </a:r>
                    </a:p>
                  </a:txBody>
                  <a:tcPr marL="24000" marR="24000" marT="18000" marB="18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err="1">
                          <a:ln>
                            <a:noFill/>
                          </a:ln>
                          <a:solidFill>
                            <a:schemeClr val="tx1"/>
                          </a:solidFill>
                          <a:effectLst/>
                          <a:latin typeface="+mn-lt"/>
                          <a:ea typeface="ＭＳ Ｐゴシック" pitchFamily="34" charset="-128"/>
                        </a:rPr>
                        <a:t>Otse-postituste</a:t>
                      </a:r>
                      <a:r>
                        <a:rPr kumimoji="0" lang="en-US" sz="1200" b="0" i="0" u="none" strike="noStrike" cap="none" normalizeH="0" baseline="0">
                          <a:ln>
                            <a:noFill/>
                          </a:ln>
                          <a:solidFill>
                            <a:schemeClr val="tx1"/>
                          </a:solidFill>
                          <a:effectLst/>
                          <a:latin typeface="+mn-lt"/>
                          <a:ea typeface="ＭＳ Ｐゴシック" pitchFamily="34" charset="-128"/>
                        </a:rPr>
                        <a:t> </a:t>
                      </a:r>
                      <a:r>
                        <a:rPr kumimoji="0" lang="en-US" sz="1200" b="0" i="0" u="none" strike="noStrike" cap="none" normalizeH="0" baseline="0" err="1">
                          <a:ln>
                            <a:noFill/>
                          </a:ln>
                          <a:solidFill>
                            <a:schemeClr val="tx1"/>
                          </a:solidFill>
                          <a:effectLst/>
                          <a:latin typeface="+mn-lt"/>
                          <a:ea typeface="ＭＳ Ｐゴシック" pitchFamily="34" charset="-128"/>
                        </a:rPr>
                        <a:t>arv</a:t>
                      </a:r>
                      <a:endParaRPr kumimoji="0" lang="en-US"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pPr>
                      <a:r>
                        <a:rPr kumimoji="0" lang="en-US" sz="1200" b="0" i="0" u="none" strike="noStrike" cap="none" normalizeH="0" baseline="0">
                          <a:ln>
                            <a:noFill/>
                          </a:ln>
                          <a:solidFill>
                            <a:schemeClr val="tx1"/>
                          </a:solidFill>
                          <a:effectLst/>
                          <a:latin typeface="+mn-lt"/>
                          <a:ea typeface="ＭＳ Ｐゴシック" pitchFamily="34" charset="-128"/>
                        </a:rPr>
                        <a:t>600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610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620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630</a:t>
                      </a: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200" b="0" i="0" u="none" strike="noStrike" cap="none" normalizeH="0" baseline="0">
                          <a:ln>
                            <a:noFill/>
                          </a:ln>
                          <a:solidFill>
                            <a:schemeClr val="tx1"/>
                          </a:solidFill>
                          <a:effectLst/>
                          <a:latin typeface="+mn-lt"/>
                          <a:ea typeface="ＭＳ Ｐゴシック" pitchFamily="34" charset="-128"/>
                        </a:rPr>
                        <a:t>JKTK</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lang="en-US" sz="1200">
                          <a:solidFill>
                            <a:schemeClr val="tx1"/>
                          </a:solidFill>
                          <a:latin typeface="+mn-lt"/>
                        </a:rPr>
                        <a:t>JKTK </a:t>
                      </a:r>
                      <a:r>
                        <a:rPr lang="en-US" sz="1200" err="1">
                          <a:solidFill>
                            <a:schemeClr val="tx1"/>
                          </a:solidFill>
                          <a:latin typeface="+mn-lt"/>
                        </a:rPr>
                        <a:t>saadab</a:t>
                      </a:r>
                      <a:r>
                        <a:rPr lang="en-US" sz="1200">
                          <a:solidFill>
                            <a:schemeClr val="tx1"/>
                          </a:solidFill>
                          <a:latin typeface="+mn-lt"/>
                        </a:rPr>
                        <a:t> </a:t>
                      </a:r>
                      <a:r>
                        <a:rPr lang="en-US" sz="1200" err="1">
                          <a:solidFill>
                            <a:schemeClr val="tx1"/>
                          </a:solidFill>
                          <a:latin typeface="+mn-lt"/>
                        </a:rPr>
                        <a:t>kõigi</a:t>
                      </a:r>
                      <a:r>
                        <a:rPr lang="en-US" sz="1200">
                          <a:solidFill>
                            <a:schemeClr val="tx1"/>
                          </a:solidFill>
                          <a:latin typeface="+mn-lt"/>
                        </a:rPr>
                        <a:t> </a:t>
                      </a:r>
                      <a:r>
                        <a:rPr lang="en-US" sz="1200" err="1">
                          <a:solidFill>
                            <a:schemeClr val="tx1"/>
                          </a:solidFill>
                          <a:latin typeface="+mn-lt"/>
                        </a:rPr>
                        <a:t>aktiivsete</a:t>
                      </a:r>
                      <a:r>
                        <a:rPr lang="en-US" sz="1200">
                          <a:solidFill>
                            <a:schemeClr val="tx1"/>
                          </a:solidFill>
                          <a:latin typeface="+mn-lt"/>
                        </a:rPr>
                        <a:t> </a:t>
                      </a:r>
                      <a:r>
                        <a:rPr lang="en-US" sz="1200" err="1">
                          <a:solidFill>
                            <a:schemeClr val="tx1"/>
                          </a:solidFill>
                          <a:latin typeface="+mn-lt"/>
                        </a:rPr>
                        <a:t>kogukonna</a:t>
                      </a:r>
                      <a:r>
                        <a:rPr lang="en-US" sz="1200">
                          <a:solidFill>
                            <a:schemeClr val="tx1"/>
                          </a:solidFill>
                          <a:latin typeface="+mn-lt"/>
                        </a:rPr>
                        <a:t>- </a:t>
                      </a:r>
                      <a:r>
                        <a:rPr lang="en-US" sz="1200" err="1">
                          <a:solidFill>
                            <a:schemeClr val="tx1"/>
                          </a:solidFill>
                          <a:latin typeface="+mn-lt"/>
                        </a:rPr>
                        <a:t>esindajatele</a:t>
                      </a:r>
                      <a:r>
                        <a:rPr lang="en-US" sz="1200">
                          <a:solidFill>
                            <a:schemeClr val="tx1"/>
                          </a:solidFill>
                          <a:latin typeface="+mn-lt"/>
                        </a:rPr>
                        <a:t> </a:t>
                      </a:r>
                      <a:r>
                        <a:rPr lang="en-US" sz="1200" err="1">
                          <a:solidFill>
                            <a:schemeClr val="tx1"/>
                          </a:solidFill>
                          <a:latin typeface="+mn-lt"/>
                        </a:rPr>
                        <a:t>atraktiivse</a:t>
                      </a:r>
                      <a:r>
                        <a:rPr lang="en-US" sz="1200">
                          <a:solidFill>
                            <a:schemeClr val="tx1"/>
                          </a:solidFill>
                          <a:latin typeface="+mn-lt"/>
                        </a:rPr>
                        <a:t> </a:t>
                      </a:r>
                      <a:r>
                        <a:rPr lang="en-US" sz="1200" err="1">
                          <a:solidFill>
                            <a:schemeClr val="tx1"/>
                          </a:solidFill>
                          <a:latin typeface="+mn-lt"/>
                        </a:rPr>
                        <a:t>pakkumise</a:t>
                      </a:r>
                      <a:endParaRPr kumimoji="0" lang="et-EE" sz="12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4"/>
                  </a:ext>
                </a:extLst>
              </a:tr>
            </a:tbl>
          </a:graphicData>
        </a:graphic>
      </p:graphicFrame>
      <p:graphicFrame>
        <p:nvGraphicFramePr>
          <p:cNvPr id="11" name="Diagram 10">
            <a:extLst>
              <a:ext uri="{FF2B5EF4-FFF2-40B4-BE49-F238E27FC236}">
                <a16:creationId xmlns:a16="http://schemas.microsoft.com/office/drawing/2014/main" id="{BFEBCA11-2DAE-45B9-BCDF-2EDC37A9D55E}"/>
              </a:ext>
            </a:extLst>
          </p:cNvPr>
          <p:cNvGraphicFramePr/>
          <p:nvPr>
            <p:extLst>
              <p:ext uri="{D42A27DB-BD31-4B8C-83A1-F6EECF244321}">
                <p14:modId xmlns:p14="http://schemas.microsoft.com/office/powerpoint/2010/main" val="549148485"/>
              </p:ext>
            </p:extLst>
          </p:nvPr>
        </p:nvGraphicFramePr>
        <p:xfrm>
          <a:off x="30684" y="2454723"/>
          <a:ext cx="5363870" cy="4842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ight Brace 12">
            <a:extLst>
              <a:ext uri="{FF2B5EF4-FFF2-40B4-BE49-F238E27FC236}">
                <a16:creationId xmlns:a16="http://schemas.microsoft.com/office/drawing/2014/main" id="{A6FA6DF2-3BDA-8A6C-8780-B798B7D1AAED}"/>
              </a:ext>
            </a:extLst>
          </p:cNvPr>
          <p:cNvSpPr/>
          <p:nvPr/>
        </p:nvSpPr>
        <p:spPr>
          <a:xfrm>
            <a:off x="4447713" y="4731803"/>
            <a:ext cx="355106" cy="185234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t-EE"/>
          </a:p>
        </p:txBody>
      </p:sp>
      <p:sp>
        <p:nvSpPr>
          <p:cNvPr id="14" name="TextBox 13">
            <a:extLst>
              <a:ext uri="{FF2B5EF4-FFF2-40B4-BE49-F238E27FC236}">
                <a16:creationId xmlns:a16="http://schemas.microsoft.com/office/drawing/2014/main" id="{D4CBE43A-4DD5-EC1D-0580-27F65746CBFE}"/>
              </a:ext>
            </a:extLst>
          </p:cNvPr>
          <p:cNvSpPr txBox="1"/>
          <p:nvPr/>
        </p:nvSpPr>
        <p:spPr>
          <a:xfrm>
            <a:off x="5394553" y="5433138"/>
            <a:ext cx="2533205" cy="646331"/>
          </a:xfrm>
          <a:prstGeom prst="rect">
            <a:avLst/>
          </a:prstGeom>
          <a:noFill/>
        </p:spPr>
        <p:txBody>
          <a:bodyPr wrap="square" rtlCol="0">
            <a:spAutoFit/>
          </a:bodyPr>
          <a:lstStyle/>
          <a:p>
            <a:r>
              <a:rPr lang="en-US" err="1"/>
              <a:t>Vaata</a:t>
            </a:r>
            <a:r>
              <a:rPr lang="en-US"/>
              <a:t> </a:t>
            </a:r>
            <a:r>
              <a:rPr lang="et-EE"/>
              <a:t>edasi </a:t>
            </a:r>
            <a:r>
              <a:rPr lang="en-US" err="1"/>
              <a:t>järgmiselt</a:t>
            </a:r>
            <a:r>
              <a:rPr lang="en-US"/>
              <a:t> </a:t>
            </a:r>
            <a:r>
              <a:rPr lang="en-US" err="1"/>
              <a:t>slaidilt</a:t>
            </a:r>
            <a:endParaRPr lang="et-EE"/>
          </a:p>
        </p:txBody>
      </p:sp>
      <p:sp>
        <p:nvSpPr>
          <p:cNvPr id="3" name="TextBox 2">
            <a:extLst>
              <a:ext uri="{FF2B5EF4-FFF2-40B4-BE49-F238E27FC236}">
                <a16:creationId xmlns:a16="http://schemas.microsoft.com/office/drawing/2014/main" id="{DD9E4894-0BA7-15B1-A604-CCD2A514352B}"/>
              </a:ext>
            </a:extLst>
          </p:cNvPr>
          <p:cNvSpPr txBox="1"/>
          <p:nvPr/>
        </p:nvSpPr>
        <p:spPr>
          <a:xfrm>
            <a:off x="540919" y="1792991"/>
            <a:ext cx="4343400" cy="584775"/>
          </a:xfrm>
          <a:prstGeom prst="rect">
            <a:avLst/>
          </a:prstGeom>
          <a:noFill/>
        </p:spPr>
        <p:txBody>
          <a:bodyPr wrap="square" rtlCol="0">
            <a:spAutoFit/>
          </a:bodyPr>
          <a:lstStyle/>
          <a:p>
            <a:pPr algn="ctr"/>
            <a:r>
              <a:rPr lang="en-US" sz="1600" b="1"/>
              <a:t>KRIITILISED EDUTEGURID</a:t>
            </a:r>
          </a:p>
          <a:p>
            <a:pPr algn="ctr"/>
            <a:r>
              <a:rPr lang="en-US" sz="1600" b="1"/>
              <a:t>(</a:t>
            </a:r>
            <a:r>
              <a:rPr lang="et-EE" sz="1600" b="1"/>
              <a:t>Müügilehtri kontseptsiooni</a:t>
            </a:r>
            <a:r>
              <a:rPr lang="en-US" sz="1600" b="1"/>
              <a:t> </a:t>
            </a:r>
            <a:r>
              <a:rPr lang="en-US" sz="1600" b="1" err="1"/>
              <a:t>alusel</a:t>
            </a:r>
            <a:r>
              <a:rPr lang="en-US" sz="1600" b="1"/>
              <a:t>)</a:t>
            </a:r>
            <a:endParaRPr lang="et-EE" sz="1600" b="1"/>
          </a:p>
        </p:txBody>
      </p:sp>
      <p:sp>
        <p:nvSpPr>
          <p:cNvPr id="4" name="TextBox 3">
            <a:extLst>
              <a:ext uri="{FF2B5EF4-FFF2-40B4-BE49-F238E27FC236}">
                <a16:creationId xmlns:a16="http://schemas.microsoft.com/office/drawing/2014/main" id="{17566A3F-E325-DCD4-720F-E5B89E97D528}"/>
              </a:ext>
            </a:extLst>
          </p:cNvPr>
          <p:cNvSpPr txBox="1"/>
          <p:nvPr/>
        </p:nvSpPr>
        <p:spPr>
          <a:xfrm>
            <a:off x="458421" y="3055097"/>
            <a:ext cx="996910" cy="307777"/>
          </a:xfrm>
          <a:prstGeom prst="rect">
            <a:avLst/>
          </a:prstGeom>
          <a:noFill/>
        </p:spPr>
        <p:txBody>
          <a:bodyPr wrap="square" rtlCol="0">
            <a:spAutoFit/>
          </a:bodyPr>
          <a:lstStyle/>
          <a:p>
            <a:pPr defTabSz="457200"/>
            <a:r>
              <a:rPr lang="en-US" sz="1400"/>
              <a:t>2.</a:t>
            </a:r>
            <a:r>
              <a:rPr lang="et-EE" sz="1400"/>
              <a:t> </a:t>
            </a:r>
            <a:r>
              <a:rPr lang="en-US" sz="1400" err="1"/>
              <a:t>etapp</a:t>
            </a:r>
            <a:r>
              <a:rPr lang="en-US" sz="1400"/>
              <a:t>:</a:t>
            </a:r>
            <a:r>
              <a:rPr lang="et-EE" sz="1400"/>
              <a:t> </a:t>
            </a:r>
          </a:p>
        </p:txBody>
      </p:sp>
      <p:sp>
        <p:nvSpPr>
          <p:cNvPr id="5" name="TextBox 4">
            <a:extLst>
              <a:ext uri="{FF2B5EF4-FFF2-40B4-BE49-F238E27FC236}">
                <a16:creationId xmlns:a16="http://schemas.microsoft.com/office/drawing/2014/main" id="{762A0F3A-1337-0073-3942-BECFFD9E473B}"/>
              </a:ext>
            </a:extLst>
          </p:cNvPr>
          <p:cNvSpPr txBox="1"/>
          <p:nvPr/>
        </p:nvSpPr>
        <p:spPr>
          <a:xfrm>
            <a:off x="83240" y="2410113"/>
            <a:ext cx="996910" cy="307777"/>
          </a:xfrm>
          <a:prstGeom prst="rect">
            <a:avLst/>
          </a:prstGeom>
          <a:noFill/>
        </p:spPr>
        <p:txBody>
          <a:bodyPr wrap="square" rtlCol="0">
            <a:spAutoFit/>
          </a:bodyPr>
          <a:lstStyle/>
          <a:p>
            <a:pPr defTabSz="457200"/>
            <a:r>
              <a:rPr lang="en-US" sz="1400"/>
              <a:t>1.</a:t>
            </a:r>
            <a:r>
              <a:rPr lang="et-EE" sz="1400"/>
              <a:t> </a:t>
            </a:r>
            <a:r>
              <a:rPr lang="en-US" sz="1400" err="1"/>
              <a:t>etapp</a:t>
            </a:r>
            <a:r>
              <a:rPr lang="en-US" sz="1400"/>
              <a:t>:</a:t>
            </a:r>
            <a:r>
              <a:rPr lang="et-EE" sz="1400"/>
              <a:t> </a:t>
            </a:r>
          </a:p>
        </p:txBody>
      </p:sp>
      <p:sp>
        <p:nvSpPr>
          <p:cNvPr id="8" name="TextBox 7">
            <a:extLst>
              <a:ext uri="{FF2B5EF4-FFF2-40B4-BE49-F238E27FC236}">
                <a16:creationId xmlns:a16="http://schemas.microsoft.com/office/drawing/2014/main" id="{04FE616F-E855-5267-D15D-18FCCC729C83}"/>
              </a:ext>
            </a:extLst>
          </p:cNvPr>
          <p:cNvSpPr txBox="1"/>
          <p:nvPr/>
        </p:nvSpPr>
        <p:spPr>
          <a:xfrm>
            <a:off x="871082" y="3905195"/>
            <a:ext cx="883827" cy="307777"/>
          </a:xfrm>
          <a:prstGeom prst="rect">
            <a:avLst/>
          </a:prstGeom>
          <a:noFill/>
        </p:spPr>
        <p:txBody>
          <a:bodyPr wrap="square" rtlCol="0">
            <a:spAutoFit/>
          </a:bodyPr>
          <a:lstStyle/>
          <a:p>
            <a:pPr defTabSz="457200"/>
            <a:r>
              <a:rPr lang="en-US" sz="1400"/>
              <a:t>3.</a:t>
            </a:r>
            <a:r>
              <a:rPr lang="et-EE" sz="1400"/>
              <a:t> </a:t>
            </a:r>
            <a:r>
              <a:rPr lang="en-US" sz="1400" err="1"/>
              <a:t>etapp</a:t>
            </a:r>
            <a:r>
              <a:rPr lang="en-US" sz="1400"/>
              <a:t>:</a:t>
            </a:r>
            <a:r>
              <a:rPr lang="et-EE" sz="1400"/>
              <a:t> </a:t>
            </a:r>
          </a:p>
        </p:txBody>
      </p:sp>
      <p:sp>
        <p:nvSpPr>
          <p:cNvPr id="9" name="TextBox 8">
            <a:extLst>
              <a:ext uri="{FF2B5EF4-FFF2-40B4-BE49-F238E27FC236}">
                <a16:creationId xmlns:a16="http://schemas.microsoft.com/office/drawing/2014/main" id="{A7C609A7-6C57-0585-A76B-7F5EC7316D37}"/>
              </a:ext>
            </a:extLst>
          </p:cNvPr>
          <p:cNvSpPr txBox="1"/>
          <p:nvPr/>
        </p:nvSpPr>
        <p:spPr>
          <a:xfrm>
            <a:off x="1255079" y="4643241"/>
            <a:ext cx="996910" cy="307777"/>
          </a:xfrm>
          <a:prstGeom prst="rect">
            <a:avLst/>
          </a:prstGeom>
          <a:noFill/>
        </p:spPr>
        <p:txBody>
          <a:bodyPr wrap="square" rtlCol="0">
            <a:spAutoFit/>
          </a:bodyPr>
          <a:lstStyle/>
          <a:p>
            <a:pPr defTabSz="457200"/>
            <a:r>
              <a:rPr lang="en-US" sz="1400"/>
              <a:t>4.</a:t>
            </a:r>
            <a:r>
              <a:rPr lang="et-EE" sz="1400"/>
              <a:t> </a:t>
            </a:r>
            <a:r>
              <a:rPr lang="en-US" sz="1400" err="1"/>
              <a:t>etapp</a:t>
            </a:r>
            <a:r>
              <a:rPr lang="en-US" sz="1400"/>
              <a:t>:</a:t>
            </a:r>
            <a:r>
              <a:rPr lang="et-EE" sz="1400"/>
              <a:t> </a:t>
            </a:r>
          </a:p>
        </p:txBody>
      </p:sp>
      <p:sp>
        <p:nvSpPr>
          <p:cNvPr id="15" name="TextBox 14">
            <a:extLst>
              <a:ext uri="{FF2B5EF4-FFF2-40B4-BE49-F238E27FC236}">
                <a16:creationId xmlns:a16="http://schemas.microsoft.com/office/drawing/2014/main" id="{A011BA4F-E340-B95A-C6B9-858F76A9B6AB}"/>
              </a:ext>
            </a:extLst>
          </p:cNvPr>
          <p:cNvSpPr txBox="1"/>
          <p:nvPr/>
        </p:nvSpPr>
        <p:spPr>
          <a:xfrm>
            <a:off x="1753534" y="5664352"/>
            <a:ext cx="996910" cy="307777"/>
          </a:xfrm>
          <a:prstGeom prst="rect">
            <a:avLst/>
          </a:prstGeom>
          <a:noFill/>
        </p:spPr>
        <p:txBody>
          <a:bodyPr wrap="square" rtlCol="0">
            <a:spAutoFit/>
          </a:bodyPr>
          <a:lstStyle/>
          <a:p>
            <a:pPr defTabSz="457200"/>
            <a:r>
              <a:rPr lang="en-US" sz="1400"/>
              <a:t>5.</a:t>
            </a:r>
            <a:r>
              <a:rPr lang="et-EE" sz="1400"/>
              <a:t> </a:t>
            </a:r>
            <a:r>
              <a:rPr lang="en-US" sz="1400" err="1"/>
              <a:t>etapp</a:t>
            </a:r>
            <a:r>
              <a:rPr lang="en-US" sz="1400"/>
              <a:t>:</a:t>
            </a:r>
            <a:r>
              <a:rPr lang="et-EE" sz="1400"/>
              <a:t> </a:t>
            </a:r>
          </a:p>
        </p:txBody>
      </p:sp>
      <p:sp>
        <p:nvSpPr>
          <p:cNvPr id="12" name="Slaidinumbri kohatäide 3">
            <a:extLst>
              <a:ext uri="{FF2B5EF4-FFF2-40B4-BE49-F238E27FC236}">
                <a16:creationId xmlns:a16="http://schemas.microsoft.com/office/drawing/2014/main" id="{A70A0047-63CC-1D02-6F3A-610B4D87982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40</a:t>
            </a:fld>
            <a:endParaRPr lang="et-EE">
              <a:solidFill>
                <a:prstClr val="black"/>
              </a:solidFill>
              <a:latin typeface="Calibri"/>
            </a:endParaRPr>
          </a:p>
        </p:txBody>
      </p:sp>
    </p:spTree>
    <p:extLst>
      <p:ext uri="{BB962C8B-B14F-4D97-AF65-F5344CB8AC3E}">
        <p14:creationId xmlns:p14="http://schemas.microsoft.com/office/powerpoint/2010/main" val="802117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686">
            <a:extLst>
              <a:ext uri="{FF2B5EF4-FFF2-40B4-BE49-F238E27FC236}">
                <a16:creationId xmlns:a16="http://schemas.microsoft.com/office/drawing/2014/main" id="{E3843647-15DF-6C90-683C-6F8A926BC8CD}"/>
              </a:ext>
            </a:extLst>
          </p:cNvPr>
          <p:cNvGraphicFramePr>
            <a:graphicFrameLocks/>
          </p:cNvGraphicFramePr>
          <p:nvPr>
            <p:extLst>
              <p:ext uri="{D42A27DB-BD31-4B8C-83A1-F6EECF244321}">
                <p14:modId xmlns:p14="http://schemas.microsoft.com/office/powerpoint/2010/main" val="510597866"/>
              </p:ext>
            </p:extLst>
          </p:nvPr>
        </p:nvGraphicFramePr>
        <p:xfrm>
          <a:off x="73891" y="128830"/>
          <a:ext cx="12007272" cy="6366932"/>
        </p:xfrm>
        <a:graphic>
          <a:graphicData uri="http://schemas.openxmlformats.org/drawingml/2006/table">
            <a:tbl>
              <a:tblPr/>
              <a:tblGrid>
                <a:gridCol w="1030089">
                  <a:extLst>
                    <a:ext uri="{9D8B030D-6E8A-4147-A177-3AD203B41FA5}">
                      <a16:colId xmlns:a16="http://schemas.microsoft.com/office/drawing/2014/main" val="2851224717"/>
                    </a:ext>
                  </a:extLst>
                </a:gridCol>
                <a:gridCol w="4192415">
                  <a:extLst>
                    <a:ext uri="{9D8B030D-6E8A-4147-A177-3AD203B41FA5}">
                      <a16:colId xmlns:a16="http://schemas.microsoft.com/office/drawing/2014/main" val="773244496"/>
                    </a:ext>
                  </a:extLst>
                </a:gridCol>
                <a:gridCol w="947637">
                  <a:extLst>
                    <a:ext uri="{9D8B030D-6E8A-4147-A177-3AD203B41FA5}">
                      <a16:colId xmlns:a16="http://schemas.microsoft.com/office/drawing/2014/main" val="2966828683"/>
                    </a:ext>
                  </a:extLst>
                </a:gridCol>
                <a:gridCol w="393331">
                  <a:extLst>
                    <a:ext uri="{9D8B030D-6E8A-4147-A177-3AD203B41FA5}">
                      <a16:colId xmlns:a16="http://schemas.microsoft.com/office/drawing/2014/main" val="20005"/>
                    </a:ext>
                  </a:extLst>
                </a:gridCol>
                <a:gridCol w="418894">
                  <a:extLst>
                    <a:ext uri="{9D8B030D-6E8A-4147-A177-3AD203B41FA5}">
                      <a16:colId xmlns:a16="http://schemas.microsoft.com/office/drawing/2014/main" val="20006"/>
                    </a:ext>
                  </a:extLst>
                </a:gridCol>
                <a:gridCol w="393331">
                  <a:extLst>
                    <a:ext uri="{9D8B030D-6E8A-4147-A177-3AD203B41FA5}">
                      <a16:colId xmlns:a16="http://schemas.microsoft.com/office/drawing/2014/main" val="20007"/>
                    </a:ext>
                  </a:extLst>
                </a:gridCol>
                <a:gridCol w="393331">
                  <a:extLst>
                    <a:ext uri="{9D8B030D-6E8A-4147-A177-3AD203B41FA5}">
                      <a16:colId xmlns:a16="http://schemas.microsoft.com/office/drawing/2014/main" val="20008"/>
                    </a:ext>
                  </a:extLst>
                </a:gridCol>
                <a:gridCol w="393331">
                  <a:extLst>
                    <a:ext uri="{9D8B030D-6E8A-4147-A177-3AD203B41FA5}">
                      <a16:colId xmlns:a16="http://schemas.microsoft.com/office/drawing/2014/main" val="4127680773"/>
                    </a:ext>
                  </a:extLst>
                </a:gridCol>
                <a:gridCol w="393331">
                  <a:extLst>
                    <a:ext uri="{9D8B030D-6E8A-4147-A177-3AD203B41FA5}">
                      <a16:colId xmlns:a16="http://schemas.microsoft.com/office/drawing/2014/main" val="602620492"/>
                    </a:ext>
                  </a:extLst>
                </a:gridCol>
                <a:gridCol w="393331">
                  <a:extLst>
                    <a:ext uri="{9D8B030D-6E8A-4147-A177-3AD203B41FA5}">
                      <a16:colId xmlns:a16="http://schemas.microsoft.com/office/drawing/2014/main" val="3202160825"/>
                    </a:ext>
                  </a:extLst>
                </a:gridCol>
                <a:gridCol w="758924">
                  <a:extLst>
                    <a:ext uri="{9D8B030D-6E8A-4147-A177-3AD203B41FA5}">
                      <a16:colId xmlns:a16="http://schemas.microsoft.com/office/drawing/2014/main" val="411160328"/>
                    </a:ext>
                  </a:extLst>
                </a:gridCol>
                <a:gridCol w="2299327">
                  <a:extLst>
                    <a:ext uri="{9D8B030D-6E8A-4147-A177-3AD203B41FA5}">
                      <a16:colId xmlns:a16="http://schemas.microsoft.com/office/drawing/2014/main" val="612938848"/>
                    </a:ext>
                  </a:extLst>
                </a:gridCol>
              </a:tblGrid>
              <a:tr h="140003">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rPr>
                        <a:t>Kriitiline</a:t>
                      </a:r>
                      <a:r>
                        <a:rPr kumimoji="0" lang="en-US" sz="1100" b="1" i="0" u="none" strike="noStrike" cap="none" normalizeH="0" baseline="0">
                          <a:ln>
                            <a:noFill/>
                          </a:ln>
                          <a:solidFill>
                            <a:schemeClr val="tx1"/>
                          </a:solidFill>
                          <a:effectLst/>
                          <a:latin typeface="+mn-lt"/>
                          <a:ea typeface="ＭＳ Ｐゴシック" pitchFamily="34" charset="-128"/>
                        </a:rPr>
                        <a:t> </a:t>
                      </a:r>
                      <a:r>
                        <a:rPr kumimoji="0" lang="en-US" sz="1100" b="1" i="0" u="none" strike="noStrike" cap="none" normalizeH="0" baseline="0" err="1">
                          <a:ln>
                            <a:noFill/>
                          </a:ln>
                          <a:solidFill>
                            <a:schemeClr val="tx1"/>
                          </a:solidFill>
                          <a:effectLst/>
                          <a:latin typeface="+mn-lt"/>
                          <a:ea typeface="ＭＳ Ｐゴシック" pitchFamily="34" charset="-128"/>
                        </a:rPr>
                        <a:t>edutegur</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18000" marR="18000" marT="10800" marB="108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rPr>
                        <a:t>Strateegilised</a:t>
                      </a:r>
                      <a:r>
                        <a:rPr kumimoji="0" lang="en-US" sz="1100" b="1" i="0" u="none" strike="noStrike" cap="none" normalizeH="0" baseline="0">
                          <a:ln>
                            <a:noFill/>
                          </a:ln>
                          <a:solidFill>
                            <a:schemeClr val="tx1"/>
                          </a:solidFill>
                          <a:effectLst/>
                          <a:latin typeface="+mn-lt"/>
                          <a:ea typeface="ＭＳ Ｐゴシック" pitchFamily="34" charset="-128"/>
                        </a:rPr>
                        <a:t> </a:t>
                      </a:r>
                      <a:r>
                        <a:rPr kumimoji="0" lang="en-US" sz="1100" b="1" i="0" u="none" strike="noStrike" cap="none" normalizeH="0" baseline="0" err="1">
                          <a:ln>
                            <a:noFill/>
                          </a:ln>
                          <a:solidFill>
                            <a:schemeClr val="tx1"/>
                          </a:solidFill>
                          <a:effectLst/>
                          <a:latin typeface="+mn-lt"/>
                          <a:ea typeface="ＭＳ Ｐゴシック" pitchFamily="34" charset="-128"/>
                        </a:rPr>
                        <a:t>eesmärgid</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err="1">
                          <a:ln>
                            <a:noFill/>
                          </a:ln>
                          <a:solidFill>
                            <a:schemeClr val="tx1"/>
                          </a:solidFill>
                          <a:effectLst/>
                          <a:latin typeface="+mn-lt"/>
                          <a:ea typeface="ＭＳ Ｐゴシック" pitchFamily="34" charset="-128"/>
                        </a:rPr>
                        <a:t>Mõõdik</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7">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t-EE" sz="1100" b="1" i="0" u="none" strike="noStrike" cap="none" normalizeH="0" baseline="0">
                          <a:ln>
                            <a:noFill/>
                          </a:ln>
                          <a:solidFill>
                            <a:schemeClr val="tx1"/>
                          </a:solidFill>
                          <a:effectLst/>
                          <a:latin typeface="+mn-lt"/>
                          <a:ea typeface="ＭＳ Ｐゴシック" pitchFamily="34" charset="-128"/>
                        </a:rPr>
                        <a:t>Siht</a:t>
                      </a:r>
                      <a:r>
                        <a:rPr kumimoji="0" lang="en-US" sz="1100" b="1" i="0" u="none" strike="noStrike" cap="none" normalizeH="0" baseline="0" err="1">
                          <a:ln>
                            <a:noFill/>
                          </a:ln>
                          <a:solidFill>
                            <a:schemeClr val="tx1"/>
                          </a:solidFill>
                          <a:effectLst/>
                          <a:latin typeface="+mn-lt"/>
                          <a:ea typeface="ＭＳ Ｐゴシック" pitchFamily="34" charset="-128"/>
                        </a:rPr>
                        <a:t>väärtus</a:t>
                      </a:r>
                      <a:endParaRPr kumimoji="0" lang="et-EE" sz="1100" b="1" i="0" u="none" strike="noStrike" cap="none" normalizeH="0" baseline="0">
                        <a:ln>
                          <a:noFill/>
                        </a:ln>
                        <a:solidFill>
                          <a:schemeClr val="tx1"/>
                        </a:solidFill>
                        <a:effectLst/>
                        <a:latin typeface="+mn-lt"/>
                        <a:ea typeface="ＭＳ Ｐゴシック" pitchFamily="34" charset="-128"/>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t-EE"/>
                    </a:p>
                  </a:txBody>
                  <a:tcPr>
                    <a:lnL w="12700" cap="flat" cmpd="sng" algn="ctr">
                      <a:solidFill>
                        <a:schemeClr val="tx1"/>
                      </a:solidFill>
                      <a:prstDash val="solid"/>
                      <a:round/>
                      <a:headEnd type="none" w="med" len="med"/>
                      <a:tailEnd type="none" w="med" len="med"/>
                    </a:lnL>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kern="1200" cap="none" normalizeH="0" baseline="0" err="1">
                          <a:ln>
                            <a:noFill/>
                          </a:ln>
                          <a:solidFill>
                            <a:schemeClr val="tx1"/>
                          </a:solidFill>
                          <a:effectLst/>
                          <a:latin typeface="+mn-lt"/>
                          <a:ea typeface="ＭＳ Ｐゴシック" pitchFamily="34" charset="-128"/>
                          <a:cs typeface="+mn-cs"/>
                        </a:rPr>
                        <a:t>Vastutajad</a:t>
                      </a:r>
                      <a:endParaRPr kumimoji="0" lang="et-EE" sz="1100" b="1"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rowSpan="2">
                  <a:txBody>
                    <a:bodyPr/>
                    <a:lstStyle/>
                    <a:p>
                      <a:pPr marL="0" marR="0" lvl="0" indent="0" algn="ctr" defTabSz="914400" rtl="0" eaLnBrk="0" fontAlgn="base" latinLnBrk="0" hangingPunct="0">
                        <a:lnSpc>
                          <a:spcPct val="80000"/>
                        </a:lnSpc>
                        <a:spcBef>
                          <a:spcPts val="0"/>
                        </a:spcBef>
                        <a:spcAft>
                          <a:spcPts val="0"/>
                        </a:spcAft>
                        <a:buClrTx/>
                        <a:buSzTx/>
                        <a:buFontTx/>
                        <a:buNone/>
                        <a:tabLst/>
                        <a:defRPr/>
                      </a:pPr>
                      <a:r>
                        <a:rPr kumimoji="0" lang="en-US" sz="1100" b="1" i="0" u="none" strike="noStrike" kern="1200" cap="none" normalizeH="0" baseline="0" err="1">
                          <a:ln>
                            <a:noFill/>
                          </a:ln>
                          <a:solidFill>
                            <a:schemeClr val="tx1"/>
                          </a:solidFill>
                          <a:effectLst/>
                          <a:latin typeface="+mn-lt"/>
                          <a:ea typeface="ＭＳ Ｐゴシック" pitchFamily="34" charset="-128"/>
                          <a:cs typeface="+mn-cs"/>
                        </a:rPr>
                        <a:t>Parendusegevused</a:t>
                      </a:r>
                      <a:r>
                        <a:rPr kumimoji="0" lang="en-US" sz="1100" b="1" i="0" u="none" strike="noStrike" kern="1200" cap="none" normalizeH="0" baseline="0">
                          <a:ln>
                            <a:noFill/>
                          </a:ln>
                          <a:solidFill>
                            <a:schemeClr val="tx1"/>
                          </a:solidFill>
                          <a:effectLst/>
                          <a:latin typeface="+mn-lt"/>
                          <a:ea typeface="ＭＳ Ｐゴシック" pitchFamily="34" charset="-128"/>
                          <a:cs typeface="+mn-cs"/>
                        </a:rPr>
                        <a:t> </a:t>
                      </a:r>
                      <a:r>
                        <a:rPr kumimoji="0" lang="en-US" sz="1100" b="1" i="0" u="none" strike="noStrike" kern="1200" cap="none" normalizeH="0" baseline="0" err="1">
                          <a:ln>
                            <a:noFill/>
                          </a:ln>
                          <a:solidFill>
                            <a:schemeClr val="tx1"/>
                          </a:solidFill>
                          <a:effectLst/>
                          <a:latin typeface="+mn-lt"/>
                          <a:ea typeface="ＭＳ Ｐゴシック" pitchFamily="34" charset="-128"/>
                          <a:cs typeface="+mn-cs"/>
                        </a:rPr>
                        <a:t>sihtväärtuste</a:t>
                      </a:r>
                      <a:r>
                        <a:rPr kumimoji="0" lang="en-US" sz="1100" b="1" i="0" u="none" strike="noStrike" kern="1200" cap="none" normalizeH="0" baseline="0">
                          <a:ln>
                            <a:noFill/>
                          </a:ln>
                          <a:solidFill>
                            <a:schemeClr val="tx1"/>
                          </a:solidFill>
                          <a:effectLst/>
                          <a:latin typeface="+mn-lt"/>
                          <a:ea typeface="ＭＳ Ｐゴシック" pitchFamily="34" charset="-128"/>
                          <a:cs typeface="+mn-cs"/>
                        </a:rPr>
                        <a:t> </a:t>
                      </a:r>
                      <a:r>
                        <a:rPr kumimoji="0" lang="en-US" sz="1100" b="1" i="0" u="none" strike="noStrike" kern="1200" cap="none" normalizeH="0" baseline="0" err="1">
                          <a:ln>
                            <a:noFill/>
                          </a:ln>
                          <a:solidFill>
                            <a:schemeClr val="tx1"/>
                          </a:solidFill>
                          <a:effectLst/>
                          <a:latin typeface="+mn-lt"/>
                          <a:ea typeface="ＭＳ Ｐゴシック" pitchFamily="34" charset="-128"/>
                          <a:cs typeface="+mn-cs"/>
                        </a:rPr>
                        <a:t>saavutamiseks</a:t>
                      </a:r>
                      <a:endParaRPr kumimoji="0" lang="et-EE" sz="1100" b="1"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0"/>
                  </a:ext>
                </a:extLst>
              </a:tr>
              <a:tr h="140003">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defRPr/>
                      </a:pPr>
                      <a:endParaRPr lang="en-US" sz="1100"/>
                    </a:p>
                  </a:txBody>
                  <a:tcPr marL="24000" marR="24000" marT="25200" marB="252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defRPr/>
                      </a:pPr>
                      <a:endParaRPr lang="en-US" sz="1100"/>
                    </a:p>
                  </a:txBody>
                  <a:tcPr marL="24000" marR="24000" marT="25200" marB="252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24000" marR="24000" marT="25200" marB="252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2023</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2024</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2025</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2026</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2027</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2028</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rPr>
                        <a:t>2029</a:t>
                      </a:r>
                      <a:endParaRPr kumimoji="0" lang="et-EE" sz="1100" b="1"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t-EE"/>
                    </a:p>
                  </a:txBody>
                  <a:tcPr/>
                </a:tc>
                <a:tc vMerge="1">
                  <a:txBody>
                    <a:bodyPr/>
                    <a:lstStyle/>
                    <a:p>
                      <a:pPr marL="0" marR="0" lvl="0" indent="0" algn="ctr" defTabSz="914400" rtl="0" eaLnBrk="0" fontAlgn="base" latinLnBrk="0" hangingPunct="0">
                        <a:lnSpc>
                          <a:spcPct val="75000"/>
                        </a:lnSpc>
                        <a:spcBef>
                          <a:spcPts val="0"/>
                        </a:spcBef>
                        <a:spcAft>
                          <a:spcPct val="0"/>
                        </a:spcAft>
                        <a:buClrTx/>
                        <a:buSzTx/>
                        <a:buFontTx/>
                        <a:buNone/>
                        <a:tabLst/>
                      </a:pPr>
                      <a:endParaRPr kumimoji="0" lang="et-EE" sz="800" b="0" i="0" u="none" strike="noStrike" cap="none" normalizeH="0" baseline="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txBody>
                  <a:tcPr marL="24000" marR="24000" marT="25200" marB="252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12125">
                <a:tc rowSpan="9">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100" u="sng" err="1"/>
                        <a:t>Kogukonnale</a:t>
                      </a:r>
                      <a:r>
                        <a:rPr lang="en-US" sz="1100" u="sng"/>
                        <a:t> </a:t>
                      </a:r>
                      <a:r>
                        <a:rPr lang="en-US" sz="1100" u="sng" err="1"/>
                        <a:t>kasulik</a:t>
                      </a:r>
                      <a:r>
                        <a:rPr lang="en-US" sz="1100" u="sng"/>
                        <a:t> </a:t>
                      </a:r>
                      <a:r>
                        <a:rPr lang="en-US" sz="1100" u="sng" err="1"/>
                        <a:t>meede</a:t>
                      </a:r>
                      <a:r>
                        <a:rPr lang="en-US" sz="1100"/>
                        <a:t>: </a:t>
                      </a:r>
                      <a:r>
                        <a:rPr lang="en-US" sz="1100" err="1"/>
                        <a:t>aruka</a:t>
                      </a:r>
                      <a:r>
                        <a:rPr lang="en-US" sz="1100"/>
                        <a:t> </a:t>
                      </a:r>
                      <a:r>
                        <a:rPr lang="en-US" sz="1100" err="1"/>
                        <a:t>küla</a:t>
                      </a:r>
                      <a:r>
                        <a:rPr lang="en-US" sz="1100"/>
                        <a:t> </a:t>
                      </a:r>
                      <a:r>
                        <a:rPr lang="en-US" sz="1100" err="1"/>
                        <a:t>tegevused</a:t>
                      </a:r>
                      <a:r>
                        <a:rPr lang="en-US" sz="1100"/>
                        <a:t> </a:t>
                      </a:r>
                      <a:r>
                        <a:rPr lang="en-US" sz="1100" err="1"/>
                        <a:t>käivituvad</a:t>
                      </a:r>
                      <a:endParaRPr lang="en-US" sz="1100"/>
                    </a:p>
                  </a:txBody>
                  <a:tcPr marL="72000" marR="18000" marT="10800" marB="108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1. Min. 42 </a:t>
                      </a:r>
                      <a:r>
                        <a:rPr kumimoji="0" lang="en-US" sz="1100" b="0" i="0" u="none" strike="noStrike" kern="1200" cap="none" spc="0" normalizeH="0" baseline="0" noProof="0" err="1">
                          <a:ln>
                            <a:noFill/>
                          </a:ln>
                          <a:solidFill>
                            <a:prstClr val="black"/>
                          </a:solidFill>
                          <a:effectLst/>
                          <a:uLnTx/>
                          <a:uFillTx/>
                          <a:latin typeface="+mn-lt"/>
                          <a:ea typeface="+mn-ea"/>
                          <a:cs typeface="+mn-cs"/>
                        </a:rPr>
                        <a:t>kogukonda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teavitab</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sooviavaldusest</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Julgustada</a:t>
                      </a:r>
                      <a:r>
                        <a:rPr kumimoji="0" lang="en-US" sz="1100" b="0" i="0" u="none" strike="noStrike" kern="1200" cap="none" spc="0" normalizeH="0" baseline="0" noProof="0">
                          <a:ln>
                            <a:noFill/>
                          </a:ln>
                          <a:solidFill>
                            <a:prstClr val="black"/>
                          </a:solidFill>
                          <a:effectLst/>
                          <a:uLnTx/>
                          <a:uFillTx/>
                          <a:latin typeface="+mn-lt"/>
                          <a:ea typeface="+mn-ea"/>
                          <a:cs typeface="+mn-cs"/>
                        </a:rPr>
                        <a:t> min. 42 </a:t>
                      </a:r>
                      <a:r>
                        <a:rPr kumimoji="0" lang="en-US" sz="1100" b="0" i="0" u="none" strike="noStrike" kern="1200" cap="none" spc="0" normalizeH="0" baseline="0" noProof="0" err="1">
                          <a:ln>
                            <a:noFill/>
                          </a:ln>
                          <a:solidFill>
                            <a:prstClr val="black"/>
                          </a:solidFill>
                          <a:effectLst/>
                          <a:uLnTx/>
                          <a:uFillTx/>
                          <a:latin typeface="+mn-lt"/>
                          <a:ea typeface="+mn-ea"/>
                          <a:cs typeface="+mn-cs"/>
                        </a:rPr>
                        <a:t>kogukonda</a:t>
                      </a:r>
                      <a:r>
                        <a:rPr kumimoji="0" lang="en-US" sz="1100" b="0" i="0" u="none" strike="noStrike" kern="1200" cap="none" spc="0" normalizeH="0" baseline="0" noProof="0">
                          <a:ln>
                            <a:noFill/>
                          </a:ln>
                          <a:solidFill>
                            <a:prstClr val="black"/>
                          </a:solidFill>
                          <a:effectLst/>
                          <a:uLnTx/>
                          <a:uFillTx/>
                          <a:latin typeface="+mn-lt"/>
                          <a:ea typeface="+mn-ea"/>
                          <a:cs typeface="+mn-cs"/>
                        </a:rPr>
                        <a:t> 91-st </a:t>
                      </a:r>
                      <a:r>
                        <a:rPr kumimoji="0" lang="en-US" sz="1100" b="0" i="0" u="none" strike="noStrike" kern="1200" cap="none" spc="0" normalizeH="0" baseline="0" noProof="0" err="1">
                          <a:ln>
                            <a:noFill/>
                          </a:ln>
                          <a:solidFill>
                            <a:prstClr val="black"/>
                          </a:solidFill>
                          <a:effectLst/>
                          <a:uLnTx/>
                          <a:uFillTx/>
                          <a:latin typeface="+mn-lt"/>
                          <a:ea typeface="+mn-ea"/>
                          <a:cs typeface="+mn-cs"/>
                        </a:rPr>
                        <a:t>sooviksid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rakendada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aruka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küla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lähenemist</a:t>
                      </a:r>
                      <a:endParaRPr kumimoji="0" lang="en-US" sz="11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mn-lt"/>
                        <a:ea typeface="+mn-ea"/>
                        <a:cs typeface="+mn-cs"/>
                      </a:endParaRP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Taotluste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17*</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34</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42</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saadab</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kõigile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aktiivsete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kogukondade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esindajatele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atraktiivse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pakkumise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Aktiivne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suhtlus</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kogukondadega</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vajaliku</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arvu</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sooviavalduste</a:t>
                      </a:r>
                      <a:r>
                        <a:rPr kumimoji="0" lang="en-US" sz="1100" b="0" i="0" u="none" strike="noStrike" kern="1200" cap="none" normalizeH="0" baseline="0">
                          <a:ln>
                            <a:noFill/>
                          </a:ln>
                          <a:solidFill>
                            <a:schemeClr val="tx1"/>
                          </a:solidFill>
                          <a:effectLst/>
                          <a:latin typeface="+mn-lt"/>
                          <a:ea typeface="ＭＳ Ｐゴシック" pitchFamily="34" charset="-128"/>
                          <a:cs typeface="+mn-cs"/>
                        </a:rPr>
                        <a:t> </a:t>
                      </a:r>
                      <a:r>
                        <a:rPr kumimoji="0" lang="en-US" sz="1100" b="0" i="0" u="none" strike="noStrike" kern="1200" cap="none" normalizeH="0" baseline="0" err="1">
                          <a:ln>
                            <a:noFill/>
                          </a:ln>
                          <a:solidFill>
                            <a:schemeClr val="tx1"/>
                          </a:solidFill>
                          <a:effectLst/>
                          <a:latin typeface="+mn-lt"/>
                          <a:ea typeface="ＭＳ Ｐゴシック" pitchFamily="34" charset="-128"/>
                          <a:cs typeface="+mn-cs"/>
                        </a:rPr>
                        <a:t>kogumiseks</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72000" marR="72000" marT="10800" marB="10800"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2"/>
                  </a:ext>
                </a:extLst>
              </a:tr>
              <a:tr h="33868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2. R40 </a:t>
                      </a:r>
                      <a:r>
                        <a:rPr kumimoji="0" lang="en-US" sz="1100" b="0" i="0" u="none" strike="noStrike" kern="1200" cap="none" spc="0" normalizeH="0" baseline="0" noProof="0" err="1">
                          <a:ln>
                            <a:noFill/>
                          </a:ln>
                          <a:solidFill>
                            <a:prstClr val="black"/>
                          </a:solidFill>
                          <a:effectLst/>
                          <a:uLnTx/>
                          <a:uFillTx/>
                          <a:latin typeface="+mn-lt"/>
                          <a:ea typeface="+mn-ea"/>
                          <a:cs typeface="+mn-cs"/>
                        </a:rPr>
                        <a:t>Toetust</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saanud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arukate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külade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strateegiate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arv</a:t>
                      </a:r>
                      <a:r>
                        <a:rPr kumimoji="0" lang="en-US" sz="1100" b="0" i="0" u="none" strike="noStrike" kern="1200" cap="none" spc="0" normalizeH="0" baseline="0" noProof="0">
                          <a:ln>
                            <a:noFill/>
                          </a:ln>
                          <a:solidFill>
                            <a:prstClr val="black"/>
                          </a:solidFill>
                          <a:effectLst/>
                          <a:uLnTx/>
                          <a:uFillTx/>
                          <a:latin typeface="+mn-lt"/>
                          <a:ea typeface="+mn-ea"/>
                          <a:cs typeface="+mn-cs"/>
                        </a:rPr>
                        <a:t> / Min 40 </a:t>
                      </a:r>
                      <a:r>
                        <a:rPr kumimoji="0" lang="en-US" sz="1100" b="0" i="0" u="none" strike="noStrike" kern="1200" cap="none" spc="0" normalizeH="0" baseline="0" noProof="0" err="1">
                          <a:ln>
                            <a:noFill/>
                          </a:ln>
                          <a:solidFill>
                            <a:prstClr val="black"/>
                          </a:solidFill>
                          <a:effectLst/>
                          <a:uLnTx/>
                          <a:uFillTx/>
                          <a:latin typeface="+mn-lt"/>
                          <a:ea typeface="+mn-ea"/>
                          <a:cs typeface="+mn-cs"/>
                        </a:rPr>
                        <a:t>kogukonda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koostavad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oma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asustusüksuse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kohta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strateegia</a:t>
                      </a:r>
                      <a:endParaRPr kumimoji="0" lang="en-US" sz="1100" b="0" i="0" u="none" strike="noStrike" kern="1200" cap="none" spc="0" normalizeH="0" baseline="0" noProof="0">
                        <a:ln>
                          <a:noFill/>
                        </a:ln>
                        <a:solidFill>
                          <a:prstClr val="black"/>
                        </a:solidFill>
                        <a:effectLst/>
                        <a:uLnTx/>
                        <a:uFillTx/>
                        <a:latin typeface="+mn-lt"/>
                        <a:ea typeface="+mn-ea"/>
                        <a:cs typeface="+mn-cs"/>
                      </a:endParaRP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err="1">
                          <a:solidFill>
                            <a:schemeClr val="tx1"/>
                          </a:solidFill>
                          <a:latin typeface="+mn-lt"/>
                        </a:rPr>
                        <a:t>Strateegiate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a:solidFill>
                            <a:schemeClr val="tx1"/>
                          </a:solidFill>
                          <a:latin typeface="+mn-lt"/>
                        </a:rPr>
                        <a:t>17*</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33</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40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algn="l" defTabSz="1219170" rtl="0" eaLnBrk="1" latinLnBrk="0" hangingPunct="1">
                        <a:lnSpc>
                          <a:spcPct val="80000"/>
                        </a:lnSpc>
                        <a:spcAft>
                          <a:spcPts val="0"/>
                        </a:spcAft>
                      </a:pPr>
                      <a:r>
                        <a:rPr lang="en-US" sz="1100" kern="1200">
                          <a:solidFill>
                            <a:schemeClr val="tx1"/>
                          </a:solidFill>
                          <a:latin typeface="+mn-lt"/>
                          <a:ea typeface="+mn-ea"/>
                          <a:cs typeface="+mn-cs"/>
                        </a:rPr>
                        <a:t>JKTK </a:t>
                      </a:r>
                      <a:r>
                        <a:rPr lang="et-EE" sz="1100" kern="1200">
                          <a:solidFill>
                            <a:schemeClr val="tx1"/>
                          </a:solidFill>
                          <a:latin typeface="+mn-lt"/>
                          <a:ea typeface="+mn-ea"/>
                          <a:cs typeface="+mn-cs"/>
                        </a:rPr>
                        <a:t>vajadusel nõustab</a:t>
                      </a: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739923273"/>
                  </a:ext>
                </a:extLst>
              </a:tr>
              <a:tr h="49409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3. </a:t>
                      </a:r>
                      <a:r>
                        <a:rPr kumimoji="0" lang="en-US" sz="1100" b="0" i="0" u="none" strike="noStrike" kern="1200" cap="none" spc="0" normalizeH="0" baseline="0" noProof="0" err="1">
                          <a:ln>
                            <a:noFill/>
                          </a:ln>
                          <a:solidFill>
                            <a:prstClr val="black"/>
                          </a:solidFill>
                          <a:effectLst/>
                          <a:uLnTx/>
                          <a:uFillTx/>
                          <a:latin typeface="+mn-lt"/>
                          <a:ea typeface="+mn-ea"/>
                          <a:cs typeface="+mn-cs"/>
                        </a:rPr>
                        <a:t>Ühine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väljasõit</a:t>
                      </a:r>
                      <a:r>
                        <a:rPr kumimoji="0" lang="en-US" sz="1100" b="0" i="0" u="none" strike="noStrike" kern="1200" cap="none" spc="0" normalizeH="0" baseline="0" noProof="0">
                          <a:ln>
                            <a:noFill/>
                          </a:ln>
                          <a:solidFill>
                            <a:prstClr val="black"/>
                          </a:solidFill>
                          <a:effectLst/>
                          <a:uLnTx/>
                          <a:uFillTx/>
                          <a:latin typeface="+mn-lt"/>
                          <a:ea typeface="+mn-ea"/>
                          <a:cs typeface="+mn-cs"/>
                        </a:rPr>
                        <a:t> Euroopa 2-4 </a:t>
                      </a:r>
                      <a:r>
                        <a:rPr kumimoji="0" lang="en-US" sz="1100" b="0" i="0" u="none" strike="noStrike" kern="1200" cap="none" spc="0" normalizeH="0" baseline="0" noProof="0" err="1">
                          <a:ln>
                            <a:noFill/>
                          </a:ln>
                          <a:solidFill>
                            <a:prstClr val="black"/>
                          </a:solidFill>
                          <a:effectLst/>
                          <a:uLnTx/>
                          <a:uFillTx/>
                          <a:latin typeface="+mn-lt"/>
                          <a:ea typeface="+mn-ea"/>
                          <a:cs typeface="+mn-cs"/>
                        </a:rPr>
                        <a:t>arukasse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külla</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või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teiste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arukate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kogukondade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tutvustamine</a:t>
                      </a:r>
                      <a:r>
                        <a:rPr kumimoji="0" lang="en-US" sz="1100" b="0" i="0" u="none" strike="noStrike" kern="1200" cap="none" spc="0" normalizeH="0" baseline="0" noProof="0">
                          <a:ln>
                            <a:noFill/>
                          </a:ln>
                          <a:solidFill>
                            <a:prstClr val="black"/>
                          </a:solidFill>
                          <a:effectLst/>
                          <a:uLnTx/>
                          <a:uFillTx/>
                          <a:latin typeface="+mn-lt"/>
                          <a:ea typeface="+mn-ea"/>
                          <a:cs typeface="+mn-cs"/>
                        </a:rPr>
                        <a:t> ca </a:t>
                      </a:r>
                      <a:r>
                        <a:rPr kumimoji="0" lang="et-EE" sz="1100" b="0" i="0" u="none" strike="noStrike" kern="1200" cap="none" spc="0" normalizeH="0" baseline="0" noProof="0">
                          <a:ln>
                            <a:noFill/>
                          </a:ln>
                          <a:solidFill>
                            <a:prstClr val="black"/>
                          </a:solidFill>
                          <a:effectLst/>
                          <a:uLnTx/>
                          <a:uFillTx/>
                          <a:latin typeface="+mn-lt"/>
                          <a:ea typeface="+mn-ea"/>
                          <a:cs typeface="+mn-cs"/>
                        </a:rPr>
                        <a:t>8</a:t>
                      </a:r>
                      <a:r>
                        <a:rPr kumimoji="0" lang="en-US" sz="1100" b="0" i="0" u="none" strike="noStrike" kern="1200" cap="none" spc="0" normalizeH="0" baseline="0" noProof="0">
                          <a:ln>
                            <a:noFill/>
                          </a:ln>
                          <a:solidFill>
                            <a:prstClr val="black"/>
                          </a:solidFill>
                          <a:effectLst/>
                          <a:uLnTx/>
                          <a:uFillTx/>
                          <a:latin typeface="+mn-lt"/>
                          <a:ea typeface="+mn-ea"/>
                          <a:cs typeface="+mn-cs"/>
                        </a:rPr>
                        <a:t>0-le in</a:t>
                      </a:r>
                      <a:r>
                        <a:rPr kumimoji="0" lang="et-EE" sz="1100" b="0" i="0" u="none" strike="noStrike" kern="1200" cap="none" spc="0" normalizeH="0" baseline="0" noProof="0">
                          <a:ln>
                            <a:noFill/>
                          </a:ln>
                          <a:solidFill>
                            <a:prstClr val="black"/>
                          </a:solidFill>
                          <a:effectLst/>
                          <a:uLnTx/>
                          <a:uFillTx/>
                          <a:latin typeface="+mn-lt"/>
                          <a:ea typeface="+mn-ea"/>
                          <a:cs typeface="+mn-cs"/>
                        </a:rPr>
                        <a:t>i</a:t>
                      </a:r>
                      <a:r>
                        <a:rPr kumimoji="0" lang="en-US" sz="1100" b="0" i="0" u="none" strike="noStrike" kern="1200" cap="none" spc="0" normalizeH="0" baseline="0" noProof="0" err="1">
                          <a:ln>
                            <a:noFill/>
                          </a:ln>
                          <a:solidFill>
                            <a:prstClr val="black"/>
                          </a:solidFill>
                          <a:effectLst/>
                          <a:uLnTx/>
                          <a:uFillTx/>
                          <a:latin typeface="+mn-lt"/>
                          <a:ea typeface="+mn-ea"/>
                          <a:cs typeface="+mn-cs"/>
                        </a:rPr>
                        <a:t>mesele</a:t>
                      </a:r>
                      <a:r>
                        <a:rPr kumimoji="0" lang="en-US" sz="1100" b="0" i="0" u="none" strike="noStrike" kern="1200" cap="none" spc="0" normalizeH="0" baseline="0" noProof="0">
                          <a:ln>
                            <a:noFill/>
                          </a:ln>
                          <a:solidFill>
                            <a:prstClr val="black"/>
                          </a:solidFill>
                          <a:effectLst/>
                          <a:uLnTx/>
                          <a:uFillTx/>
                          <a:latin typeface="+mn-lt"/>
                          <a:ea typeface="+mn-ea"/>
                          <a:cs typeface="+mn-cs"/>
                        </a:rPr>
                        <a:t>  </a:t>
                      </a: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2</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4</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6</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8</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a:solidFill>
                            <a:schemeClr val="tx1"/>
                          </a:solidFill>
                          <a:latin typeface="+mn-lt"/>
                        </a:rPr>
                        <a:t>JKTK </a:t>
                      </a:r>
                      <a:r>
                        <a:rPr lang="en-US" sz="1100" err="1">
                          <a:solidFill>
                            <a:schemeClr val="tx1"/>
                          </a:solidFill>
                          <a:latin typeface="+mn-lt"/>
                        </a:rPr>
                        <a:t>korraldab</a:t>
                      </a:r>
                      <a:r>
                        <a:rPr lang="en-US" sz="1100">
                          <a:solidFill>
                            <a:schemeClr val="tx1"/>
                          </a:solidFill>
                          <a:latin typeface="+mn-lt"/>
                        </a:rPr>
                        <a:t> </a:t>
                      </a:r>
                      <a:r>
                        <a:rPr lang="en-US" sz="1100" err="1">
                          <a:solidFill>
                            <a:schemeClr val="tx1"/>
                          </a:solidFill>
                          <a:latin typeface="+mn-lt"/>
                        </a:rPr>
                        <a:t>õppereise</a:t>
                      </a:r>
                      <a:r>
                        <a:rPr lang="en-US" sz="1100">
                          <a:solidFill>
                            <a:schemeClr val="tx1"/>
                          </a:solidFill>
                          <a:latin typeface="+mn-lt"/>
                        </a:rPr>
                        <a:t> </a:t>
                      </a:r>
                      <a:r>
                        <a:rPr lang="en-US" sz="1100" err="1">
                          <a:solidFill>
                            <a:schemeClr val="tx1"/>
                          </a:solidFill>
                          <a:latin typeface="+mn-lt"/>
                        </a:rPr>
                        <a:t>aktiivsetesse</a:t>
                      </a:r>
                      <a:r>
                        <a:rPr lang="en-US" sz="1100">
                          <a:solidFill>
                            <a:schemeClr val="tx1"/>
                          </a:solidFill>
                          <a:latin typeface="+mn-lt"/>
                        </a:rPr>
                        <a:t> ja </a:t>
                      </a:r>
                      <a:r>
                        <a:rPr lang="en-US" sz="1100" err="1">
                          <a:solidFill>
                            <a:schemeClr val="tx1"/>
                          </a:solidFill>
                          <a:latin typeface="+mn-lt"/>
                        </a:rPr>
                        <a:t>arukatesse</a:t>
                      </a:r>
                      <a:r>
                        <a:rPr lang="en-US" sz="1100">
                          <a:solidFill>
                            <a:schemeClr val="tx1"/>
                          </a:solidFill>
                          <a:latin typeface="+mn-lt"/>
                        </a:rPr>
                        <a:t> </a:t>
                      </a:r>
                      <a:r>
                        <a:rPr lang="en-US" sz="1100" err="1">
                          <a:solidFill>
                            <a:schemeClr val="tx1"/>
                          </a:solidFill>
                          <a:latin typeface="+mn-lt"/>
                        </a:rPr>
                        <a:t>küladesse</a:t>
                      </a:r>
                      <a:r>
                        <a:rPr lang="en-US" sz="1100">
                          <a:solidFill>
                            <a:schemeClr val="tx1"/>
                          </a:solidFill>
                          <a:latin typeface="+mn-lt"/>
                        </a:rPr>
                        <a:t> </a:t>
                      </a:r>
                      <a:r>
                        <a:rPr lang="en-US" sz="1100" err="1">
                          <a:solidFill>
                            <a:schemeClr val="tx1"/>
                          </a:solidFill>
                          <a:latin typeface="+mn-lt"/>
                        </a:rPr>
                        <a:t>või</a:t>
                      </a:r>
                      <a:r>
                        <a:rPr lang="en-US" sz="1100">
                          <a:solidFill>
                            <a:schemeClr val="tx1"/>
                          </a:solidFill>
                          <a:latin typeface="+mn-lt"/>
                        </a:rPr>
                        <a:t> </a:t>
                      </a:r>
                      <a:r>
                        <a:rPr lang="en-US" sz="1100" err="1">
                          <a:solidFill>
                            <a:schemeClr val="tx1"/>
                          </a:solidFill>
                          <a:latin typeface="+mn-lt"/>
                        </a:rPr>
                        <a:t>vahendab</a:t>
                      </a:r>
                      <a:r>
                        <a:rPr lang="en-US" sz="1100">
                          <a:solidFill>
                            <a:schemeClr val="tx1"/>
                          </a:solidFill>
                          <a:latin typeface="+mn-lt"/>
                        </a:rPr>
                        <a:t> </a:t>
                      </a:r>
                      <a:r>
                        <a:rPr lang="en-US" sz="1100" err="1">
                          <a:solidFill>
                            <a:schemeClr val="tx1"/>
                          </a:solidFill>
                          <a:latin typeface="+mn-lt"/>
                        </a:rPr>
                        <a:t>veebikoolituste</a:t>
                      </a:r>
                      <a:r>
                        <a:rPr lang="en-US" sz="1100">
                          <a:solidFill>
                            <a:schemeClr val="tx1"/>
                          </a:solidFill>
                          <a:latin typeface="+mn-lt"/>
                        </a:rPr>
                        <a:t> </a:t>
                      </a:r>
                      <a:r>
                        <a:rPr lang="en-US" sz="1100" err="1">
                          <a:solidFill>
                            <a:schemeClr val="tx1"/>
                          </a:solidFill>
                          <a:latin typeface="+mn-lt"/>
                        </a:rPr>
                        <a:t>vahendusel</a:t>
                      </a:r>
                      <a:r>
                        <a:rPr lang="en-US" sz="1100">
                          <a:solidFill>
                            <a:schemeClr val="tx1"/>
                          </a:solidFill>
                          <a:latin typeface="+mn-lt"/>
                        </a:rPr>
                        <a:t> </a:t>
                      </a:r>
                      <a:r>
                        <a:rPr lang="en-US" sz="1100" err="1">
                          <a:solidFill>
                            <a:schemeClr val="tx1"/>
                          </a:solidFill>
                          <a:latin typeface="+mn-lt"/>
                        </a:rPr>
                        <a:t>teiste</a:t>
                      </a:r>
                      <a:r>
                        <a:rPr lang="en-US" sz="1100">
                          <a:solidFill>
                            <a:schemeClr val="tx1"/>
                          </a:solidFill>
                          <a:latin typeface="+mn-lt"/>
                        </a:rPr>
                        <a:t> </a:t>
                      </a:r>
                      <a:r>
                        <a:rPr lang="en-US" sz="1100" err="1">
                          <a:solidFill>
                            <a:schemeClr val="tx1"/>
                          </a:solidFill>
                          <a:latin typeface="+mn-lt"/>
                        </a:rPr>
                        <a:t>ideid</a:t>
                      </a: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4"/>
                  </a:ext>
                </a:extLst>
              </a:tr>
              <a:tr h="37606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4. </a:t>
                      </a:r>
                      <a:r>
                        <a:rPr kumimoji="0" lang="en-US" sz="1100" b="0" i="0" u="none" strike="noStrike" kern="1200" cap="none" spc="0" normalizeH="0" baseline="0" noProof="0" err="1">
                          <a:ln>
                            <a:noFill/>
                          </a:ln>
                          <a:solidFill>
                            <a:schemeClr val="tx1"/>
                          </a:solidFill>
                          <a:effectLst/>
                          <a:uLnTx/>
                          <a:uFillTx/>
                          <a:latin typeface="+mn-lt"/>
                          <a:ea typeface="+mn-ea"/>
                          <a:cs typeface="+mn-cs"/>
                        </a:rPr>
                        <a:t>Töövarjuna</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osalemine</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analoogse</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projekti</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teostanud</a:t>
                      </a:r>
                      <a:r>
                        <a:rPr kumimoji="0" lang="en-US" sz="1100" b="0" i="0" u="none" strike="noStrike" kern="1200" cap="none" spc="0" normalizeH="0" baseline="0" noProof="0">
                          <a:ln>
                            <a:noFill/>
                          </a:ln>
                          <a:solidFill>
                            <a:schemeClr val="tx1"/>
                          </a:solidFill>
                          <a:effectLst/>
                          <a:uLnTx/>
                          <a:uFillTx/>
                          <a:latin typeface="+mn-lt"/>
                          <a:ea typeface="+mn-ea"/>
                          <a:cs typeface="+mn-cs"/>
                        </a:rPr>
                        <a:t> </a:t>
                      </a:r>
                      <a:r>
                        <a:rPr kumimoji="0" lang="en-US" sz="1100" b="0" i="0" u="none" strike="noStrike" kern="1200" cap="none" spc="0" normalizeH="0" baseline="0" noProof="0" err="1">
                          <a:ln>
                            <a:noFill/>
                          </a:ln>
                          <a:solidFill>
                            <a:schemeClr val="tx1"/>
                          </a:solidFill>
                          <a:effectLst/>
                          <a:uLnTx/>
                          <a:uFillTx/>
                          <a:latin typeface="+mn-lt"/>
                          <a:ea typeface="+mn-ea"/>
                          <a:cs typeface="+mn-cs"/>
                        </a:rPr>
                        <a:t>kogukonnas</a:t>
                      </a:r>
                      <a:endParaRPr kumimoji="0" lang="en-US" sz="1100" b="0" i="0" u="none" strike="noStrike" kern="1200" cap="none" spc="0" normalizeH="0" baseline="0" noProof="0">
                        <a:ln>
                          <a:noFill/>
                        </a:ln>
                        <a:solidFill>
                          <a:schemeClr val="tx1"/>
                        </a:solidFill>
                        <a:effectLst/>
                        <a:uLnTx/>
                        <a:uFillTx/>
                        <a:latin typeface="+mn-lt"/>
                        <a:ea typeface="+mn-ea"/>
                        <a:cs typeface="+mn-cs"/>
                      </a:endParaRP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Projektide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1</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20</a:t>
                      </a: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30</a:t>
                      </a: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t-EE" sz="1100">
                          <a:solidFill>
                            <a:schemeClr val="tx1"/>
                          </a:solidFill>
                          <a:latin typeface="+mn-lt"/>
                        </a:rPr>
                        <a:t>4</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err="1">
                          <a:solidFill>
                            <a:schemeClr val="tx1"/>
                          </a:solidFill>
                          <a:latin typeface="+mn-lt"/>
                        </a:rPr>
                        <a:t>Töövarju</a:t>
                      </a:r>
                      <a:r>
                        <a:rPr lang="en-US" sz="1100">
                          <a:solidFill>
                            <a:schemeClr val="tx1"/>
                          </a:solidFill>
                          <a:latin typeface="+mn-lt"/>
                        </a:rPr>
                        <a:t> </a:t>
                      </a:r>
                      <a:r>
                        <a:rPr lang="en-US" sz="1100" err="1">
                          <a:solidFill>
                            <a:schemeClr val="tx1"/>
                          </a:solidFill>
                          <a:latin typeface="+mn-lt"/>
                        </a:rPr>
                        <a:t>võimaluse</a:t>
                      </a:r>
                      <a:r>
                        <a:rPr lang="en-US" sz="1100">
                          <a:solidFill>
                            <a:schemeClr val="tx1"/>
                          </a:solidFill>
                          <a:latin typeface="+mn-lt"/>
                        </a:rPr>
                        <a:t> </a:t>
                      </a:r>
                      <a:r>
                        <a:rPr lang="en-US" sz="1100" err="1">
                          <a:solidFill>
                            <a:schemeClr val="tx1"/>
                          </a:solidFill>
                          <a:latin typeface="+mn-lt"/>
                        </a:rPr>
                        <a:t>pakkumine</a:t>
                      </a:r>
                      <a:r>
                        <a:rPr lang="en-US" sz="1100">
                          <a:solidFill>
                            <a:schemeClr val="tx1"/>
                          </a:solidFill>
                          <a:latin typeface="+mn-lt"/>
                        </a:rPr>
                        <a:t> </a:t>
                      </a:r>
                      <a:r>
                        <a:rPr lang="en-US" sz="1100" err="1">
                          <a:solidFill>
                            <a:schemeClr val="tx1"/>
                          </a:solidFill>
                          <a:latin typeface="+mn-lt"/>
                        </a:rPr>
                        <a:t>või</a:t>
                      </a:r>
                      <a:r>
                        <a:rPr lang="en-US" sz="1100">
                          <a:solidFill>
                            <a:schemeClr val="tx1"/>
                          </a:solidFill>
                          <a:latin typeface="+mn-lt"/>
                        </a:rPr>
                        <a:t> </a:t>
                      </a:r>
                      <a:r>
                        <a:rPr lang="en-US" sz="1100" err="1">
                          <a:solidFill>
                            <a:schemeClr val="tx1"/>
                          </a:solidFill>
                          <a:latin typeface="+mn-lt"/>
                        </a:rPr>
                        <a:t>kogemuste</a:t>
                      </a:r>
                      <a:r>
                        <a:rPr lang="en-US" sz="1100">
                          <a:solidFill>
                            <a:schemeClr val="tx1"/>
                          </a:solidFill>
                          <a:latin typeface="+mn-lt"/>
                        </a:rPr>
                        <a:t> </a:t>
                      </a:r>
                      <a:r>
                        <a:rPr lang="en-US" sz="1100" err="1">
                          <a:solidFill>
                            <a:schemeClr val="tx1"/>
                          </a:solidFill>
                          <a:latin typeface="+mn-lt"/>
                        </a:rPr>
                        <a:t>vahendamine</a:t>
                      </a:r>
                      <a:r>
                        <a:rPr lang="en-US" sz="1100">
                          <a:solidFill>
                            <a:schemeClr val="tx1"/>
                          </a:solidFill>
                          <a:latin typeface="+mn-lt"/>
                        </a:rPr>
                        <a:t> </a:t>
                      </a:r>
                      <a:r>
                        <a:rPr lang="en-US" sz="1100" err="1">
                          <a:solidFill>
                            <a:schemeClr val="tx1"/>
                          </a:solidFill>
                          <a:latin typeface="+mn-lt"/>
                        </a:rPr>
                        <a:t>maakonna</a:t>
                      </a:r>
                      <a:r>
                        <a:rPr lang="en-US" sz="1100">
                          <a:solidFill>
                            <a:schemeClr val="tx1"/>
                          </a:solidFill>
                          <a:latin typeface="+mn-lt"/>
                        </a:rPr>
                        <a:t> </a:t>
                      </a:r>
                      <a:r>
                        <a:rPr lang="en-US" sz="1100" err="1">
                          <a:solidFill>
                            <a:schemeClr val="tx1"/>
                          </a:solidFill>
                          <a:latin typeface="+mn-lt"/>
                        </a:rPr>
                        <a:t>aktiivsete</a:t>
                      </a:r>
                      <a:r>
                        <a:rPr lang="en-US" sz="1100">
                          <a:solidFill>
                            <a:schemeClr val="tx1"/>
                          </a:solidFill>
                          <a:latin typeface="+mn-lt"/>
                        </a:rPr>
                        <a:t> </a:t>
                      </a:r>
                      <a:r>
                        <a:rPr lang="en-US" sz="1100" err="1">
                          <a:solidFill>
                            <a:schemeClr val="tx1"/>
                          </a:solidFill>
                          <a:latin typeface="+mn-lt"/>
                        </a:rPr>
                        <a:t>kogukondade</a:t>
                      </a:r>
                      <a:r>
                        <a:rPr lang="en-US" sz="1100">
                          <a:solidFill>
                            <a:schemeClr val="tx1"/>
                          </a:solidFill>
                          <a:latin typeface="+mn-lt"/>
                        </a:rPr>
                        <a:t> </a:t>
                      </a:r>
                      <a:r>
                        <a:rPr lang="en-US" sz="1100" err="1">
                          <a:solidFill>
                            <a:schemeClr val="tx1"/>
                          </a:solidFill>
                          <a:latin typeface="+mn-lt"/>
                        </a:rPr>
                        <a:t>juures</a:t>
                      </a:r>
                      <a:endParaRPr lang="en-US"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73958024"/>
                  </a:ext>
                </a:extLst>
              </a:tr>
              <a:tr h="37606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5. </a:t>
                      </a:r>
                      <a:r>
                        <a:rPr kumimoji="0" lang="en-US" sz="1100" b="0" i="0" u="none" strike="noStrike" kern="1200" cap="none" spc="0" normalizeH="0" baseline="0" noProof="0" err="1">
                          <a:ln>
                            <a:noFill/>
                          </a:ln>
                          <a:solidFill>
                            <a:prstClr val="black"/>
                          </a:solidFill>
                          <a:effectLst/>
                          <a:uLnTx/>
                          <a:uFillTx/>
                          <a:latin typeface="+mn-lt"/>
                          <a:ea typeface="+mn-ea"/>
                          <a:cs typeface="+mn-cs"/>
                        </a:rPr>
                        <a:t>Väljasõidud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sarnase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projekti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teostanud</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kogukondadesse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või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teiste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kogemustest</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õppimine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koolituse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vormis</a:t>
                      </a:r>
                      <a:endParaRPr kumimoji="0" lang="en-US" sz="1100" b="0" i="0" u="none" strike="noStrike" kern="1200" cap="none" spc="0" normalizeH="0" baseline="0" noProof="0">
                        <a:ln>
                          <a:noFill/>
                        </a:ln>
                        <a:solidFill>
                          <a:prstClr val="black"/>
                        </a:solidFill>
                        <a:effectLst/>
                        <a:uLnTx/>
                        <a:uFillTx/>
                        <a:latin typeface="+mn-lt"/>
                        <a:ea typeface="+mn-ea"/>
                        <a:cs typeface="+mn-cs"/>
                      </a:endParaRP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20</a:t>
                      </a:r>
                      <a:r>
                        <a:rPr lang="en-US" sz="1100">
                          <a:solidFill>
                            <a:schemeClr val="tx1"/>
                          </a:solidFill>
                          <a:latin typeface="+mn-lt"/>
                        </a:rPr>
                        <a:t>*</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40</a:t>
                      </a: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6</a:t>
                      </a:r>
                      <a:r>
                        <a:rPr lang="en-US" sz="1100">
                          <a:solidFill>
                            <a:schemeClr val="tx1"/>
                          </a:solidFill>
                          <a:latin typeface="+mn-lt"/>
                        </a:rPr>
                        <a:t>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t-EE" sz="1100">
                          <a:solidFill>
                            <a:schemeClr val="tx1"/>
                          </a:solidFill>
                          <a:latin typeface="+mn-lt"/>
                        </a:rPr>
                        <a:t>80</a:t>
                      </a: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a:solidFill>
                            <a:schemeClr val="tx1"/>
                          </a:solidFill>
                          <a:latin typeface="+mn-lt"/>
                        </a:rPr>
                        <a:t>JKTK </a:t>
                      </a:r>
                      <a:r>
                        <a:rPr lang="en-US" sz="1100" err="1">
                          <a:solidFill>
                            <a:schemeClr val="tx1"/>
                          </a:solidFill>
                          <a:latin typeface="+mn-lt"/>
                        </a:rPr>
                        <a:t>korraldab</a:t>
                      </a:r>
                      <a:r>
                        <a:rPr lang="en-US" sz="1100">
                          <a:solidFill>
                            <a:schemeClr val="tx1"/>
                          </a:solidFill>
                          <a:latin typeface="+mn-lt"/>
                        </a:rPr>
                        <a:t> </a:t>
                      </a:r>
                      <a:r>
                        <a:rPr lang="en-US" sz="1100" err="1">
                          <a:solidFill>
                            <a:schemeClr val="tx1"/>
                          </a:solidFill>
                          <a:latin typeface="+mn-lt"/>
                        </a:rPr>
                        <a:t>vajaduspõhised</a:t>
                      </a:r>
                      <a:r>
                        <a:rPr lang="en-US" sz="1100">
                          <a:solidFill>
                            <a:schemeClr val="tx1"/>
                          </a:solidFill>
                          <a:latin typeface="+mn-lt"/>
                        </a:rPr>
                        <a:t> </a:t>
                      </a:r>
                      <a:r>
                        <a:rPr lang="en-US" sz="1100" err="1">
                          <a:solidFill>
                            <a:schemeClr val="tx1"/>
                          </a:solidFill>
                          <a:latin typeface="+mn-lt"/>
                        </a:rPr>
                        <a:t>õppereisid</a:t>
                      </a:r>
                      <a:r>
                        <a:rPr lang="en-US" sz="1100">
                          <a:solidFill>
                            <a:schemeClr val="tx1"/>
                          </a:solidFill>
                          <a:latin typeface="+mn-lt"/>
                        </a:rPr>
                        <a:t> </a:t>
                      </a:r>
                      <a:r>
                        <a:rPr lang="en-US" sz="1100" err="1">
                          <a:solidFill>
                            <a:schemeClr val="tx1"/>
                          </a:solidFill>
                          <a:latin typeface="+mn-lt"/>
                        </a:rPr>
                        <a:t>Eesti</a:t>
                      </a:r>
                      <a:r>
                        <a:rPr lang="en-US" sz="1100">
                          <a:solidFill>
                            <a:schemeClr val="tx1"/>
                          </a:solidFill>
                          <a:latin typeface="+mn-lt"/>
                        </a:rPr>
                        <a:t> </a:t>
                      </a:r>
                      <a:r>
                        <a:rPr lang="en-US" sz="1100" err="1">
                          <a:solidFill>
                            <a:schemeClr val="tx1"/>
                          </a:solidFill>
                          <a:latin typeface="+mn-lt"/>
                        </a:rPr>
                        <a:t>aktiivsetesse</a:t>
                      </a:r>
                      <a:r>
                        <a:rPr lang="en-US" sz="1100">
                          <a:solidFill>
                            <a:schemeClr val="tx1"/>
                          </a:solidFill>
                          <a:latin typeface="+mn-lt"/>
                        </a:rPr>
                        <a:t> ja </a:t>
                      </a:r>
                      <a:r>
                        <a:rPr lang="en-US" sz="1100" err="1">
                          <a:solidFill>
                            <a:schemeClr val="tx1"/>
                          </a:solidFill>
                          <a:latin typeface="+mn-lt"/>
                        </a:rPr>
                        <a:t>arukatesse</a:t>
                      </a:r>
                      <a:r>
                        <a:rPr lang="en-US" sz="1100">
                          <a:solidFill>
                            <a:schemeClr val="tx1"/>
                          </a:solidFill>
                          <a:latin typeface="+mn-lt"/>
                        </a:rPr>
                        <a:t> </a:t>
                      </a:r>
                      <a:r>
                        <a:rPr lang="en-US" sz="1100" err="1">
                          <a:solidFill>
                            <a:schemeClr val="tx1"/>
                          </a:solidFill>
                          <a:latin typeface="+mn-lt"/>
                        </a:rPr>
                        <a:t>küladesse</a:t>
                      </a: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5"/>
                  </a:ext>
                </a:extLst>
              </a:tr>
              <a:tr h="27649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t-EE"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6. Min 60 </a:t>
                      </a:r>
                      <a:r>
                        <a:rPr kumimoji="0" lang="en-US" sz="1100" b="0" i="0" u="none" strike="noStrike" kern="1200" cap="none" spc="0" normalizeH="0" baseline="0" noProof="0" err="1">
                          <a:ln>
                            <a:noFill/>
                          </a:ln>
                          <a:solidFill>
                            <a:prstClr val="black"/>
                          </a:solidFill>
                          <a:effectLst/>
                          <a:uLnTx/>
                          <a:uFillTx/>
                          <a:latin typeface="+mn-lt"/>
                          <a:ea typeface="+mn-ea"/>
                          <a:cs typeface="+mn-cs"/>
                        </a:rPr>
                        <a:t>projekti</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teostatakse</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kogukonnaelu</a:t>
                      </a:r>
                      <a:r>
                        <a:rPr kumimoji="0" lang="en-US" sz="1100" b="0" i="0" u="none" strike="noStrike" kern="1200" cap="none" spc="0" normalizeH="0" baseline="0" noProof="0">
                          <a:ln>
                            <a:noFill/>
                          </a:ln>
                          <a:solidFill>
                            <a:prstClr val="black"/>
                          </a:solidFill>
                          <a:effectLst/>
                          <a:uLnTx/>
                          <a:uFillTx/>
                          <a:latin typeface="+mn-lt"/>
                          <a:ea typeface="+mn-ea"/>
                          <a:cs typeface="+mn-cs"/>
                        </a:rPr>
                        <a:t> </a:t>
                      </a:r>
                      <a:r>
                        <a:rPr kumimoji="0" lang="en-US" sz="1100" b="0" i="0" u="none" strike="noStrike" kern="1200" cap="none" spc="0" normalizeH="0" baseline="0" noProof="0" err="1">
                          <a:ln>
                            <a:noFill/>
                          </a:ln>
                          <a:solidFill>
                            <a:prstClr val="black"/>
                          </a:solidFill>
                          <a:effectLst/>
                          <a:uLnTx/>
                          <a:uFillTx/>
                          <a:latin typeface="+mn-lt"/>
                          <a:ea typeface="+mn-ea"/>
                          <a:cs typeface="+mn-cs"/>
                        </a:rPr>
                        <a:t>edendamiseks</a:t>
                      </a:r>
                      <a:r>
                        <a:rPr kumimoji="0" lang="en-US" sz="1100" b="0" i="0" u="none" strike="noStrike" kern="1200" cap="none" spc="0" normalizeH="0" baseline="0" noProof="0">
                          <a:ln>
                            <a:noFill/>
                          </a:ln>
                          <a:solidFill>
                            <a:prstClr val="black"/>
                          </a:solidFill>
                          <a:effectLst/>
                          <a:uLnTx/>
                          <a:uFillTx/>
                          <a:latin typeface="+mn-lt"/>
                          <a:ea typeface="+mn-ea"/>
                          <a:cs typeface="+mn-cs"/>
                        </a:rPr>
                        <a:t>.</a:t>
                      </a: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Projektide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24*</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lang="en-US" sz="1100">
                          <a:solidFill>
                            <a:schemeClr val="tx1"/>
                          </a:solidFill>
                          <a:latin typeface="+mn-lt"/>
                        </a:rPr>
                        <a:t>48</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60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r>
                        <a:rPr lang="en-US" sz="1100">
                          <a:solidFill>
                            <a:schemeClr val="tx1"/>
                          </a:solidFill>
                          <a:latin typeface="+mn-lt"/>
                        </a:rPr>
                        <a:t>JKTK </a:t>
                      </a:r>
                      <a:r>
                        <a:rPr lang="en-US" sz="1100" err="1">
                          <a:solidFill>
                            <a:schemeClr val="tx1"/>
                          </a:solidFill>
                          <a:latin typeface="+mn-lt"/>
                        </a:rPr>
                        <a:t>korraldab</a:t>
                      </a:r>
                      <a:r>
                        <a:rPr lang="en-US" sz="1100">
                          <a:solidFill>
                            <a:schemeClr val="tx1"/>
                          </a:solidFill>
                          <a:latin typeface="+mn-lt"/>
                        </a:rPr>
                        <a:t> </a:t>
                      </a:r>
                      <a:r>
                        <a:rPr lang="en-US" sz="1100" err="1">
                          <a:solidFill>
                            <a:schemeClr val="tx1"/>
                          </a:solidFill>
                          <a:latin typeface="+mn-lt"/>
                        </a:rPr>
                        <a:t>projekti</a:t>
                      </a:r>
                      <a:r>
                        <a:rPr lang="en-US" sz="1100">
                          <a:solidFill>
                            <a:schemeClr val="tx1"/>
                          </a:solidFill>
                          <a:latin typeface="+mn-lt"/>
                        </a:rPr>
                        <a:t> </a:t>
                      </a:r>
                      <a:r>
                        <a:rPr lang="en-US" sz="1100" err="1">
                          <a:solidFill>
                            <a:schemeClr val="tx1"/>
                          </a:solidFill>
                          <a:latin typeface="+mn-lt"/>
                        </a:rPr>
                        <a:t>toetuste</a:t>
                      </a:r>
                      <a:r>
                        <a:rPr lang="en-US" sz="1100">
                          <a:solidFill>
                            <a:schemeClr val="tx1"/>
                          </a:solidFill>
                          <a:latin typeface="+mn-lt"/>
                        </a:rPr>
                        <a:t> </a:t>
                      </a:r>
                      <a:r>
                        <a:rPr lang="en-US" sz="1100" err="1">
                          <a:solidFill>
                            <a:schemeClr val="tx1"/>
                          </a:solidFill>
                          <a:latin typeface="+mn-lt"/>
                        </a:rPr>
                        <a:t>menetlemise</a:t>
                      </a:r>
                      <a:r>
                        <a:rPr lang="en-US" sz="1100">
                          <a:solidFill>
                            <a:schemeClr val="tx1"/>
                          </a:solidFill>
                          <a:latin typeface="+mn-lt"/>
                        </a:rPr>
                        <a:t> </a:t>
                      </a:r>
                      <a:r>
                        <a:rPr lang="en-US" sz="1100" err="1">
                          <a:solidFill>
                            <a:schemeClr val="tx1"/>
                          </a:solidFill>
                          <a:latin typeface="+mn-lt"/>
                        </a:rPr>
                        <a:t>protsessi</a:t>
                      </a: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0006"/>
                  </a:ext>
                </a:extLst>
              </a:tr>
              <a:tr h="25803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t-EE"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7. Ca 7</a:t>
                      </a:r>
                      <a:r>
                        <a:rPr lang="fi-FI" sz="1100">
                          <a:solidFill>
                            <a:schemeClr val="tx1"/>
                          </a:solidFill>
                          <a:latin typeface="+mn-lt"/>
                        </a:rPr>
                        <a:t>0% </a:t>
                      </a:r>
                      <a:r>
                        <a:rPr lang="fi-FI" sz="1100" err="1">
                          <a:solidFill>
                            <a:schemeClr val="tx1"/>
                          </a:solidFill>
                          <a:latin typeface="+mn-lt"/>
                        </a:rPr>
                        <a:t>taotlejatest</a:t>
                      </a:r>
                      <a:r>
                        <a:rPr lang="fi-FI" sz="1100">
                          <a:solidFill>
                            <a:schemeClr val="tx1"/>
                          </a:solidFill>
                          <a:latin typeface="+mn-lt"/>
                        </a:rPr>
                        <a:t> </a:t>
                      </a:r>
                      <a:r>
                        <a:rPr lang="fi-FI" sz="1100" err="1">
                          <a:solidFill>
                            <a:schemeClr val="tx1"/>
                          </a:solidFill>
                          <a:latin typeface="+mn-lt"/>
                        </a:rPr>
                        <a:t>suudavad</a:t>
                      </a:r>
                      <a:r>
                        <a:rPr lang="fi-FI" sz="1100">
                          <a:solidFill>
                            <a:schemeClr val="tx1"/>
                          </a:solidFill>
                          <a:latin typeface="+mn-lt"/>
                        </a:rPr>
                        <a:t> </a:t>
                      </a:r>
                      <a:r>
                        <a:rPr lang="fi-FI" sz="1100" err="1">
                          <a:solidFill>
                            <a:schemeClr val="tx1"/>
                          </a:solidFill>
                          <a:latin typeface="+mn-lt"/>
                        </a:rPr>
                        <a:t>lahendada</a:t>
                      </a:r>
                      <a:r>
                        <a:rPr lang="fi-FI" sz="1100">
                          <a:solidFill>
                            <a:schemeClr val="tx1"/>
                          </a:solidFill>
                          <a:latin typeface="+mn-lt"/>
                        </a:rPr>
                        <a:t> 2 </a:t>
                      </a:r>
                      <a:r>
                        <a:rPr lang="fi-FI" sz="1100" err="1">
                          <a:solidFill>
                            <a:schemeClr val="tx1"/>
                          </a:solidFill>
                          <a:latin typeface="+mn-lt"/>
                        </a:rPr>
                        <a:t>strateegilist</a:t>
                      </a:r>
                      <a:r>
                        <a:rPr lang="fi-FI" sz="1100">
                          <a:solidFill>
                            <a:schemeClr val="tx1"/>
                          </a:solidFill>
                          <a:latin typeface="+mn-lt"/>
                        </a:rPr>
                        <a:t> </a:t>
                      </a:r>
                      <a:r>
                        <a:rPr lang="fi-FI" sz="1100" err="1">
                          <a:solidFill>
                            <a:schemeClr val="tx1"/>
                          </a:solidFill>
                          <a:latin typeface="+mn-lt"/>
                        </a:rPr>
                        <a:t>ülesannet</a:t>
                      </a:r>
                      <a:r>
                        <a:rPr lang="fi-FI" sz="1100">
                          <a:solidFill>
                            <a:schemeClr val="tx1"/>
                          </a:solidFill>
                          <a:latin typeface="+mn-lt"/>
                        </a:rPr>
                        <a:t> </a:t>
                      </a:r>
                      <a:r>
                        <a:rPr lang="fi-FI" sz="1100" err="1">
                          <a:solidFill>
                            <a:schemeClr val="tx1"/>
                          </a:solidFill>
                          <a:latin typeface="+mn-lt"/>
                        </a:rPr>
                        <a:t>kahel</a:t>
                      </a:r>
                      <a:r>
                        <a:rPr lang="fi-FI" sz="1100">
                          <a:solidFill>
                            <a:schemeClr val="tx1"/>
                          </a:solidFill>
                          <a:latin typeface="+mn-lt"/>
                        </a:rPr>
                        <a:t> </a:t>
                      </a:r>
                      <a:r>
                        <a:rPr lang="fi-FI" sz="1100" err="1">
                          <a:solidFill>
                            <a:schemeClr val="tx1"/>
                          </a:solidFill>
                          <a:latin typeface="+mn-lt"/>
                        </a:rPr>
                        <a:t>järjestikusel</a:t>
                      </a:r>
                      <a:r>
                        <a:rPr lang="fi-FI" sz="1100">
                          <a:solidFill>
                            <a:schemeClr val="tx1"/>
                          </a:solidFill>
                          <a:latin typeface="+mn-lt"/>
                        </a:rPr>
                        <a:t> </a:t>
                      </a:r>
                      <a:r>
                        <a:rPr lang="fi-FI" sz="1100" err="1">
                          <a:solidFill>
                            <a:schemeClr val="tx1"/>
                          </a:solidFill>
                          <a:latin typeface="+mn-lt"/>
                        </a:rPr>
                        <a:t>aastal</a:t>
                      </a:r>
                      <a:r>
                        <a:rPr lang="fi-FI" sz="1100">
                          <a:solidFill>
                            <a:schemeClr val="tx1"/>
                          </a:solidFill>
                          <a:latin typeface="+mn-lt"/>
                        </a:rPr>
                        <a:t>.</a:t>
                      </a: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Kogukondade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12*</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24</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30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JKTK</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665216677"/>
                  </a:ext>
                </a:extLst>
              </a:tr>
              <a:tr h="730156">
                <a:tc vMerge="1">
                  <a:txBody>
                    <a:bodyPr/>
                    <a:lstStyle/>
                    <a:p>
                      <a:pPr marL="0" marR="0" lvl="0" indent="0" algn="l" defTabSz="1219170" rtl="0" eaLnBrk="1" fontAlgn="auto" latinLnBrk="0" hangingPunct="1">
                        <a:lnSpc>
                          <a:spcPct val="75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8. </a:t>
                      </a:r>
                      <a:r>
                        <a:rPr lang="en-US" sz="1100" err="1"/>
                        <a:t>Julgustada</a:t>
                      </a:r>
                      <a:r>
                        <a:rPr lang="en-US" sz="1100"/>
                        <a:t>  </a:t>
                      </a:r>
                      <a:r>
                        <a:rPr lang="en-US" sz="1100" err="1"/>
                        <a:t>vähemalt</a:t>
                      </a:r>
                      <a:r>
                        <a:rPr lang="en-US" sz="1100"/>
                        <a:t> ca 34% </a:t>
                      </a:r>
                      <a:r>
                        <a:rPr lang="en-US" sz="1100" err="1"/>
                        <a:t>tänaseid</a:t>
                      </a:r>
                      <a:r>
                        <a:rPr lang="en-US" sz="1100"/>
                        <a:t> </a:t>
                      </a:r>
                      <a:r>
                        <a:rPr lang="en-US" sz="1100" err="1"/>
                        <a:t>aktiivseid</a:t>
                      </a:r>
                      <a:r>
                        <a:rPr lang="en-US" sz="1100"/>
                        <a:t> </a:t>
                      </a:r>
                      <a:r>
                        <a:rPr lang="en-US" sz="1100" err="1"/>
                        <a:t>kogukondi</a:t>
                      </a:r>
                      <a:r>
                        <a:rPr lang="en-US" sz="1100"/>
                        <a:t> (30 </a:t>
                      </a:r>
                      <a:r>
                        <a:rPr lang="en-US" sz="1100" err="1"/>
                        <a:t>asustusüksust</a:t>
                      </a:r>
                      <a:r>
                        <a:rPr lang="en-US" sz="1100"/>
                        <a:t>) </a:t>
                      </a:r>
                      <a:r>
                        <a:rPr lang="en-US" sz="1100" err="1"/>
                        <a:t>rakendama</a:t>
                      </a:r>
                      <a:r>
                        <a:rPr lang="en-US" sz="1100"/>
                        <a:t> </a:t>
                      </a:r>
                      <a:r>
                        <a:rPr lang="en-US" sz="1100" err="1"/>
                        <a:t>aruka</a:t>
                      </a:r>
                      <a:r>
                        <a:rPr lang="en-US" sz="1100"/>
                        <a:t> </a:t>
                      </a:r>
                      <a:r>
                        <a:rPr lang="en-US" sz="1100" err="1"/>
                        <a:t>küla</a:t>
                      </a:r>
                      <a:r>
                        <a:rPr lang="en-US" sz="1100"/>
                        <a:t> </a:t>
                      </a:r>
                      <a:r>
                        <a:rPr lang="en-US" sz="1100" err="1"/>
                        <a:t>strateegilise</a:t>
                      </a:r>
                      <a:r>
                        <a:rPr lang="en-US" sz="1100"/>
                        <a:t> </a:t>
                      </a:r>
                      <a:r>
                        <a:rPr lang="en-US" sz="1100" err="1"/>
                        <a:t>juhtimise</a:t>
                      </a:r>
                      <a:r>
                        <a:rPr lang="en-US" sz="1100"/>
                        <a:t> </a:t>
                      </a:r>
                      <a:r>
                        <a:rPr lang="en-US" sz="1100" err="1"/>
                        <a:t>lähenemist</a:t>
                      </a:r>
                      <a:r>
                        <a:rPr lang="en-US" sz="1100"/>
                        <a:t> </a:t>
                      </a:r>
                      <a:r>
                        <a:rPr lang="en-US" sz="1100" err="1"/>
                        <a:t>ning</a:t>
                      </a:r>
                      <a:r>
                        <a:rPr lang="en-US" sz="1100"/>
                        <a:t> </a:t>
                      </a:r>
                      <a:r>
                        <a:rPr lang="en-US" sz="1100" err="1"/>
                        <a:t>saavutama</a:t>
                      </a:r>
                      <a:r>
                        <a:rPr lang="en-US" sz="1100"/>
                        <a:t> </a:t>
                      </a:r>
                      <a:r>
                        <a:rPr lang="en-US" sz="1100" err="1"/>
                        <a:t>mõjueesmärke</a:t>
                      </a:r>
                      <a:r>
                        <a:rPr lang="en-US" sz="1100"/>
                        <a:t>. </a:t>
                      </a:r>
                      <a:r>
                        <a:rPr lang="en-US" sz="1100" err="1"/>
                        <a:t>Arukate</a:t>
                      </a:r>
                      <a:r>
                        <a:rPr lang="en-US" sz="1100"/>
                        <a:t> </a:t>
                      </a:r>
                      <a:r>
                        <a:rPr lang="en-US" sz="1100" err="1"/>
                        <a:t>küla</a:t>
                      </a:r>
                      <a:r>
                        <a:rPr lang="en-US" sz="1100"/>
                        <a:t> </a:t>
                      </a:r>
                      <a:r>
                        <a:rPr lang="en-US" sz="1100" err="1"/>
                        <a:t>metoodika</a:t>
                      </a:r>
                      <a:r>
                        <a:rPr lang="en-US" sz="1100"/>
                        <a:t> </a:t>
                      </a:r>
                      <a:r>
                        <a:rPr lang="en-US" sz="1100" err="1"/>
                        <a:t>rakendamisega</a:t>
                      </a:r>
                      <a:r>
                        <a:rPr lang="en-US" sz="1100"/>
                        <a:t> </a:t>
                      </a:r>
                      <a:r>
                        <a:rPr lang="en-US" sz="1100" err="1"/>
                        <a:t>tegelevates</a:t>
                      </a:r>
                      <a:r>
                        <a:rPr lang="en-US" sz="1100"/>
                        <a:t> </a:t>
                      </a:r>
                      <a:r>
                        <a:rPr lang="en-US" sz="1100" err="1"/>
                        <a:t>asustusüksustes</a:t>
                      </a:r>
                      <a:r>
                        <a:rPr lang="en-US" sz="1100"/>
                        <a:t> on </a:t>
                      </a:r>
                      <a:r>
                        <a:rPr lang="en-US" sz="1100" err="1"/>
                        <a:t>elanike</a:t>
                      </a:r>
                      <a:r>
                        <a:rPr lang="en-US" sz="1100"/>
                        <a:t> </a:t>
                      </a:r>
                      <a:r>
                        <a:rPr lang="en-US" sz="1100" err="1"/>
                        <a:t>arvu</a:t>
                      </a:r>
                      <a:r>
                        <a:rPr lang="en-US" sz="1100"/>
                        <a:t> </a:t>
                      </a:r>
                      <a:r>
                        <a:rPr lang="en-US" sz="1100" err="1"/>
                        <a:t>langus</a:t>
                      </a:r>
                      <a:r>
                        <a:rPr lang="en-US" sz="1100"/>
                        <a:t> </a:t>
                      </a:r>
                      <a:r>
                        <a:rPr lang="en-US" sz="1100" err="1"/>
                        <a:t>madalam</a:t>
                      </a:r>
                      <a:r>
                        <a:rPr lang="en-US" sz="1100"/>
                        <a:t> </a:t>
                      </a:r>
                      <a:r>
                        <a:rPr lang="en-US" sz="1100" err="1"/>
                        <a:t>võrreldes</a:t>
                      </a:r>
                      <a:r>
                        <a:rPr lang="en-US" sz="1100"/>
                        <a:t> </a:t>
                      </a:r>
                      <a:r>
                        <a:rPr lang="en-US" sz="1100" err="1"/>
                        <a:t>nende</a:t>
                      </a:r>
                      <a:r>
                        <a:rPr lang="en-US" sz="1100"/>
                        <a:t> </a:t>
                      </a:r>
                      <a:r>
                        <a:rPr lang="en-US" sz="1100" err="1"/>
                        <a:t>aktiivsete</a:t>
                      </a:r>
                      <a:r>
                        <a:rPr lang="en-US" sz="1100"/>
                        <a:t> </a:t>
                      </a:r>
                      <a:r>
                        <a:rPr lang="en-US" sz="1100" err="1"/>
                        <a:t>asustusüksustega</a:t>
                      </a:r>
                      <a:r>
                        <a:rPr lang="en-US" sz="1100"/>
                        <a:t>, </a:t>
                      </a:r>
                      <a:r>
                        <a:rPr lang="en-US" sz="1100" err="1"/>
                        <a:t>kus</a:t>
                      </a:r>
                      <a:r>
                        <a:rPr lang="en-US" sz="1100"/>
                        <a:t> </a:t>
                      </a:r>
                      <a:r>
                        <a:rPr lang="en-US" sz="1100" err="1"/>
                        <a:t>arukate</a:t>
                      </a:r>
                      <a:r>
                        <a:rPr lang="en-US" sz="1100"/>
                        <a:t> </a:t>
                      </a:r>
                      <a:r>
                        <a:rPr lang="en-US" sz="1100" err="1"/>
                        <a:t>külade</a:t>
                      </a:r>
                      <a:r>
                        <a:rPr lang="en-US" sz="1100"/>
                        <a:t> </a:t>
                      </a:r>
                      <a:r>
                        <a:rPr lang="en-US" sz="1100" err="1"/>
                        <a:t>lähenemist</a:t>
                      </a:r>
                      <a:r>
                        <a:rPr lang="en-US" sz="1100"/>
                        <a:t> </a:t>
                      </a:r>
                      <a:r>
                        <a:rPr lang="en-US" sz="1100" err="1"/>
                        <a:t>ei</a:t>
                      </a:r>
                      <a:r>
                        <a:rPr lang="en-US" sz="1100"/>
                        <a:t> </a:t>
                      </a:r>
                      <a:r>
                        <a:rPr lang="en-US" sz="1100" err="1"/>
                        <a:t>rakendata</a:t>
                      </a:r>
                      <a:r>
                        <a:rPr lang="en-US" sz="1100"/>
                        <a:t>.</a:t>
                      </a: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Asustusüksuste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12*</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24</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30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009657637"/>
                  </a:ext>
                </a:extLst>
              </a:tr>
              <a:tr h="258034">
                <a:tc vMerge="1">
                  <a:txBody>
                    <a:bodyPr/>
                    <a:lstStyle/>
                    <a:p>
                      <a:pPr marL="0" marR="0" lvl="0" indent="0" algn="l" defTabSz="1219170" rtl="0" eaLnBrk="1" fontAlgn="auto" latinLnBrk="0" hangingPunct="1">
                        <a:lnSpc>
                          <a:spcPct val="75000"/>
                        </a:lnSpc>
                        <a:spcBef>
                          <a:spcPts val="0"/>
                        </a:spcBef>
                        <a:spcAft>
                          <a:spcPts val="0"/>
                        </a:spcAft>
                        <a:buClrTx/>
                        <a:buSzTx/>
                        <a:buFontTx/>
                        <a:buNone/>
                        <a:tabLst/>
                        <a:defRPr/>
                      </a:pPr>
                      <a:endParaRPr kumimoji="0" lang="et-EE" sz="1050" b="0" i="0" u="none" strike="noStrike" cap="none" normalizeH="0" baseline="0">
                        <a:ln>
                          <a:noFill/>
                        </a:ln>
                        <a:solidFill>
                          <a:schemeClr val="tx1"/>
                        </a:solidFill>
                        <a:effectLst/>
                        <a:latin typeface="+mn-lt"/>
                        <a:ea typeface="ＭＳ Ｐゴシック" pitchFamily="34"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fi-FI" sz="1100">
                          <a:solidFill>
                            <a:schemeClr val="tx1"/>
                          </a:solidFill>
                          <a:latin typeface="+mn-lt"/>
                        </a:rPr>
                        <a:t>9. </a:t>
                      </a:r>
                      <a:r>
                        <a:rPr kumimoji="0" lang="fi-FI" sz="1100" b="0" i="0" u="none" strike="noStrike" cap="none" normalizeH="0" baseline="0">
                          <a:ln>
                            <a:noFill/>
                          </a:ln>
                          <a:solidFill>
                            <a:schemeClr val="tx1"/>
                          </a:solidFill>
                          <a:effectLst/>
                          <a:latin typeface="+mn-lt"/>
                          <a:ea typeface="ＭＳ Ｐゴシック" pitchFamily="34" charset="-128"/>
                        </a:rPr>
                        <a:t>R41: Projektidest kasu saanud rahvastik ja nende osakaalu % maarahvastikust (25 inimest keskmiselt asustusüksuse kohta).</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a:solidFill>
                            <a:schemeClr val="tx1"/>
                          </a:solidFill>
                          <a:latin typeface="+mn-lt"/>
                        </a:rPr>
                        <a:t>% </a:t>
                      </a:r>
                      <a:r>
                        <a:rPr lang="en-US" sz="1100" err="1">
                          <a:solidFill>
                            <a:schemeClr val="tx1"/>
                          </a:solidFill>
                          <a:latin typeface="+mn-lt"/>
                        </a:rPr>
                        <a:t>rahvastikust</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a:solidFill>
                            <a:schemeClr val="tx1"/>
                          </a:solidFill>
                          <a:latin typeface="+mn-lt"/>
                        </a:rPr>
                        <a:t>300*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a:solidFill>
                            <a:schemeClr val="tx1"/>
                          </a:solidFill>
                          <a:latin typeface="+mn-lt"/>
                        </a:rPr>
                        <a:t>600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r>
                        <a:rPr lang="en-US" sz="1100">
                          <a:solidFill>
                            <a:schemeClr val="tx1"/>
                          </a:solidFill>
                          <a:latin typeface="+mn-lt"/>
                        </a:rPr>
                        <a:t>750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8CCD7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algn="l">
                        <a:lnSpc>
                          <a:spcPct val="80000"/>
                        </a:lnSpc>
                        <a:spcAft>
                          <a:spcPts val="0"/>
                        </a:spcAft>
                      </a:pPr>
                      <a:endParaRPr lang="et-EE" sz="1100">
                        <a:solidFill>
                          <a:schemeClr val="tx1"/>
                        </a:solidFill>
                        <a:latin typeface="+mn-lt"/>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2547173705"/>
                  </a:ext>
                </a:extLst>
              </a:tr>
              <a:tr h="180134">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fi-FI" sz="400">
                        <a:solidFill>
                          <a:schemeClr val="tx1"/>
                        </a:solidFill>
                        <a:latin typeface="+mn-lt"/>
                      </a:endParaRPr>
                    </a:p>
                  </a:txBody>
                  <a:tcPr marL="72000" marR="18000" marT="10800" marB="108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lang="fi-FI" sz="400">
                        <a:solidFill>
                          <a:schemeClr val="tx1"/>
                        </a:solidFill>
                        <a:latin typeface="+mn-lt"/>
                      </a:endParaRPr>
                    </a:p>
                  </a:txBody>
                  <a:tcPr marL="72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n-US"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80000"/>
                        </a:lnSpc>
                        <a:spcAft>
                          <a:spcPts val="0"/>
                        </a:spcAft>
                      </a:pPr>
                      <a:endParaRPr lang="et-EE" sz="400">
                        <a:solidFill>
                          <a:schemeClr val="tx1"/>
                        </a:solidFill>
                        <a:latin typeface="+mn-lt"/>
                      </a:endParaRPr>
                    </a:p>
                  </a:txBody>
                  <a:tcPr marL="18000" marR="18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algn="l">
                        <a:lnSpc>
                          <a:spcPct val="80000"/>
                        </a:lnSpc>
                        <a:spcAft>
                          <a:spcPts val="0"/>
                        </a:spcAft>
                      </a:pPr>
                      <a:endParaRPr lang="et-EE" sz="400">
                        <a:solidFill>
                          <a:schemeClr val="tx1"/>
                        </a:solidFill>
                        <a:latin typeface="+mn-lt"/>
                      </a:endParaRPr>
                    </a:p>
                  </a:txBody>
                  <a:tcPr marL="72000" marR="72000" marT="10800" marB="10800">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8738509"/>
                  </a:ext>
                </a:extLst>
              </a:tr>
              <a:tr h="258034">
                <a:tc rowSpan="4">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fi-FI" sz="1100" u="sng" err="1">
                          <a:solidFill>
                            <a:schemeClr val="tx1"/>
                          </a:solidFill>
                          <a:latin typeface="+mn-lt"/>
                        </a:rPr>
                        <a:t>Inspiratsiooni</a:t>
                      </a:r>
                      <a:r>
                        <a:rPr lang="fi-FI" sz="1100" u="sng">
                          <a:solidFill>
                            <a:schemeClr val="tx1"/>
                          </a:solidFill>
                          <a:latin typeface="+mn-lt"/>
                        </a:rPr>
                        <a:t> ja </a:t>
                      </a:r>
                      <a:r>
                        <a:rPr lang="fi-FI" sz="1100" u="sng" err="1">
                          <a:solidFill>
                            <a:schemeClr val="tx1"/>
                          </a:solidFill>
                          <a:latin typeface="+mn-lt"/>
                        </a:rPr>
                        <a:t>edu-elamuse</a:t>
                      </a:r>
                      <a:r>
                        <a:rPr lang="fi-FI" sz="1100" u="sng">
                          <a:solidFill>
                            <a:schemeClr val="tx1"/>
                          </a:solidFill>
                          <a:latin typeface="+mn-lt"/>
                        </a:rPr>
                        <a:t> </a:t>
                      </a:r>
                      <a:r>
                        <a:rPr lang="fi-FI" sz="1100" u="sng" err="1">
                          <a:solidFill>
                            <a:schemeClr val="tx1"/>
                          </a:solidFill>
                          <a:latin typeface="+mn-lt"/>
                        </a:rPr>
                        <a:t>teke</a:t>
                      </a:r>
                      <a:r>
                        <a:rPr lang="fi-FI" sz="1100" u="sng">
                          <a:solidFill>
                            <a:schemeClr val="tx1"/>
                          </a:solidFill>
                          <a:latin typeface="+mn-lt"/>
                        </a:rPr>
                        <a:t> </a:t>
                      </a:r>
                      <a:r>
                        <a:rPr lang="fi-FI" sz="1100" err="1">
                          <a:solidFill>
                            <a:schemeClr val="tx1"/>
                          </a:solidFill>
                          <a:latin typeface="+mn-lt"/>
                        </a:rPr>
                        <a:t>kogu-kondades</a:t>
                      </a:r>
                      <a:endParaRPr lang="en-US" sz="1100"/>
                    </a:p>
                  </a:txBody>
                  <a:tcPr marL="72000" marR="18000" marT="10800" marB="108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err="1"/>
                        <a:t>Seire</a:t>
                      </a:r>
                      <a:r>
                        <a:rPr lang="en-US" sz="1100"/>
                        <a:t> ja audit, </a:t>
                      </a:r>
                      <a:r>
                        <a:rPr lang="en-US" sz="1100" err="1"/>
                        <a:t>mõjude</a:t>
                      </a:r>
                      <a:r>
                        <a:rPr lang="en-US" sz="1100"/>
                        <a:t> </a:t>
                      </a:r>
                      <a:r>
                        <a:rPr lang="en-US" sz="1100" err="1"/>
                        <a:t>mõõtmine</a:t>
                      </a:r>
                      <a:endParaRPr lang="en-US" sz="1100"/>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Projektide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24*</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48</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60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rPr>
                        <a:t>Teostatud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projektid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hinnatakse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igal</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aastal</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4034867962"/>
                  </a:ext>
                </a:extLst>
              </a:tr>
              <a:tr h="258034">
                <a:tc vMerge="1">
                  <a:txBody>
                    <a:bodyPr/>
                    <a:lstStyle/>
                    <a:p>
                      <a:pPr lvl="0" algn="l">
                        <a:lnSpc>
                          <a:spcPct val="100000"/>
                        </a:lnSpc>
                      </a:pPr>
                      <a:endParaRPr lang="en-US" sz="105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lvl="0" algn="l">
                        <a:lnSpc>
                          <a:spcPct val="80000"/>
                        </a:lnSpc>
                        <a:spcAft>
                          <a:spcPts val="0"/>
                        </a:spcAft>
                      </a:pPr>
                      <a:r>
                        <a:rPr lang="en-US" sz="1100" err="1"/>
                        <a:t>Parimate</a:t>
                      </a:r>
                      <a:r>
                        <a:rPr lang="en-US" sz="1100"/>
                        <a:t> </a:t>
                      </a:r>
                      <a:r>
                        <a:rPr lang="en-US" sz="1100" err="1"/>
                        <a:t>projektide</a:t>
                      </a:r>
                      <a:r>
                        <a:rPr lang="en-US" sz="1100"/>
                        <a:t> ja </a:t>
                      </a:r>
                      <a:r>
                        <a:rPr lang="en-US" sz="1100" err="1"/>
                        <a:t>kogukokondade</a:t>
                      </a:r>
                      <a:r>
                        <a:rPr lang="en-US" sz="1100"/>
                        <a:t> </a:t>
                      </a:r>
                      <a:r>
                        <a:rPr lang="en-US" sz="1100" err="1"/>
                        <a:t>tunnustamine</a:t>
                      </a:r>
                      <a:endParaRPr lang="en-US" sz="1100"/>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Tunnustamise</a:t>
                      </a:r>
                      <a:r>
                        <a:rPr lang="en-US" sz="1100">
                          <a:solidFill>
                            <a:schemeClr val="tx1"/>
                          </a:solidFill>
                          <a:latin typeface="+mn-lt"/>
                        </a:rPr>
                        <a:t> </a:t>
                      </a:r>
                      <a:r>
                        <a:rPr lang="en-US" sz="1100" err="1">
                          <a:solidFill>
                            <a:schemeClr val="tx1"/>
                          </a:solidFill>
                          <a:latin typeface="+mn-lt"/>
                        </a:rPr>
                        <a:t>üritus</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000" err="1">
                          <a:solidFill>
                            <a:schemeClr val="tx1"/>
                          </a:solidFill>
                          <a:latin typeface="+mn-lt"/>
                        </a:rPr>
                        <a:t>jah</a:t>
                      </a:r>
                      <a:endParaRPr lang="et-EE" sz="1000">
                        <a:solidFill>
                          <a:schemeClr val="tx1"/>
                        </a:solidFill>
                        <a:latin typeface="+mn-lt"/>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000" err="1">
                          <a:solidFill>
                            <a:schemeClr val="tx1"/>
                          </a:solidFill>
                          <a:latin typeface="+mn-lt"/>
                        </a:rPr>
                        <a:t>jah</a:t>
                      </a:r>
                      <a:endParaRPr lang="et-EE" sz="1000">
                        <a:solidFill>
                          <a:schemeClr val="tx1"/>
                        </a:solidFill>
                        <a:latin typeface="+mn-lt"/>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000" err="1">
                          <a:solidFill>
                            <a:schemeClr val="tx1"/>
                          </a:solidFill>
                          <a:latin typeface="+mn-lt"/>
                        </a:rPr>
                        <a:t>jah</a:t>
                      </a:r>
                      <a:endParaRPr lang="et-EE" sz="1000">
                        <a:solidFill>
                          <a:schemeClr val="tx1"/>
                        </a:solidFill>
                        <a:latin typeface="+mn-lt"/>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1219170" rtl="0" eaLnBrk="1" latinLnBrk="0" hangingPunct="1">
                        <a:lnSpc>
                          <a:spcPct val="80000"/>
                        </a:lnSpc>
                        <a:spcAft>
                          <a:spcPts val="0"/>
                        </a:spcAft>
                      </a:pPr>
                      <a:r>
                        <a:rPr lang="en-US" sz="1100" kern="1200">
                          <a:solidFill>
                            <a:schemeClr val="tx1"/>
                          </a:solidFill>
                          <a:latin typeface="+mn-lt"/>
                          <a:ea typeface="+mn-ea"/>
                          <a:cs typeface="+mn-cs"/>
                        </a:rPr>
                        <a:t>JKTK</a:t>
                      </a:r>
                      <a:endParaRPr lang="et-EE" sz="1100" kern="1200">
                        <a:solidFill>
                          <a:schemeClr val="tx1"/>
                        </a:solidFill>
                        <a:latin typeface="+mn-lt"/>
                        <a:ea typeface="+mn-ea"/>
                        <a:cs typeface="+mn-cs"/>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914400" rtl="0" eaLnBrk="0" fontAlgn="base" latinLnBrk="0" hangingPunct="0">
                        <a:lnSpc>
                          <a:spcPct val="80000"/>
                        </a:lnSpc>
                        <a:spcBef>
                          <a:spcPts val="0"/>
                        </a:spcBef>
                        <a:spcAft>
                          <a:spcPts val="0"/>
                        </a:spcAft>
                        <a:buClrTx/>
                        <a:buSzTx/>
                        <a:buFontTx/>
                        <a:buNone/>
                        <a:tabLst/>
                        <a:defRPr/>
                      </a:pPr>
                      <a:r>
                        <a:rPr lang="en-US" sz="1100" strike="noStrike" kern="0" err="1">
                          <a:solidFill>
                            <a:schemeClr val="tx1"/>
                          </a:solidFill>
                          <a:latin typeface="+mn-lt"/>
                          <a:cs typeface="Arial" panose="020B0604020202020204" pitchFamily="34" charset="0"/>
                        </a:rPr>
                        <a:t>Hinnatakse</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igal</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aastal</a:t>
                      </a:r>
                      <a:r>
                        <a:rPr lang="en-US" sz="1100" strike="noStrike" kern="0">
                          <a:solidFill>
                            <a:schemeClr val="tx1"/>
                          </a:solidFill>
                          <a:latin typeface="+mn-lt"/>
                          <a:cs typeface="Arial" panose="020B0604020202020204" pitchFamily="34" charset="0"/>
                        </a:rPr>
                        <a:t> ja </a:t>
                      </a:r>
                      <a:r>
                        <a:rPr lang="en-US" sz="1100" strike="noStrike" kern="0" err="1">
                          <a:solidFill>
                            <a:schemeClr val="tx1"/>
                          </a:solidFill>
                          <a:latin typeface="+mn-lt"/>
                          <a:cs typeface="Arial" panose="020B0604020202020204" pitchFamily="34" charset="0"/>
                        </a:rPr>
                        <a:t>valitakse</a:t>
                      </a:r>
                      <a:r>
                        <a:rPr lang="en-US" sz="1100" strike="noStrike" kern="0">
                          <a:solidFill>
                            <a:schemeClr val="tx1"/>
                          </a:solidFill>
                          <a:latin typeface="+mn-lt"/>
                          <a:cs typeface="Arial" panose="020B0604020202020204" pitchFamily="34" charset="0"/>
                        </a:rPr>
                        <a:t> </a:t>
                      </a:r>
                      <a:r>
                        <a:rPr lang="en-US" sz="1100" strike="noStrike" kern="0" err="1">
                          <a:solidFill>
                            <a:schemeClr val="tx1"/>
                          </a:solidFill>
                          <a:latin typeface="+mn-lt"/>
                          <a:cs typeface="Arial" panose="020B0604020202020204" pitchFamily="34" charset="0"/>
                        </a:rPr>
                        <a:t>parimad</a:t>
                      </a:r>
                      <a:endParaRPr lang="et-EE" sz="1100" strike="noStrike" kern="0">
                        <a:solidFill>
                          <a:schemeClr val="tx1"/>
                        </a:solidFill>
                        <a:latin typeface="+mn-lt"/>
                        <a:cs typeface="Arial" panose="020B0604020202020204" pitchFamily="34" charset="0"/>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640764238"/>
                  </a:ext>
                </a:extLst>
              </a:tr>
              <a:tr h="376064">
                <a:tc v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a:ln>
                          <a:noFill/>
                        </a:ln>
                        <a:solidFill>
                          <a:prstClr val="black"/>
                        </a:solidFill>
                        <a:effectLst/>
                        <a:uLnTx/>
                        <a:uFillTx/>
                        <a:latin typeface="+mn-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err="1">
                          <a:ln>
                            <a:noFill/>
                          </a:ln>
                          <a:solidFill>
                            <a:prstClr val="black"/>
                          </a:solidFill>
                          <a:effectLst/>
                          <a:uLnTx/>
                          <a:uFillTx/>
                          <a:latin typeface="+mn-lt"/>
                          <a:ea typeface="+mn-ea"/>
                          <a:cs typeface="+mn-cs"/>
                        </a:rPr>
                        <a:t>Õppereisid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tunnustust</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saanud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kogukondadesse</a:t>
                      </a:r>
                      <a:endParaRPr kumimoji="0" lang="en-US" sz="1100" b="0" i="0" u="none" strike="noStrike" kern="1200" cap="none" spc="0" normalizeH="0" baseline="0">
                        <a:ln>
                          <a:noFill/>
                        </a:ln>
                        <a:solidFill>
                          <a:prstClr val="black"/>
                        </a:solidFill>
                        <a:effectLst/>
                        <a:uLnTx/>
                        <a:uFillTx/>
                        <a:latin typeface="+mn-lt"/>
                        <a:ea typeface="+mn-ea"/>
                        <a:cs typeface="+mn-cs"/>
                      </a:endParaRP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err="1">
                          <a:solidFill>
                            <a:schemeClr val="tx1"/>
                          </a:solidFill>
                          <a:latin typeface="+mn-lt"/>
                        </a:rPr>
                        <a:t>Inimeste</a:t>
                      </a:r>
                      <a:r>
                        <a:rPr lang="en-US" sz="1100">
                          <a:solidFill>
                            <a:schemeClr val="tx1"/>
                          </a:solidFill>
                          <a:latin typeface="+mn-lt"/>
                        </a:rPr>
                        <a:t> </a:t>
                      </a:r>
                      <a:r>
                        <a:rPr lang="en-US" sz="1100" err="1">
                          <a:solidFill>
                            <a:schemeClr val="tx1"/>
                          </a:solidFill>
                          <a:latin typeface="+mn-lt"/>
                        </a:rPr>
                        <a:t>arv</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20*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40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60</a:t>
                      </a: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cap="none" normalizeH="0" baseline="0">
                          <a:ln>
                            <a:noFill/>
                          </a:ln>
                          <a:solidFill>
                            <a:schemeClr val="tx1"/>
                          </a:solidFill>
                          <a:effectLst/>
                          <a:latin typeface="+mn-lt"/>
                          <a:ea typeface="ＭＳ Ｐゴシック" pitchFamily="34" charset="-128"/>
                        </a:rPr>
                        <a:t>JKTK </a:t>
                      </a:r>
                      <a:r>
                        <a:rPr kumimoji="0" lang="en-US" sz="1100" b="0" i="0" u="none" strike="noStrike" cap="none" normalizeH="0" baseline="0" err="1">
                          <a:ln>
                            <a:noFill/>
                          </a:ln>
                          <a:solidFill>
                            <a:schemeClr val="tx1"/>
                          </a:solidFill>
                          <a:effectLst/>
                          <a:latin typeface="+mn-lt"/>
                          <a:ea typeface="ＭＳ Ｐゴシック" pitchFamily="34" charset="-128"/>
                        </a:rPr>
                        <a:t>korraldab</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õppereise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edukaid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projekte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korraldanud</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kogukondade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juurde</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3783868599"/>
                  </a:ext>
                </a:extLst>
              </a:tr>
              <a:tr h="612125">
                <a:tc vMerge="1">
                  <a:txBody>
                    <a:bodyPr/>
                    <a:lstStyle/>
                    <a:p>
                      <a:endParaRPr lang="et-EE"/>
                    </a:p>
                  </a:txBody>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err="1">
                          <a:ln>
                            <a:noFill/>
                          </a:ln>
                          <a:solidFill>
                            <a:prstClr val="black"/>
                          </a:solidFill>
                          <a:effectLst/>
                          <a:uLnTx/>
                          <a:uFillTx/>
                          <a:latin typeface="+mn-lt"/>
                          <a:ea typeface="+mn-ea"/>
                          <a:cs typeface="+mn-cs"/>
                        </a:rPr>
                        <a:t>Projektis</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osalevatel</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asustusüksustel</a:t>
                      </a:r>
                      <a:r>
                        <a:rPr kumimoji="0" lang="en-US" sz="1100" b="0" i="0" u="none" strike="noStrike" kern="1200" cap="none" spc="0" normalizeH="0" baseline="0">
                          <a:ln>
                            <a:noFill/>
                          </a:ln>
                          <a:solidFill>
                            <a:prstClr val="black"/>
                          </a:solidFill>
                          <a:effectLst/>
                          <a:uLnTx/>
                          <a:uFillTx/>
                          <a:latin typeface="+mn-lt"/>
                          <a:ea typeface="+mn-ea"/>
                          <a:cs typeface="+mn-cs"/>
                        </a:rPr>
                        <a:t> on </a:t>
                      </a:r>
                      <a:r>
                        <a:rPr kumimoji="0" lang="en-US" sz="1100" b="0" i="0" u="none" strike="noStrike" kern="1200" cap="none" spc="0" normalizeH="0" baseline="0" err="1">
                          <a:ln>
                            <a:noFill/>
                          </a:ln>
                          <a:solidFill>
                            <a:prstClr val="black"/>
                          </a:solidFill>
                          <a:effectLst/>
                          <a:uLnTx/>
                          <a:uFillTx/>
                          <a:latin typeface="+mn-lt"/>
                          <a:ea typeface="+mn-ea"/>
                          <a:cs typeface="+mn-cs"/>
                        </a:rPr>
                        <a:t>paremad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mõjunäitajad</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kui</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projektis</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mitteosalenud</a:t>
                      </a:r>
                      <a:r>
                        <a:rPr kumimoji="0" lang="en-US" sz="1100" b="0" i="0" u="none" strike="noStrike" kern="1200" cap="none" spc="0" normalizeH="0" baseline="0">
                          <a:ln>
                            <a:noFill/>
                          </a:ln>
                          <a:solidFill>
                            <a:prstClr val="black"/>
                          </a:solidFill>
                          <a:effectLst/>
                          <a:uLnTx/>
                          <a:uFillTx/>
                          <a:latin typeface="+mn-lt"/>
                          <a:ea typeface="+mn-ea"/>
                          <a:cs typeface="+mn-cs"/>
                        </a:rPr>
                        <a:t>  - nt. </a:t>
                      </a:r>
                      <a:r>
                        <a:rPr kumimoji="0" lang="en-US" sz="1100" b="0" i="0" u="none" strike="noStrike" kern="1200" cap="none" spc="0" normalizeH="0" baseline="0" err="1">
                          <a:ln>
                            <a:noFill/>
                          </a:ln>
                          <a:solidFill>
                            <a:prstClr val="black"/>
                          </a:solidFill>
                          <a:effectLst/>
                          <a:uLnTx/>
                          <a:uFillTx/>
                          <a:latin typeface="+mn-lt"/>
                          <a:ea typeface="+mn-ea"/>
                          <a:cs typeface="+mn-cs"/>
                        </a:rPr>
                        <a:t>elanike</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arvu</a:t>
                      </a:r>
                      <a:r>
                        <a:rPr kumimoji="0" lang="en-US" sz="1100" b="0" i="0" u="none" strike="noStrike" kern="1200" cap="none" spc="0" normalizeH="0" baseline="0">
                          <a:ln>
                            <a:noFill/>
                          </a:ln>
                          <a:solidFill>
                            <a:prstClr val="black"/>
                          </a:solidFill>
                          <a:effectLst/>
                          <a:uLnTx/>
                          <a:uFillTx/>
                          <a:latin typeface="+mn-lt"/>
                          <a:ea typeface="+mn-ea"/>
                          <a:cs typeface="+mn-cs"/>
                        </a:rPr>
                        <a:t> </a:t>
                      </a:r>
                      <a:r>
                        <a:rPr kumimoji="0" lang="en-US" sz="1100" b="0" i="0" u="none" strike="noStrike" kern="1200" cap="none" spc="0" normalizeH="0" baseline="0" err="1">
                          <a:ln>
                            <a:noFill/>
                          </a:ln>
                          <a:solidFill>
                            <a:prstClr val="black"/>
                          </a:solidFill>
                          <a:effectLst/>
                          <a:uLnTx/>
                          <a:uFillTx/>
                          <a:latin typeface="+mn-lt"/>
                          <a:ea typeface="+mn-ea"/>
                          <a:cs typeface="+mn-cs"/>
                        </a:rPr>
                        <a:t>langus</a:t>
                      </a:r>
                      <a:r>
                        <a:rPr kumimoji="0" lang="en-US" sz="1100" b="0" i="0" u="none" strike="noStrike" kern="1200" cap="none" spc="0" normalizeH="0" baseline="0">
                          <a:ln>
                            <a:noFill/>
                          </a:ln>
                          <a:solidFill>
                            <a:prstClr val="black"/>
                          </a:solidFill>
                          <a:effectLst/>
                          <a:uLnTx/>
                          <a:uFillTx/>
                          <a:latin typeface="+mn-lt"/>
                          <a:ea typeface="+mn-ea"/>
                          <a:cs typeface="+mn-cs"/>
                        </a:rPr>
                        <a:t> on </a:t>
                      </a:r>
                      <a:r>
                        <a:rPr kumimoji="0" lang="en-US" sz="1100" b="0" i="0" u="none" strike="noStrike" kern="1200" cap="none" spc="0" normalizeH="0" baseline="0" err="1">
                          <a:ln>
                            <a:noFill/>
                          </a:ln>
                          <a:solidFill>
                            <a:prstClr val="black"/>
                          </a:solidFill>
                          <a:effectLst/>
                          <a:uLnTx/>
                          <a:uFillTx/>
                          <a:latin typeface="+mn-lt"/>
                          <a:ea typeface="+mn-ea"/>
                          <a:cs typeface="+mn-cs"/>
                        </a:rPr>
                        <a:t>aeglasem</a:t>
                      </a:r>
                      <a:r>
                        <a:rPr kumimoji="0" lang="en-US" sz="1100" b="0" i="0" u="none" strike="noStrike" kern="1200" cap="none" spc="0" normalizeH="0" baseline="0">
                          <a:ln>
                            <a:noFill/>
                          </a:ln>
                          <a:solidFill>
                            <a:prstClr val="black"/>
                          </a:solidFill>
                          <a:effectLst/>
                          <a:uLnTx/>
                          <a:uFillTx/>
                          <a:latin typeface="+mn-lt"/>
                          <a:ea typeface="+mn-ea"/>
                          <a:cs typeface="+mn-cs"/>
                        </a:rPr>
                        <a:t> </a:t>
                      </a:r>
                    </a:p>
                  </a:txBody>
                  <a:tcPr marL="72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r>
                        <a:rPr lang="en-US" sz="1100">
                          <a:solidFill>
                            <a:schemeClr val="tx1"/>
                          </a:solidFill>
                          <a:latin typeface="+mn-lt"/>
                        </a:rPr>
                        <a:t>% </a:t>
                      </a:r>
                      <a:r>
                        <a:rPr lang="en-US" sz="1100" err="1">
                          <a:solidFill>
                            <a:schemeClr val="tx1"/>
                          </a:solidFill>
                          <a:latin typeface="+mn-lt"/>
                        </a:rPr>
                        <a:t>asustus-üksustest</a:t>
                      </a:r>
                      <a:r>
                        <a:rPr lang="en-US" sz="1100">
                          <a:solidFill>
                            <a:schemeClr val="tx1"/>
                          </a:solidFill>
                          <a:latin typeface="+mn-lt"/>
                        </a:rPr>
                        <a:t>, </a:t>
                      </a:r>
                      <a:r>
                        <a:rPr lang="en-US" sz="1100" err="1">
                          <a:solidFill>
                            <a:schemeClr val="tx1"/>
                          </a:solidFill>
                          <a:latin typeface="+mn-lt"/>
                        </a:rPr>
                        <a:t>kus</a:t>
                      </a:r>
                      <a:r>
                        <a:rPr lang="en-US" sz="1100">
                          <a:solidFill>
                            <a:schemeClr val="tx1"/>
                          </a:solidFill>
                          <a:latin typeface="+mn-lt"/>
                        </a:rPr>
                        <a:t> </a:t>
                      </a:r>
                      <a:r>
                        <a:rPr lang="en-US" sz="1100" err="1">
                          <a:solidFill>
                            <a:schemeClr val="tx1"/>
                          </a:solidFill>
                          <a:latin typeface="+mn-lt"/>
                        </a:rPr>
                        <a:t>elanike</a:t>
                      </a:r>
                      <a:r>
                        <a:rPr lang="en-US" sz="1100">
                          <a:solidFill>
                            <a:schemeClr val="tx1"/>
                          </a:solidFill>
                          <a:latin typeface="+mn-lt"/>
                        </a:rPr>
                        <a:t> </a:t>
                      </a:r>
                      <a:r>
                        <a:rPr lang="en-US" sz="1100" err="1">
                          <a:solidFill>
                            <a:schemeClr val="tx1"/>
                          </a:solidFill>
                          <a:latin typeface="+mn-lt"/>
                        </a:rPr>
                        <a:t>arvu</a:t>
                      </a:r>
                      <a:r>
                        <a:rPr lang="en-US" sz="1100">
                          <a:solidFill>
                            <a:schemeClr val="tx1"/>
                          </a:solidFill>
                          <a:latin typeface="+mn-lt"/>
                        </a:rPr>
                        <a:t> </a:t>
                      </a:r>
                      <a:r>
                        <a:rPr lang="en-US" sz="1100" err="1">
                          <a:solidFill>
                            <a:schemeClr val="tx1"/>
                          </a:solidFill>
                          <a:latin typeface="+mn-lt"/>
                        </a:rPr>
                        <a:t>langus</a:t>
                      </a:r>
                      <a:r>
                        <a:rPr lang="en-US" sz="1100">
                          <a:solidFill>
                            <a:schemeClr val="tx1"/>
                          </a:solidFill>
                          <a:latin typeface="+mn-lt"/>
                        </a:rPr>
                        <a:t> on </a:t>
                      </a:r>
                      <a:r>
                        <a:rPr lang="en-US" sz="1100" err="1">
                          <a:solidFill>
                            <a:schemeClr val="tx1"/>
                          </a:solidFill>
                          <a:latin typeface="+mn-lt"/>
                        </a:rPr>
                        <a:t>madalam</a:t>
                      </a: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n-US"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80000"/>
                        </a:lnSpc>
                        <a:spcAft>
                          <a:spcPts val="0"/>
                        </a:spcAft>
                      </a:pPr>
                      <a:endParaRPr lang="et-EE" sz="1100">
                        <a:solidFill>
                          <a:schemeClr val="tx1"/>
                        </a:solidFill>
                        <a:latin typeface="+mn-lt"/>
                      </a:endParaRPr>
                    </a:p>
                  </a:txBody>
                  <a:tcPr marL="18000" marR="18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ts val="0"/>
                        </a:spcAft>
                        <a:buClrTx/>
                        <a:buSzTx/>
                        <a:buFontTx/>
                        <a:buNone/>
                        <a:tabLst/>
                        <a:defRPr/>
                      </a:pPr>
                      <a:r>
                        <a:rPr kumimoji="0" lang="en-US" sz="1100" b="0" i="0" u="none" strike="noStrike" kern="1200" cap="none" normalizeH="0" baseline="0">
                          <a:ln>
                            <a:noFill/>
                          </a:ln>
                          <a:solidFill>
                            <a:schemeClr val="tx1"/>
                          </a:solidFill>
                          <a:effectLst/>
                          <a:latin typeface="+mn-lt"/>
                          <a:ea typeface="ＭＳ Ｐゴシック" pitchFamily="34" charset="-128"/>
                          <a:cs typeface="+mn-cs"/>
                        </a:rPr>
                        <a:t>JKTK</a:t>
                      </a:r>
                      <a:endParaRPr kumimoji="0" lang="et-EE" sz="1100" b="0" i="0" u="none" strike="noStrike" kern="1200" cap="none" normalizeH="0" baseline="0">
                        <a:ln>
                          <a:noFill/>
                        </a:ln>
                        <a:solidFill>
                          <a:schemeClr val="tx1"/>
                        </a:solidFill>
                        <a:effectLst/>
                        <a:latin typeface="+mn-lt"/>
                        <a:ea typeface="ＭＳ Ｐゴシック" pitchFamily="34" charset="-128"/>
                        <a:cs typeface="+mn-cs"/>
                      </a:endParaRPr>
                    </a:p>
                  </a:txBody>
                  <a:tcPr marL="18000" marR="18000" marT="10800" marB="1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1100" b="0" i="0" u="none" strike="noStrike" cap="none" normalizeH="0" baseline="0" err="1">
                          <a:ln>
                            <a:noFill/>
                          </a:ln>
                          <a:solidFill>
                            <a:schemeClr val="tx1"/>
                          </a:solidFill>
                          <a:effectLst/>
                          <a:latin typeface="+mn-lt"/>
                          <a:ea typeface="ＭＳ Ｐゴシック" pitchFamily="34" charset="-128"/>
                        </a:rPr>
                        <a:t>Mõjuanalüüs</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koostatakse</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igal</a:t>
                      </a:r>
                      <a:r>
                        <a:rPr kumimoji="0" lang="en-US" sz="1100" b="0" i="0" u="none" strike="noStrike" cap="none" normalizeH="0" baseline="0">
                          <a:ln>
                            <a:noFill/>
                          </a:ln>
                          <a:solidFill>
                            <a:schemeClr val="tx1"/>
                          </a:solidFill>
                          <a:effectLst/>
                          <a:latin typeface="+mn-lt"/>
                          <a:ea typeface="ＭＳ Ｐゴシック" pitchFamily="34" charset="-128"/>
                        </a:rPr>
                        <a:t> </a:t>
                      </a:r>
                      <a:r>
                        <a:rPr kumimoji="0" lang="en-US" sz="1100" b="0" i="0" u="none" strike="noStrike" cap="none" normalizeH="0" baseline="0" err="1">
                          <a:ln>
                            <a:noFill/>
                          </a:ln>
                          <a:solidFill>
                            <a:schemeClr val="tx1"/>
                          </a:solidFill>
                          <a:effectLst/>
                          <a:latin typeface="+mn-lt"/>
                          <a:ea typeface="ＭＳ Ｐゴシック" pitchFamily="34" charset="-128"/>
                        </a:rPr>
                        <a:t>aastal</a:t>
                      </a:r>
                      <a:endParaRPr kumimoji="0" lang="et-EE" sz="1100" b="0" i="0" u="none" strike="noStrike" cap="none" normalizeH="0" baseline="0">
                        <a:ln>
                          <a:noFill/>
                        </a:ln>
                        <a:solidFill>
                          <a:schemeClr val="tx1"/>
                        </a:solidFill>
                        <a:effectLst/>
                        <a:latin typeface="+mn-lt"/>
                        <a:ea typeface="ＭＳ Ｐゴシック" pitchFamily="34" charset="-128"/>
                      </a:endParaRPr>
                    </a:p>
                  </a:txBody>
                  <a:tcPr marL="72000" marR="72000" marT="10800" marB="108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0E3EC"/>
                    </a:solidFill>
                  </a:tcPr>
                </a:tc>
                <a:extLst>
                  <a:ext uri="{0D108BD9-81ED-4DB2-BD59-A6C34878D82A}">
                    <a16:rowId xmlns:a16="http://schemas.microsoft.com/office/drawing/2014/main" val="1642433091"/>
                  </a:ext>
                </a:extLst>
              </a:tr>
            </a:tbl>
          </a:graphicData>
        </a:graphic>
      </p:graphicFrame>
      <p:sp>
        <p:nvSpPr>
          <p:cNvPr id="4" name="TextBox 3">
            <a:extLst>
              <a:ext uri="{FF2B5EF4-FFF2-40B4-BE49-F238E27FC236}">
                <a16:creationId xmlns:a16="http://schemas.microsoft.com/office/drawing/2014/main" id="{555B5982-C3BC-7A3C-BEC7-0425B6478250}"/>
              </a:ext>
            </a:extLst>
          </p:cNvPr>
          <p:cNvSpPr txBox="1"/>
          <p:nvPr/>
        </p:nvSpPr>
        <p:spPr>
          <a:xfrm>
            <a:off x="36183" y="404308"/>
            <a:ext cx="996910" cy="307777"/>
          </a:xfrm>
          <a:prstGeom prst="rect">
            <a:avLst/>
          </a:prstGeom>
          <a:noFill/>
        </p:spPr>
        <p:txBody>
          <a:bodyPr wrap="square" rtlCol="0">
            <a:spAutoFit/>
          </a:bodyPr>
          <a:lstStyle/>
          <a:p>
            <a:pPr defTabSz="457200"/>
            <a:r>
              <a:rPr lang="en-US" sz="1400"/>
              <a:t>4.</a:t>
            </a:r>
            <a:r>
              <a:rPr lang="et-EE" sz="1400"/>
              <a:t> </a:t>
            </a:r>
            <a:r>
              <a:rPr lang="en-US" sz="1400" err="1"/>
              <a:t>etapp</a:t>
            </a:r>
            <a:r>
              <a:rPr lang="en-US" sz="1400"/>
              <a:t>:</a:t>
            </a:r>
            <a:r>
              <a:rPr lang="et-EE" sz="1400"/>
              <a:t> </a:t>
            </a:r>
          </a:p>
        </p:txBody>
      </p:sp>
      <p:sp>
        <p:nvSpPr>
          <p:cNvPr id="5" name="TextBox 4">
            <a:extLst>
              <a:ext uri="{FF2B5EF4-FFF2-40B4-BE49-F238E27FC236}">
                <a16:creationId xmlns:a16="http://schemas.microsoft.com/office/drawing/2014/main" id="{0150083A-6E60-6F19-FC8A-08EB3732B867}"/>
              </a:ext>
            </a:extLst>
          </p:cNvPr>
          <p:cNvSpPr txBox="1"/>
          <p:nvPr/>
        </p:nvSpPr>
        <p:spPr>
          <a:xfrm>
            <a:off x="36183" y="4792633"/>
            <a:ext cx="996910" cy="307777"/>
          </a:xfrm>
          <a:prstGeom prst="rect">
            <a:avLst/>
          </a:prstGeom>
          <a:noFill/>
        </p:spPr>
        <p:txBody>
          <a:bodyPr wrap="square" rtlCol="0">
            <a:spAutoFit/>
          </a:bodyPr>
          <a:lstStyle/>
          <a:p>
            <a:pPr defTabSz="457200"/>
            <a:r>
              <a:rPr lang="en-US" sz="1400"/>
              <a:t>5.</a:t>
            </a:r>
            <a:r>
              <a:rPr lang="et-EE" sz="1400"/>
              <a:t> </a:t>
            </a:r>
            <a:r>
              <a:rPr lang="en-US" sz="1400" err="1"/>
              <a:t>etapp</a:t>
            </a:r>
            <a:r>
              <a:rPr lang="en-US" sz="1400"/>
              <a:t>:</a:t>
            </a:r>
            <a:r>
              <a:rPr lang="et-EE" sz="1400"/>
              <a:t> </a:t>
            </a:r>
          </a:p>
        </p:txBody>
      </p:sp>
      <p:sp>
        <p:nvSpPr>
          <p:cNvPr id="6" name="TextBox 5">
            <a:extLst>
              <a:ext uri="{FF2B5EF4-FFF2-40B4-BE49-F238E27FC236}">
                <a16:creationId xmlns:a16="http://schemas.microsoft.com/office/drawing/2014/main" id="{167E2F07-1FAC-2F90-8581-3B5D4494D774}"/>
              </a:ext>
            </a:extLst>
          </p:cNvPr>
          <p:cNvSpPr txBox="1"/>
          <p:nvPr/>
        </p:nvSpPr>
        <p:spPr>
          <a:xfrm>
            <a:off x="98927" y="6583361"/>
            <a:ext cx="2986083" cy="261610"/>
          </a:xfrm>
          <a:prstGeom prst="rect">
            <a:avLst/>
          </a:prstGeom>
          <a:noFill/>
        </p:spPr>
        <p:txBody>
          <a:bodyPr wrap="square" rtlCol="0">
            <a:spAutoFit/>
          </a:bodyPr>
          <a:lstStyle/>
          <a:p>
            <a:r>
              <a:rPr lang="et-EE" sz="1100" i="1"/>
              <a:t>*Sihtväärtused on kirjeldatud kumulatiivselt</a:t>
            </a:r>
          </a:p>
        </p:txBody>
      </p:sp>
      <p:sp>
        <p:nvSpPr>
          <p:cNvPr id="9" name="Slaidinumbri kohatäide 3">
            <a:extLst>
              <a:ext uri="{FF2B5EF4-FFF2-40B4-BE49-F238E27FC236}">
                <a16:creationId xmlns:a16="http://schemas.microsoft.com/office/drawing/2014/main" id="{6977CC50-B1CD-3C36-EA38-C4B35B235C5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41</a:t>
            </a:fld>
            <a:endParaRPr lang="et-EE">
              <a:solidFill>
                <a:prstClr val="black"/>
              </a:solidFill>
              <a:latin typeface="Calibri"/>
            </a:endParaRPr>
          </a:p>
        </p:txBody>
      </p:sp>
    </p:spTree>
    <p:extLst>
      <p:ext uri="{BB962C8B-B14F-4D97-AF65-F5344CB8AC3E}">
        <p14:creationId xmlns:p14="http://schemas.microsoft.com/office/powerpoint/2010/main" val="2474240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A59AD4-03F0-3E1C-C8B6-886B6D9A1482}"/>
              </a:ext>
            </a:extLst>
          </p:cNvPr>
          <p:cNvGraphicFramePr>
            <a:graphicFrameLocks noGrp="1"/>
          </p:cNvGraphicFramePr>
          <p:nvPr>
            <p:ph idx="1"/>
            <p:extLst>
              <p:ext uri="{D42A27DB-BD31-4B8C-83A1-F6EECF244321}">
                <p14:modId xmlns:p14="http://schemas.microsoft.com/office/powerpoint/2010/main" val="2582365449"/>
              </p:ext>
            </p:extLst>
          </p:nvPr>
        </p:nvGraphicFramePr>
        <p:xfrm>
          <a:off x="609599" y="882937"/>
          <a:ext cx="11162190" cy="6115235"/>
        </p:xfrm>
        <a:graphic>
          <a:graphicData uri="http://schemas.openxmlformats.org/drawingml/2006/table">
            <a:tbl>
              <a:tblPr firstRow="1" bandRow="1">
                <a:tableStyleId>{5C22544A-7EE6-4342-B048-85BDC9FD1C3A}</a:tableStyleId>
              </a:tblPr>
              <a:tblGrid>
                <a:gridCol w="1557529">
                  <a:extLst>
                    <a:ext uri="{9D8B030D-6E8A-4147-A177-3AD203B41FA5}">
                      <a16:colId xmlns:a16="http://schemas.microsoft.com/office/drawing/2014/main" val="4130286235"/>
                    </a:ext>
                  </a:extLst>
                </a:gridCol>
                <a:gridCol w="4540007">
                  <a:extLst>
                    <a:ext uri="{9D8B030D-6E8A-4147-A177-3AD203B41FA5}">
                      <a16:colId xmlns:a16="http://schemas.microsoft.com/office/drawing/2014/main" val="2625549459"/>
                    </a:ext>
                  </a:extLst>
                </a:gridCol>
                <a:gridCol w="5064654">
                  <a:extLst>
                    <a:ext uri="{9D8B030D-6E8A-4147-A177-3AD203B41FA5}">
                      <a16:colId xmlns:a16="http://schemas.microsoft.com/office/drawing/2014/main" val="4130962904"/>
                    </a:ext>
                  </a:extLst>
                </a:gridCol>
              </a:tblGrid>
              <a:tr h="214033">
                <a:tc>
                  <a:txBody>
                    <a:bodyPr/>
                    <a:lstStyle/>
                    <a:p>
                      <a:r>
                        <a:rPr lang="en-US" sz="1100" dirty="0" err="1">
                          <a:solidFill>
                            <a:schemeClr val="tx1"/>
                          </a:solidFill>
                        </a:rPr>
                        <a:t>Nimetus</a:t>
                      </a:r>
                      <a:endParaRPr lang="et-EE" sz="1100" dirty="0">
                        <a:solidFill>
                          <a:schemeClr val="tx1"/>
                        </a:solidFill>
                      </a:endParaRPr>
                    </a:p>
                  </a:txBody>
                  <a:tcPr marL="72000" marR="72000" marT="36000" marB="36000">
                    <a:solidFill>
                      <a:srgbClr val="E0E3EC"/>
                    </a:solidFill>
                  </a:tcPr>
                </a:tc>
                <a:tc>
                  <a:txBody>
                    <a:bodyPr/>
                    <a:lstStyle/>
                    <a:p>
                      <a:r>
                        <a:rPr lang="et-EE" sz="1100">
                          <a:solidFill>
                            <a:schemeClr val="tx1"/>
                          </a:solidFill>
                        </a:rPr>
                        <a:t>3.2. </a:t>
                      </a:r>
                      <a:r>
                        <a:rPr lang="en-US" sz="1100">
                          <a:solidFill>
                            <a:schemeClr val="tx1"/>
                          </a:solidFill>
                        </a:rPr>
                        <a:t>K</a:t>
                      </a:r>
                      <a:r>
                        <a:rPr lang="et-EE" sz="1100" err="1">
                          <a:solidFill>
                            <a:schemeClr val="tx1"/>
                          </a:solidFill>
                        </a:rPr>
                        <a:t>ogukonnatöö</a:t>
                      </a:r>
                      <a:r>
                        <a:rPr lang="en-US" sz="1100">
                          <a:solidFill>
                            <a:schemeClr val="tx1"/>
                          </a:solidFill>
                        </a:rPr>
                        <a:t>s </a:t>
                      </a:r>
                      <a:r>
                        <a:rPr lang="en-US" sz="1100" err="1">
                          <a:solidFill>
                            <a:schemeClr val="tx1"/>
                          </a:solidFill>
                        </a:rPr>
                        <a:t>aruka</a:t>
                      </a:r>
                      <a:r>
                        <a:rPr lang="en-US" sz="1100">
                          <a:solidFill>
                            <a:schemeClr val="tx1"/>
                          </a:solidFill>
                        </a:rPr>
                        <a:t> </a:t>
                      </a:r>
                      <a:r>
                        <a:rPr lang="en-US" sz="1100" err="1">
                          <a:solidFill>
                            <a:schemeClr val="tx1"/>
                          </a:solidFill>
                        </a:rPr>
                        <a:t>küla</a:t>
                      </a:r>
                      <a:r>
                        <a:rPr lang="en-US" sz="1100">
                          <a:solidFill>
                            <a:schemeClr val="tx1"/>
                          </a:solidFill>
                        </a:rPr>
                        <a:t> </a:t>
                      </a:r>
                      <a:r>
                        <a:rPr lang="en-US" sz="1100" err="1">
                          <a:solidFill>
                            <a:schemeClr val="tx1"/>
                          </a:solidFill>
                        </a:rPr>
                        <a:t>lähenemise</a:t>
                      </a:r>
                      <a:r>
                        <a:rPr lang="en-US" sz="1100">
                          <a:solidFill>
                            <a:schemeClr val="tx1"/>
                          </a:solidFill>
                        </a:rPr>
                        <a:t> </a:t>
                      </a:r>
                      <a:r>
                        <a:rPr lang="en-US" sz="1100" err="1">
                          <a:solidFill>
                            <a:schemeClr val="tx1"/>
                          </a:solidFill>
                        </a:rPr>
                        <a:t>kasutami</a:t>
                      </a:r>
                      <a:r>
                        <a:rPr lang="et-EE" sz="1100">
                          <a:solidFill>
                            <a:schemeClr val="tx1"/>
                          </a:solidFill>
                        </a:rPr>
                        <a:t>s</a:t>
                      </a:r>
                      <a:r>
                        <a:rPr lang="en-US" sz="1100">
                          <a:solidFill>
                            <a:schemeClr val="tx1"/>
                          </a:solidFill>
                        </a:rPr>
                        <a:t>e </a:t>
                      </a:r>
                      <a:r>
                        <a:rPr lang="en-US" sz="1100" err="1">
                          <a:solidFill>
                            <a:schemeClr val="tx1"/>
                          </a:solidFill>
                        </a:rPr>
                        <a:t>investeeringutoetus</a:t>
                      </a:r>
                      <a:endParaRPr lang="et-EE" sz="1100">
                        <a:solidFill>
                          <a:schemeClr val="tx1"/>
                        </a:solidFill>
                      </a:endParaRPr>
                    </a:p>
                  </a:txBody>
                  <a:tcPr marL="72000" marR="72000" marT="36000" marB="36000">
                    <a:solidFill>
                      <a:srgbClr val="E0E3EC"/>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t-EE" sz="1100" dirty="0">
                          <a:solidFill>
                            <a:schemeClr val="tx1"/>
                          </a:solidFill>
                          <a:highlight>
                            <a:srgbClr val="FFFF00"/>
                          </a:highlight>
                        </a:rPr>
                        <a:t>3.3. Kogukondade ühistegevuse toetus </a:t>
                      </a:r>
                      <a:r>
                        <a:rPr lang="en-US" sz="1100" strike="sngStrike" dirty="0">
                          <a:solidFill>
                            <a:schemeClr val="tx1"/>
                          </a:solidFill>
                          <a:highlight>
                            <a:srgbClr val="FFFF00"/>
                          </a:highlight>
                        </a:rPr>
                        <a:t>K</a:t>
                      </a:r>
                      <a:r>
                        <a:rPr lang="et-EE" sz="1100" strike="sngStrike" dirty="0" err="1">
                          <a:solidFill>
                            <a:schemeClr val="tx1"/>
                          </a:solidFill>
                          <a:highlight>
                            <a:srgbClr val="FFFF00"/>
                          </a:highlight>
                        </a:rPr>
                        <a:t>ogukonnatöö</a:t>
                      </a:r>
                      <a:r>
                        <a:rPr lang="en-US" sz="1100" strike="sngStrike" dirty="0">
                          <a:solidFill>
                            <a:schemeClr val="tx1"/>
                          </a:solidFill>
                          <a:highlight>
                            <a:srgbClr val="FFFF00"/>
                          </a:highlight>
                        </a:rPr>
                        <a:t>s </a:t>
                      </a:r>
                      <a:r>
                        <a:rPr lang="en-US" sz="1100" strike="sngStrike" dirty="0" err="1">
                          <a:solidFill>
                            <a:schemeClr val="tx1"/>
                          </a:solidFill>
                          <a:highlight>
                            <a:srgbClr val="FFFF00"/>
                          </a:highlight>
                        </a:rPr>
                        <a:t>aruka</a:t>
                      </a:r>
                      <a:r>
                        <a:rPr lang="en-US" sz="1100" strike="sngStrike" dirty="0">
                          <a:solidFill>
                            <a:schemeClr val="tx1"/>
                          </a:solidFill>
                          <a:highlight>
                            <a:srgbClr val="FFFF00"/>
                          </a:highlight>
                        </a:rPr>
                        <a:t> </a:t>
                      </a:r>
                      <a:r>
                        <a:rPr lang="en-US" sz="1100" strike="sngStrike" dirty="0" err="1">
                          <a:solidFill>
                            <a:schemeClr val="tx1"/>
                          </a:solidFill>
                          <a:highlight>
                            <a:srgbClr val="FFFF00"/>
                          </a:highlight>
                        </a:rPr>
                        <a:t>küla</a:t>
                      </a:r>
                      <a:r>
                        <a:rPr lang="en-US" sz="1100" strike="sngStrike" dirty="0">
                          <a:solidFill>
                            <a:schemeClr val="tx1"/>
                          </a:solidFill>
                          <a:highlight>
                            <a:srgbClr val="FFFF00"/>
                          </a:highlight>
                        </a:rPr>
                        <a:t> </a:t>
                      </a:r>
                      <a:r>
                        <a:rPr lang="en-US" sz="1100" strike="sngStrike" dirty="0" err="1">
                          <a:solidFill>
                            <a:schemeClr val="tx1"/>
                          </a:solidFill>
                          <a:highlight>
                            <a:srgbClr val="FFFF00"/>
                          </a:highlight>
                        </a:rPr>
                        <a:t>lähenemise</a:t>
                      </a:r>
                      <a:r>
                        <a:rPr lang="en-US" sz="1100" strike="sngStrike" dirty="0">
                          <a:solidFill>
                            <a:schemeClr val="tx1"/>
                          </a:solidFill>
                          <a:highlight>
                            <a:srgbClr val="FFFF00"/>
                          </a:highlight>
                        </a:rPr>
                        <a:t> </a:t>
                      </a:r>
                      <a:r>
                        <a:rPr lang="en-US" sz="1100" strike="sngStrike" dirty="0" err="1">
                          <a:solidFill>
                            <a:schemeClr val="tx1"/>
                          </a:solidFill>
                          <a:highlight>
                            <a:srgbClr val="FFFF00"/>
                          </a:highlight>
                        </a:rPr>
                        <a:t>kasutami</a:t>
                      </a:r>
                      <a:r>
                        <a:rPr lang="et-EE" sz="1100" strike="sngStrike" dirty="0">
                          <a:solidFill>
                            <a:schemeClr val="tx1"/>
                          </a:solidFill>
                          <a:highlight>
                            <a:srgbClr val="FFFF00"/>
                          </a:highlight>
                        </a:rPr>
                        <a:t>s</a:t>
                      </a:r>
                      <a:r>
                        <a:rPr lang="en-US" sz="1100" strike="sngStrike" dirty="0">
                          <a:solidFill>
                            <a:schemeClr val="tx1"/>
                          </a:solidFill>
                          <a:highlight>
                            <a:srgbClr val="FFFF00"/>
                          </a:highlight>
                        </a:rPr>
                        <a:t>e </a:t>
                      </a:r>
                      <a:r>
                        <a:rPr lang="en-US" sz="1100" strike="sngStrike" dirty="0" err="1">
                          <a:solidFill>
                            <a:schemeClr val="tx1"/>
                          </a:solidFill>
                          <a:highlight>
                            <a:srgbClr val="FFFF00"/>
                          </a:highlight>
                        </a:rPr>
                        <a:t>mitteinvesteeringutoetus</a:t>
                      </a:r>
                      <a:endParaRPr lang="et-EE" sz="1100" strike="sngStrike" dirty="0">
                        <a:solidFill>
                          <a:schemeClr val="tx1"/>
                        </a:solidFill>
                        <a:highlight>
                          <a:srgbClr val="FFFF00"/>
                        </a:highlight>
                      </a:endParaRPr>
                    </a:p>
                  </a:txBody>
                  <a:tcPr marL="72000" marR="72000" marT="36000" marB="36000">
                    <a:solidFill>
                      <a:srgbClr val="E0E3EC"/>
                    </a:solidFill>
                  </a:tcPr>
                </a:tc>
                <a:extLst>
                  <a:ext uri="{0D108BD9-81ED-4DB2-BD59-A6C34878D82A}">
                    <a16:rowId xmlns:a16="http://schemas.microsoft.com/office/drawing/2014/main" val="107896730"/>
                  </a:ext>
                </a:extLst>
              </a:tr>
              <a:tr h="812940">
                <a:tc>
                  <a:txBody>
                    <a:bodyPr/>
                    <a:lstStyle/>
                    <a:p>
                      <a:r>
                        <a:rPr lang="en-US" sz="1100" err="1">
                          <a:solidFill>
                            <a:schemeClr val="tx1"/>
                          </a:solidFill>
                        </a:rPr>
                        <a:t>Rakendamise</a:t>
                      </a:r>
                      <a:r>
                        <a:rPr lang="en-US" sz="1100">
                          <a:solidFill>
                            <a:schemeClr val="tx1"/>
                          </a:solidFill>
                        </a:rPr>
                        <a:t> </a:t>
                      </a:r>
                      <a:r>
                        <a:rPr lang="en-US" sz="1100" err="1">
                          <a:solidFill>
                            <a:schemeClr val="tx1"/>
                          </a:solidFill>
                        </a:rPr>
                        <a:t>vajadus</a:t>
                      </a:r>
                      <a:endParaRPr lang="et-EE" sz="1100">
                        <a:solidFill>
                          <a:schemeClr val="tx1"/>
                        </a:solidFill>
                      </a:endParaRPr>
                    </a:p>
                  </a:txBody>
                  <a:tcPr marL="72000" marR="72000" marT="36000" marB="36000">
                    <a:solidFill>
                      <a:srgbClr val="E0E3EC"/>
                    </a:solidFill>
                  </a:tcPr>
                </a:tc>
                <a:tc gridSpan="2">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t-EE" sz="1100" noProof="0" dirty="0">
                          <a:solidFill>
                            <a:schemeClr val="tx1"/>
                          </a:solidFill>
                        </a:rPr>
                        <a:t>Tegevuspiirkonnas on ca 4</a:t>
                      </a:r>
                      <a:r>
                        <a:rPr lang="en-US" sz="1100" noProof="0" dirty="0">
                          <a:solidFill>
                            <a:schemeClr val="tx1"/>
                          </a:solidFill>
                        </a:rPr>
                        <a:t>3</a:t>
                      </a:r>
                      <a:r>
                        <a:rPr lang="et-EE" sz="1100" noProof="0" dirty="0">
                          <a:solidFill>
                            <a:schemeClr val="tx1"/>
                          </a:solidFill>
                        </a:rPr>
                        <a:t>% asustusüksustest aktiivsed. Neis toimuvad kogu</a:t>
                      </a:r>
                      <a:r>
                        <a:rPr lang="en-US" sz="1100" noProof="0" dirty="0">
                          <a:solidFill>
                            <a:schemeClr val="tx1"/>
                          </a:solidFill>
                        </a:rPr>
                        <a:t>ko</a:t>
                      </a:r>
                      <a:r>
                        <a:rPr lang="et-EE" sz="1100" noProof="0" dirty="0" err="1">
                          <a:solidFill>
                            <a:schemeClr val="tx1"/>
                          </a:solidFill>
                        </a:rPr>
                        <a:t>nnategevused</a:t>
                      </a:r>
                      <a:r>
                        <a:rPr lang="et-EE" sz="1100" noProof="0" dirty="0">
                          <a:solidFill>
                            <a:schemeClr val="tx1"/>
                          </a:solidFill>
                        </a:rPr>
                        <a:t> ning kogukonnad on selleks otstarbeks asutanud </a:t>
                      </a:r>
                      <a:r>
                        <a:rPr lang="en-US" sz="1100" noProof="0" dirty="0" err="1">
                          <a:solidFill>
                            <a:schemeClr val="tx1"/>
                          </a:solidFill>
                        </a:rPr>
                        <a:t>enamasti</a:t>
                      </a:r>
                      <a:r>
                        <a:rPr lang="en-US" sz="1100" noProof="0" dirty="0">
                          <a:solidFill>
                            <a:schemeClr val="tx1"/>
                          </a:solidFill>
                        </a:rPr>
                        <a:t> </a:t>
                      </a:r>
                      <a:r>
                        <a:rPr lang="et-EE" sz="1100" noProof="0" dirty="0">
                          <a:solidFill>
                            <a:schemeClr val="tx1"/>
                          </a:solidFill>
                        </a:rPr>
                        <a:t>ka MTÜ. Kõige suurem potentsiaal seisneb täna selles, et aktiivsed kogukonnad pole defineerinud mõjueesmärke ega saavutanud oma asustusüksustes positiivseid mõjusid nagu seda on suutnud teha Euroopa edukamad arukad külad. Kogukonnateenuste osutamiseks on tarvis toetada vajalike vahendite soetamist. Samuti tuleb arendada olemasolevaid teenuseid selleks, et see oleks uutele tulijatele atraktiivne.</a:t>
                      </a:r>
                    </a:p>
                  </a:txBody>
                  <a:tcPr marL="72000" marR="72000" marT="36000" marB="36000">
                    <a:solidFill>
                      <a:srgbClr val="E0E3EC"/>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t-EE" sz="1100" noProof="0">
                        <a:solidFill>
                          <a:srgbClr val="C00000"/>
                        </a:solidFill>
                      </a:endParaRPr>
                    </a:p>
                  </a:txBody>
                  <a:tcPr marL="72000" marR="72000" marT="36000" marB="36000">
                    <a:solidFill>
                      <a:srgbClr val="E0E3EC"/>
                    </a:solidFill>
                  </a:tcPr>
                </a:tc>
                <a:extLst>
                  <a:ext uri="{0D108BD9-81ED-4DB2-BD59-A6C34878D82A}">
                    <a16:rowId xmlns:a16="http://schemas.microsoft.com/office/drawing/2014/main" val="1125821582"/>
                  </a:ext>
                </a:extLst>
              </a:tr>
              <a:tr h="513486">
                <a:tc>
                  <a:txBody>
                    <a:bodyPr/>
                    <a:lstStyle/>
                    <a:p>
                      <a:r>
                        <a:rPr lang="en-US" sz="1100" err="1">
                          <a:solidFill>
                            <a:schemeClr val="tx1"/>
                          </a:solidFill>
                        </a:rPr>
                        <a:t>Eesmärk</a:t>
                      </a:r>
                      <a:endParaRPr lang="et-EE" sz="1100">
                        <a:solidFill>
                          <a:schemeClr val="tx1"/>
                        </a:solidFill>
                      </a:endParaRPr>
                    </a:p>
                  </a:txBody>
                  <a:tcPr marL="72000" marR="72000" marT="36000" marB="36000">
                    <a:solidFill>
                      <a:srgbClr val="E0E3EC"/>
                    </a:solidFill>
                  </a:tcPr>
                </a:tc>
                <a:tc gridSpan="2">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t-EE" sz="1100" b="0" i="0" u="none" strike="noStrike" cap="none" normalizeH="0" baseline="0" noProof="0" dirty="0">
                          <a:ln>
                            <a:noFill/>
                          </a:ln>
                          <a:solidFill>
                            <a:schemeClr val="tx1"/>
                          </a:solidFill>
                          <a:effectLst/>
                          <a:latin typeface="+mn-lt"/>
                          <a:ea typeface="ＭＳ Ｐゴシック" pitchFamily="34" charset="-128"/>
                        </a:rPr>
                        <a:t>Julgusta</a:t>
                      </a:r>
                      <a:r>
                        <a:rPr kumimoji="0" lang="en-US" sz="1100" b="0" i="0" u="none" strike="noStrike" cap="none" normalizeH="0" baseline="0" noProof="0" dirty="0">
                          <a:ln>
                            <a:noFill/>
                          </a:ln>
                          <a:solidFill>
                            <a:schemeClr val="tx1"/>
                          </a:solidFill>
                          <a:effectLst/>
                          <a:latin typeface="+mn-lt"/>
                          <a:ea typeface="ＭＳ Ｐゴシック" pitchFamily="34" charset="-128"/>
                        </a:rPr>
                        <a:t>me</a:t>
                      </a:r>
                      <a:r>
                        <a:rPr kumimoji="0" lang="et-EE" sz="1100" b="0" i="0" u="none" strike="noStrike" cap="none" normalizeH="0" baseline="0" noProof="0" dirty="0">
                          <a:ln>
                            <a:noFill/>
                          </a:ln>
                          <a:solidFill>
                            <a:schemeClr val="tx1"/>
                          </a:solidFill>
                          <a:effectLst/>
                          <a:latin typeface="+mn-lt"/>
                          <a:ea typeface="ＭＳ Ｐゴシック" pitchFamily="34" charset="-128"/>
                        </a:rPr>
                        <a:t> vähemalt ca 34% tänaseid aktiivseid kogukondi (30 asustusüksust) rakendama aruka küla strateegilise juhtimise lähenemist ning saavutama mõjueesmärke. Arukate küla metoodika rakendamisega tegelevates asustusüksustes on elanike arvu langus madalam võrreldes nende aktiivsete asustusüksustega, kus arukate külade lähenemist ei rakendata</a:t>
                      </a:r>
                      <a:r>
                        <a:rPr kumimoji="0" lang="en-US" sz="1100" b="0" i="0" u="none" strike="noStrike" cap="none" normalizeH="0" baseline="0" dirty="0">
                          <a:ln>
                            <a:noFill/>
                          </a:ln>
                          <a:solidFill>
                            <a:schemeClr val="tx1"/>
                          </a:solidFill>
                          <a:effectLst/>
                          <a:latin typeface="+mn-lt"/>
                          <a:ea typeface="ＭＳ Ｐゴシック" pitchFamily="34" charset="-128"/>
                        </a:rPr>
                        <a:t>.</a:t>
                      </a:r>
                    </a:p>
                  </a:txBody>
                  <a:tcPr marL="72000" marR="72000" marT="36000" marB="36000">
                    <a:solidFill>
                      <a:srgbClr val="E0E3EC"/>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cap="none" normalizeH="0" baseline="0">
                        <a:ln>
                          <a:noFill/>
                        </a:ln>
                        <a:solidFill>
                          <a:schemeClr val="tx1"/>
                        </a:solidFill>
                        <a:effectLst/>
                        <a:latin typeface="+mn-lt"/>
                        <a:ea typeface="ＭＳ Ｐゴシック" pitchFamily="34" charset="-128"/>
                      </a:endParaRPr>
                    </a:p>
                  </a:txBody>
                  <a:tcPr marL="72000" marR="72000" marT="36000" marB="36000">
                    <a:solidFill>
                      <a:srgbClr val="E0E3EC"/>
                    </a:solidFill>
                  </a:tcPr>
                </a:tc>
                <a:extLst>
                  <a:ext uri="{0D108BD9-81ED-4DB2-BD59-A6C34878D82A}">
                    <a16:rowId xmlns:a16="http://schemas.microsoft.com/office/drawing/2014/main" val="923754184"/>
                  </a:ext>
                </a:extLst>
              </a:tr>
              <a:tr h="1165451">
                <a:tc>
                  <a:txBody>
                    <a:bodyPr/>
                    <a:lstStyle/>
                    <a:p>
                      <a:r>
                        <a:rPr lang="en-US" sz="1100" dirty="0" err="1">
                          <a:solidFill>
                            <a:schemeClr val="tx1"/>
                          </a:solidFill>
                        </a:rPr>
                        <a:t>Toeta</a:t>
                      </a:r>
                      <a:r>
                        <a:rPr lang="et-EE" sz="1100" dirty="0">
                          <a:solidFill>
                            <a:schemeClr val="tx1"/>
                          </a:solidFill>
                        </a:rPr>
                        <a:t>ta</a:t>
                      </a:r>
                      <a:r>
                        <a:rPr lang="en-US" sz="1100" dirty="0" err="1">
                          <a:solidFill>
                            <a:schemeClr val="tx1"/>
                          </a:solidFill>
                        </a:rPr>
                        <a:t>vad</a:t>
                      </a:r>
                      <a:r>
                        <a:rPr lang="en-US" sz="1100" dirty="0">
                          <a:solidFill>
                            <a:schemeClr val="tx1"/>
                          </a:solidFill>
                        </a:rPr>
                        <a:t> </a:t>
                      </a:r>
                      <a:r>
                        <a:rPr lang="en-US" sz="1100" dirty="0" err="1">
                          <a:solidFill>
                            <a:schemeClr val="tx1"/>
                          </a:solidFill>
                        </a:rPr>
                        <a:t>tegevused</a:t>
                      </a:r>
                      <a:endParaRPr lang="et-EE" sz="1100" dirty="0">
                        <a:solidFill>
                          <a:schemeClr val="tx1"/>
                        </a:solidFill>
                      </a:endParaRPr>
                    </a:p>
                  </a:txBody>
                  <a:tcPr marL="72000" marR="72000" marT="36000" marB="36000">
                    <a:solidFill>
                      <a:srgbClr val="E0E3EC"/>
                    </a:solidFill>
                  </a:tcPr>
                </a:tc>
                <a:tc>
                  <a:txBody>
                    <a:bodyPr/>
                    <a:lstStyle/>
                    <a:p>
                      <a:pPr algn="just"/>
                      <a:r>
                        <a:rPr lang="et-EE" sz="1100" noProof="0">
                          <a:solidFill>
                            <a:schemeClr val="tx1"/>
                          </a:solidFill>
                        </a:rPr>
                        <a:t>Meetmest toetatakse järgmisi tegevusi</a:t>
                      </a:r>
                      <a:r>
                        <a:rPr lang="en-US" sz="1100">
                          <a:solidFill>
                            <a:schemeClr val="tx1"/>
                          </a:solidFill>
                        </a:rPr>
                        <a:t>:</a:t>
                      </a:r>
                    </a:p>
                    <a:p>
                      <a:pPr marL="171450" indent="-171450" algn="just">
                        <a:buFont typeface="Arial" panose="020B0604020202020204" pitchFamily="34" charset="0"/>
                        <a:buChar char="•"/>
                      </a:pPr>
                      <a:r>
                        <a:rPr lang="et-EE" sz="1100" noProof="0">
                          <a:solidFill>
                            <a:schemeClr val="tx1"/>
                          </a:solidFill>
                        </a:rPr>
                        <a:t>investeeringud kogukonnateenuste arendamiseks;</a:t>
                      </a:r>
                    </a:p>
                    <a:p>
                      <a:pPr marL="171450" indent="-171450" algn="just">
                        <a:buFont typeface="Arial" panose="020B0604020202020204" pitchFamily="34" charset="0"/>
                        <a:buChar char="•"/>
                      </a:pPr>
                      <a:r>
                        <a:rPr lang="et-EE" sz="1100" noProof="0">
                          <a:solidFill>
                            <a:schemeClr val="tx1"/>
                          </a:solidFill>
                        </a:rPr>
                        <a:t>külakeskuste korrastamine;</a:t>
                      </a:r>
                    </a:p>
                    <a:p>
                      <a:pPr marL="171450" indent="-171450" algn="just">
                        <a:buFont typeface="Arial" panose="020B0604020202020204" pitchFamily="34" charset="0"/>
                        <a:buChar char="•"/>
                      </a:pPr>
                      <a:r>
                        <a:rPr lang="et-EE" sz="1100" noProof="0">
                          <a:solidFill>
                            <a:schemeClr val="tx1"/>
                          </a:solidFill>
                        </a:rPr>
                        <a:t>investeeringud piirkonna jaoks vajalike teenuste loomisse, tõhustamisse või laiendamisse ning nendega seotud infrastruktuuri, sh puhkemajandusse;</a:t>
                      </a:r>
                    </a:p>
                  </a:txBody>
                  <a:tcPr marL="72000" marR="72000" marT="36000" marB="36000">
                    <a:solidFill>
                      <a:srgbClr val="E0E3EC"/>
                    </a:solidFill>
                  </a:tcPr>
                </a:tc>
                <a:tc>
                  <a:txBody>
                    <a:bodyPr/>
                    <a:lstStyle/>
                    <a:p>
                      <a:pPr marL="0" marR="0" lvl="0" indent="0" algn="just"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sz="1100" noProof="0" dirty="0">
                          <a:solidFill>
                            <a:schemeClr val="tx1"/>
                          </a:solidFill>
                        </a:rPr>
                        <a:t>Meetmest toetatakse järgmisi tegevusi</a:t>
                      </a:r>
                      <a:r>
                        <a:rPr lang="en-US" sz="1100" dirty="0">
                          <a:solidFill>
                            <a:schemeClr val="tx1"/>
                          </a:solidFill>
                        </a:rPr>
                        <a:t>:</a:t>
                      </a:r>
                    </a:p>
                    <a:p>
                      <a:pPr marL="171450" indent="-171450" algn="just">
                        <a:buFont typeface="Arial" panose="020B0604020202020204" pitchFamily="34" charset="0"/>
                        <a:buChar char="•"/>
                      </a:pPr>
                      <a:r>
                        <a:rPr lang="en-US" sz="1100" dirty="0">
                          <a:solidFill>
                            <a:schemeClr val="tx1"/>
                          </a:solidFill>
                        </a:rPr>
                        <a:t>a</a:t>
                      </a:r>
                      <a:r>
                        <a:rPr lang="et-EE" sz="1100" dirty="0" err="1">
                          <a:solidFill>
                            <a:schemeClr val="tx1"/>
                          </a:solidFill>
                        </a:rPr>
                        <a:t>ruka</a:t>
                      </a:r>
                      <a:r>
                        <a:rPr lang="et-EE" sz="1100" dirty="0">
                          <a:solidFill>
                            <a:schemeClr val="tx1"/>
                          </a:solidFill>
                        </a:rPr>
                        <a:t> küla arengukava koostamine</a:t>
                      </a:r>
                      <a:r>
                        <a:rPr lang="en-US" sz="1100" dirty="0">
                          <a:solidFill>
                            <a:schemeClr val="tx1"/>
                          </a:solidFill>
                        </a:rPr>
                        <a:t>;</a:t>
                      </a:r>
                      <a:endParaRPr lang="et-EE" sz="1100" dirty="0">
                        <a:solidFill>
                          <a:schemeClr val="tx1"/>
                        </a:solidFill>
                      </a:endParaRPr>
                    </a:p>
                    <a:p>
                      <a:pPr marL="171450" indent="-171450" algn="just">
                        <a:buFont typeface="Arial" panose="020B0604020202020204" pitchFamily="34" charset="0"/>
                        <a:buChar char="•"/>
                      </a:pPr>
                      <a:r>
                        <a:rPr lang="et-EE" sz="1100" dirty="0">
                          <a:solidFill>
                            <a:schemeClr val="tx1"/>
                          </a:solidFill>
                        </a:rPr>
                        <a:t>mentori kaasamine kogukonnatöö strateegiliste tegevuste planeerimiseks või läbiviimiseks</a:t>
                      </a:r>
                      <a:r>
                        <a:rPr lang="en-US" sz="1100" dirty="0">
                          <a:solidFill>
                            <a:schemeClr val="tx1"/>
                          </a:solidFill>
                        </a:rPr>
                        <a:t>;</a:t>
                      </a:r>
                      <a:endParaRPr lang="et-EE" sz="1100" dirty="0">
                        <a:solidFill>
                          <a:schemeClr val="tx1"/>
                        </a:solidFill>
                      </a:endParaRPr>
                    </a:p>
                    <a:p>
                      <a:pPr marL="171450" marR="0" lvl="0" indent="-17145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100" dirty="0">
                          <a:solidFill>
                            <a:schemeClr val="tx1"/>
                          </a:solidFill>
                        </a:rPr>
                        <a:t>koolituste, õppereiside või </a:t>
                      </a:r>
                      <a:r>
                        <a:rPr lang="nb-NO" sz="1100" dirty="0">
                          <a:solidFill>
                            <a:schemeClr val="tx1"/>
                          </a:solidFill>
                        </a:rPr>
                        <a:t>sündmuste</a:t>
                      </a:r>
                      <a:r>
                        <a:rPr lang="et-EE" sz="1100" dirty="0">
                          <a:solidFill>
                            <a:schemeClr val="tx1"/>
                          </a:solidFill>
                        </a:rPr>
                        <a:t> korraldamine</a:t>
                      </a:r>
                      <a:r>
                        <a:rPr lang="en-US" sz="1100" dirty="0">
                          <a:solidFill>
                            <a:schemeClr val="tx1"/>
                          </a:solidFill>
                        </a:rPr>
                        <a:t> (v</a:t>
                      </a:r>
                      <a:r>
                        <a:rPr lang="et-EE" sz="1100" dirty="0">
                          <a:solidFill>
                            <a:schemeClr val="tx1"/>
                          </a:solidFill>
                        </a:rPr>
                        <a:t>.</a:t>
                      </a:r>
                      <a:r>
                        <a:rPr lang="en-US" sz="1100" dirty="0">
                          <a:solidFill>
                            <a:schemeClr val="tx1"/>
                          </a:solidFill>
                        </a:rPr>
                        <a:t>a </a:t>
                      </a:r>
                      <a:r>
                        <a:rPr lang="en-US" sz="1100" dirty="0" err="1">
                          <a:solidFill>
                            <a:schemeClr val="tx1"/>
                          </a:solidFill>
                        </a:rPr>
                        <a:t>rii</a:t>
                      </a:r>
                      <a:r>
                        <a:rPr lang="et-EE" sz="1100" dirty="0" err="1">
                          <a:solidFill>
                            <a:schemeClr val="tx1"/>
                          </a:solidFill>
                        </a:rPr>
                        <a:t>klike</a:t>
                      </a:r>
                      <a:r>
                        <a:rPr lang="et-EE" sz="1100" dirty="0">
                          <a:solidFill>
                            <a:schemeClr val="tx1"/>
                          </a:solidFill>
                        </a:rPr>
                        <a:t> tähtpäevade tähistamine</a:t>
                      </a:r>
                      <a:r>
                        <a:rPr lang="en-US" sz="1100" dirty="0">
                          <a:solidFill>
                            <a:schemeClr val="tx1"/>
                          </a:solidFill>
                        </a:rPr>
                        <a:t>)</a:t>
                      </a:r>
                      <a:endParaRPr lang="et-EE" sz="1100" dirty="0">
                        <a:solidFill>
                          <a:schemeClr val="tx1"/>
                        </a:solidFill>
                      </a:endParaRPr>
                    </a:p>
                  </a:txBody>
                  <a:tcPr marL="72000" marR="72000" marT="36000" marB="36000">
                    <a:solidFill>
                      <a:srgbClr val="E0E3EC"/>
                    </a:solidFill>
                  </a:tcPr>
                </a:tc>
                <a:extLst>
                  <a:ext uri="{0D108BD9-81ED-4DB2-BD59-A6C34878D82A}">
                    <a16:rowId xmlns:a16="http://schemas.microsoft.com/office/drawing/2014/main" val="3378866086"/>
                  </a:ext>
                </a:extLst>
              </a:tr>
              <a:tr h="214033">
                <a:tc>
                  <a:txBody>
                    <a:bodyPr/>
                    <a:lstStyle/>
                    <a:p>
                      <a:r>
                        <a:rPr lang="en-US" sz="1100" err="1">
                          <a:solidFill>
                            <a:schemeClr val="tx1"/>
                          </a:solidFill>
                        </a:rPr>
                        <a:t>Sihtrühm</a:t>
                      </a:r>
                      <a:endParaRPr lang="et-EE" sz="1100">
                        <a:solidFill>
                          <a:schemeClr val="tx1"/>
                        </a:solidFill>
                      </a:endParaRPr>
                    </a:p>
                  </a:txBody>
                  <a:tcPr marL="72000" marR="72000" marT="36000" marB="36000">
                    <a:solidFill>
                      <a:srgbClr val="E0E3EC"/>
                    </a:solidFill>
                  </a:tcPr>
                </a:tc>
                <a:tc gridSpan="2">
                  <a:txBody>
                    <a:bodyPr/>
                    <a:lstStyle/>
                    <a:p>
                      <a:pPr algn="just"/>
                      <a:r>
                        <a:rPr lang="et-EE" sz="1100" noProof="0" dirty="0">
                          <a:solidFill>
                            <a:schemeClr val="tx1"/>
                          </a:solidFill>
                        </a:rPr>
                        <a:t>Jõgevamaa Koostöökoja tegevuspiirkonnas </a:t>
                      </a:r>
                      <a:r>
                        <a:rPr lang="et-EE" sz="1100" noProof="0" dirty="0">
                          <a:solidFill>
                            <a:schemeClr val="tx1"/>
                          </a:solidFill>
                          <a:highlight>
                            <a:srgbClr val="FFFF00"/>
                          </a:highlight>
                        </a:rPr>
                        <a:t>asumi- ja/või huvipõhiselt</a:t>
                      </a:r>
                      <a:r>
                        <a:rPr lang="et-EE" sz="1100" noProof="0" dirty="0">
                          <a:solidFill>
                            <a:schemeClr val="tx1"/>
                          </a:solidFill>
                        </a:rPr>
                        <a:t> tegutsevad mittetulundusühingud (sh kohalik tegevusrühm) ja sihtasutused. </a:t>
                      </a:r>
                      <a:r>
                        <a:rPr lang="et-EE" sz="1100" noProof="0">
                          <a:solidFill>
                            <a:schemeClr val="tx1"/>
                          </a:solidFill>
                          <a:highlight>
                            <a:srgbClr val="FFFF00"/>
                          </a:highlight>
                        </a:rPr>
                        <a:t>Ühistegevuse toetust </a:t>
                      </a:r>
                      <a:r>
                        <a:rPr lang="et-EE" sz="1100" noProof="0" dirty="0">
                          <a:solidFill>
                            <a:schemeClr val="tx1"/>
                          </a:solidFill>
                          <a:highlight>
                            <a:srgbClr val="FFFF00"/>
                          </a:highlight>
                        </a:rPr>
                        <a:t>saavad taotleda ka kohalikud omavalitsused.</a:t>
                      </a:r>
                    </a:p>
                  </a:txBody>
                  <a:tcPr marL="72000" marR="72000" marT="36000" marB="36000">
                    <a:solidFill>
                      <a:srgbClr val="E0E3EC"/>
                    </a:solidFill>
                  </a:tcPr>
                </a:tc>
                <a:tc hMerge="1">
                  <a:txBody>
                    <a:bodyPr/>
                    <a:lstStyle/>
                    <a:p>
                      <a:endParaRPr lang="et-EE" sz="1100" noProof="0">
                        <a:solidFill>
                          <a:schemeClr val="tx1"/>
                        </a:solidFill>
                      </a:endParaRPr>
                    </a:p>
                  </a:txBody>
                  <a:tcPr marL="72000" marR="72000" marT="36000" marB="36000">
                    <a:solidFill>
                      <a:srgbClr val="E0E3EC"/>
                    </a:solidFill>
                  </a:tcPr>
                </a:tc>
                <a:extLst>
                  <a:ext uri="{0D108BD9-81ED-4DB2-BD59-A6C34878D82A}">
                    <a16:rowId xmlns:a16="http://schemas.microsoft.com/office/drawing/2014/main" val="4081156063"/>
                  </a:ext>
                </a:extLst>
              </a:tr>
              <a:tr h="1016786">
                <a:tc>
                  <a:txBody>
                    <a:bodyPr/>
                    <a:lstStyle/>
                    <a:p>
                      <a:r>
                        <a:rPr lang="en-US" sz="1100" err="1">
                          <a:solidFill>
                            <a:schemeClr val="tx1"/>
                          </a:solidFill>
                        </a:rPr>
                        <a:t>Nõuded</a:t>
                      </a:r>
                      <a:r>
                        <a:rPr lang="en-US" sz="1100">
                          <a:solidFill>
                            <a:schemeClr val="tx1"/>
                          </a:solidFill>
                        </a:rPr>
                        <a:t> </a:t>
                      </a:r>
                      <a:r>
                        <a:rPr lang="en-US" sz="1100" err="1">
                          <a:solidFill>
                            <a:schemeClr val="tx1"/>
                          </a:solidFill>
                        </a:rPr>
                        <a:t>projektitoetuse</a:t>
                      </a:r>
                      <a:r>
                        <a:rPr lang="en-US" sz="1100">
                          <a:solidFill>
                            <a:schemeClr val="tx1"/>
                          </a:solidFill>
                        </a:rPr>
                        <a:t> </a:t>
                      </a:r>
                      <a:r>
                        <a:rPr lang="en-US" sz="1100" err="1">
                          <a:solidFill>
                            <a:schemeClr val="tx1"/>
                          </a:solidFill>
                        </a:rPr>
                        <a:t>taotlejale</a:t>
                      </a:r>
                      <a:r>
                        <a:rPr lang="en-US" sz="1100">
                          <a:solidFill>
                            <a:schemeClr val="tx1"/>
                          </a:solidFill>
                        </a:rPr>
                        <a:t> ja </a:t>
                      </a:r>
                      <a:r>
                        <a:rPr lang="en-US" sz="1100" err="1">
                          <a:solidFill>
                            <a:schemeClr val="tx1"/>
                          </a:solidFill>
                        </a:rPr>
                        <a:t>toetuse</a:t>
                      </a:r>
                      <a:r>
                        <a:rPr lang="en-US" sz="1100">
                          <a:solidFill>
                            <a:schemeClr val="tx1"/>
                          </a:solidFill>
                        </a:rPr>
                        <a:t> </a:t>
                      </a:r>
                      <a:r>
                        <a:rPr lang="en-US" sz="1100" err="1">
                          <a:solidFill>
                            <a:schemeClr val="tx1"/>
                          </a:solidFill>
                        </a:rPr>
                        <a:t>saajale</a:t>
                      </a:r>
                      <a:endParaRPr lang="et-EE" sz="1100">
                        <a:solidFill>
                          <a:schemeClr val="tx1"/>
                        </a:solidFill>
                      </a:endParaRPr>
                    </a:p>
                  </a:txBody>
                  <a:tcPr marL="72000" marR="72000" marT="36000" marB="36000">
                    <a:solidFill>
                      <a:srgbClr val="E0E3EC"/>
                    </a:solidFill>
                  </a:tcPr>
                </a:tc>
                <a:tc gridSpan="2">
                  <a:txBody>
                    <a:bodyPr/>
                    <a:lstStyle/>
                    <a:p>
                      <a:pPr algn="just">
                        <a:lnSpc>
                          <a:spcPct val="90000"/>
                        </a:lnSpc>
                      </a:pPr>
                      <a:r>
                        <a:rPr lang="et-EE" sz="1100" dirty="0">
                          <a:solidFill>
                            <a:schemeClr val="tx1"/>
                          </a:solidFill>
                        </a:rPr>
                        <a:t>Taotleja peab lisama taotlusele LEADER-määruse nõuetekohased lisadokumendid </a:t>
                      </a:r>
                      <a:r>
                        <a:rPr lang="et-EE" sz="1100" strike="sngStrike" dirty="0">
                          <a:solidFill>
                            <a:schemeClr val="tx1"/>
                          </a:solidFill>
                          <a:highlight>
                            <a:srgbClr val="FFFF00"/>
                          </a:highlight>
                        </a:rPr>
                        <a:t>ning Jõgevamaa Koostöökoja blanketil taotleja organisatsiooni tutvustuse.</a:t>
                      </a:r>
                      <a:r>
                        <a:rPr lang="et-EE" sz="1100" dirty="0">
                          <a:solidFill>
                            <a:schemeClr val="tx1"/>
                          </a:solidFill>
                        </a:rPr>
                        <a:t> </a:t>
                      </a:r>
                      <a:r>
                        <a:rPr lang="et-EE" sz="1100" strike="noStrike" dirty="0">
                          <a:solidFill>
                            <a:schemeClr val="tx1"/>
                          </a:solidFill>
                          <a:highlight>
                            <a:srgbClr val="FFFF00"/>
                          </a:highlight>
                        </a:rPr>
                        <a:t>E-PRIA keskkonnas </a:t>
                      </a:r>
                      <a:r>
                        <a:rPr lang="et-EE" sz="1100" dirty="0">
                          <a:solidFill>
                            <a:schemeClr val="tx1"/>
                          </a:solidFill>
                          <a:highlight>
                            <a:srgbClr val="FFFF00"/>
                          </a:highlight>
                        </a:rPr>
                        <a:t>tuleb tegevusrühma taotlusvormi sakis ära märkida projekti kasusaajate hulk ning asustusüksuste loetelu, mida projektitegevused hõlmavad. </a:t>
                      </a:r>
                      <a:r>
                        <a:rPr lang="et-EE" sz="1100" dirty="0">
                          <a:solidFill>
                            <a:schemeClr val="tx1"/>
                          </a:solidFill>
                        </a:rPr>
                        <a:t>Aruka küla investeeringutoetuse taotlemisel peab taotleja </a:t>
                      </a:r>
                      <a:r>
                        <a:rPr lang="et-EE" sz="1100" dirty="0">
                          <a:solidFill>
                            <a:schemeClr val="tx1"/>
                          </a:solidFill>
                          <a:highlight>
                            <a:srgbClr val="FFFF00"/>
                          </a:highlight>
                        </a:rPr>
                        <a:t>esitama kogukonna vähemalt 3-aastase arengu- või tegevuskava </a:t>
                      </a:r>
                      <a:r>
                        <a:rPr lang="et-EE" sz="1100" strike="sngStrike" dirty="0">
                          <a:solidFill>
                            <a:schemeClr val="tx1"/>
                          </a:solidFill>
                          <a:highlight>
                            <a:srgbClr val="FFFF00"/>
                          </a:highlight>
                        </a:rPr>
                        <a:t>arengustrateegia</a:t>
                      </a:r>
                      <a:r>
                        <a:rPr lang="et-EE" sz="1100" dirty="0">
                          <a:solidFill>
                            <a:schemeClr val="tx1"/>
                          </a:solidFill>
                          <a:highlight>
                            <a:srgbClr val="FFFF00"/>
                          </a:highlight>
                        </a:rPr>
                        <a:t>, </a:t>
                      </a:r>
                      <a:r>
                        <a:rPr lang="et-EE" sz="1100" strike="sngStrike" dirty="0">
                          <a:solidFill>
                            <a:schemeClr val="tx1"/>
                          </a:solidFill>
                          <a:highlight>
                            <a:srgbClr val="FFFF00"/>
                          </a:highlight>
                        </a:rPr>
                        <a:t>mis peab olema koostatud kogukonna liikmeid, selle huvi- ja sihtrühmi ning partnereid kaasates. Arengustrateegia kehtivust ja tunnustatust, sh avalikkuse teavitamist arengukava koostamise algatamisest,  tuleb tõendada koostamise protsessi kirjelduse lisamisega strateegia dokumendile</a:t>
                      </a:r>
                      <a:r>
                        <a:rPr lang="et-EE" sz="1100" dirty="0">
                          <a:solidFill>
                            <a:schemeClr val="tx1"/>
                          </a:solidFill>
                          <a:highlight>
                            <a:srgbClr val="FFFF00"/>
                          </a:highlight>
                        </a:rPr>
                        <a:t>. ning </a:t>
                      </a:r>
                      <a:r>
                        <a:rPr lang="et-EE" sz="1100" dirty="0">
                          <a:solidFill>
                            <a:schemeClr val="tx1"/>
                          </a:solidFill>
                        </a:rPr>
                        <a:t>taotleja asustusüksuses või asustusüksustes kokku peab elama vähemalt 75 inimest rahvastikuregistri andmete järgi.</a:t>
                      </a:r>
                    </a:p>
                    <a:p>
                      <a:pPr algn="just">
                        <a:lnSpc>
                          <a:spcPct val="90000"/>
                        </a:lnSpc>
                      </a:pPr>
                      <a:r>
                        <a:rPr lang="et-EE" sz="1100" dirty="0">
                          <a:solidFill>
                            <a:schemeClr val="tx1"/>
                          </a:solidFill>
                        </a:rPr>
                        <a:t>Investeeringutoetust taotleva mittetulundusühingu põhikirjas peab olema tegevuse eesmärgina sõnastatud piirkonna arendamine. </a:t>
                      </a:r>
                    </a:p>
                    <a:p>
                      <a:pPr algn="just">
                        <a:lnSpc>
                          <a:spcPct val="90000"/>
                        </a:lnSpc>
                      </a:pPr>
                      <a:r>
                        <a:rPr lang="et-EE" sz="1100" dirty="0">
                          <a:solidFill>
                            <a:schemeClr val="tx1"/>
                          </a:solidFill>
                        </a:rPr>
                        <a:t>Lisaks peab taotleja oma tegevustes vältima negatiivsete keskkonnamõjude tekitamist ja lähtuma keskkonnasäästliku sündmuse korraldamise põhimõtetest.</a:t>
                      </a:r>
                    </a:p>
                    <a:p>
                      <a:pPr algn="just">
                        <a:lnSpc>
                          <a:spcPct val="90000"/>
                        </a:lnSpc>
                      </a:pPr>
                      <a:r>
                        <a:rPr lang="et-EE" sz="1100" dirty="0">
                          <a:solidFill>
                            <a:schemeClr val="tx1"/>
                          </a:solidFill>
                        </a:rPr>
                        <a:t>Taotleja võib esitada ühes taotlusvoorus ühe projektitaotluse. </a:t>
                      </a:r>
                      <a:r>
                        <a:rPr lang="et-EE" sz="1100" strike="sngStrike" dirty="0">
                          <a:solidFill>
                            <a:schemeClr val="tx1"/>
                          </a:solidFill>
                          <a:highlight>
                            <a:srgbClr val="FFFF00"/>
                          </a:highlight>
                        </a:rPr>
                        <a:t>, üks asustusüksus võib olla seotud ühe projektitaotlusega.</a:t>
                      </a:r>
                    </a:p>
                  </a:txBody>
                  <a:tcPr marL="72000" marR="72000" marT="36000" marB="36000">
                    <a:solidFill>
                      <a:srgbClr val="E0E3EC"/>
                    </a:solidFill>
                  </a:tcPr>
                </a:tc>
                <a:tc hMerge="1">
                  <a:txBody>
                    <a:bodyPr/>
                    <a:lstStyle/>
                    <a:p>
                      <a:endParaRPr lang="et-EE" sz="1100">
                        <a:solidFill>
                          <a:schemeClr val="tx1"/>
                        </a:solidFill>
                      </a:endParaRPr>
                    </a:p>
                  </a:txBody>
                  <a:tcPr marL="72000" marR="72000" marT="36000" marB="36000">
                    <a:solidFill>
                      <a:srgbClr val="E0E3EC"/>
                    </a:solidFill>
                  </a:tcPr>
                </a:tc>
                <a:extLst>
                  <a:ext uri="{0D108BD9-81ED-4DB2-BD59-A6C34878D82A}">
                    <a16:rowId xmlns:a16="http://schemas.microsoft.com/office/drawing/2014/main" val="2770797623"/>
                  </a:ext>
                </a:extLst>
              </a:tr>
              <a:tr h="663213">
                <a:tc>
                  <a:txBody>
                    <a:bodyPr/>
                    <a:lstStyle/>
                    <a:p>
                      <a:r>
                        <a:rPr lang="en-US" sz="1100">
                          <a:solidFill>
                            <a:schemeClr val="tx1"/>
                          </a:solidFill>
                        </a:rPr>
                        <a:t>Toetuse </a:t>
                      </a:r>
                      <a:r>
                        <a:rPr lang="et-EE" sz="1100">
                          <a:solidFill>
                            <a:schemeClr val="tx1"/>
                          </a:solidFill>
                        </a:rPr>
                        <a:t>piirsummad</a:t>
                      </a:r>
                      <a:r>
                        <a:rPr lang="en-US" sz="1100">
                          <a:solidFill>
                            <a:schemeClr val="tx1"/>
                          </a:solidFill>
                        </a:rPr>
                        <a:t> ja määr</a:t>
                      </a:r>
                      <a:endParaRPr lang="et-EE" sz="1100">
                        <a:solidFill>
                          <a:schemeClr val="tx1"/>
                        </a:solidFill>
                      </a:endParaRPr>
                    </a:p>
                  </a:txBody>
                  <a:tcPr marL="72000" marR="72000" marT="36000" marB="36000">
                    <a:solidFill>
                      <a:srgbClr val="E0E3EC"/>
                    </a:solidFill>
                  </a:tcPr>
                </a:tc>
                <a:tc gridSpan="2">
                  <a:txBody>
                    <a:bodyPr/>
                    <a:lstStyle/>
                    <a:p>
                      <a:pPr algn="just"/>
                      <a:r>
                        <a:rPr lang="et-EE" sz="1100" kern="1200" dirty="0">
                          <a:solidFill>
                            <a:schemeClr val="dk1"/>
                          </a:solidFill>
                          <a:effectLst/>
                          <a:latin typeface="+mn-lt"/>
                          <a:ea typeface="+mn-ea"/>
                          <a:cs typeface="+mn-cs"/>
                        </a:rPr>
                        <a:t>Toetuse miinimumsumma on 5 000€ ja maksimumsumma 30 000€. </a:t>
                      </a:r>
                    </a:p>
                    <a:p>
                      <a:pPr algn="just"/>
                      <a:r>
                        <a:rPr lang="et-EE" sz="1100" kern="1200" dirty="0">
                          <a:solidFill>
                            <a:schemeClr val="dk1"/>
                          </a:solidFill>
                          <a:effectLst/>
                          <a:latin typeface="+mn-lt"/>
                          <a:ea typeface="+mn-ea"/>
                          <a:cs typeface="+mn-cs"/>
                        </a:rPr>
                        <a:t>Toetuse määr on: kuni 90% abikõlbulikest tegevustest, ettevõtlustegevuste puhul kuni 60% abikõlbulikest tegevustest.</a:t>
                      </a:r>
                    </a:p>
                    <a:p>
                      <a:pPr algn="just"/>
                      <a:r>
                        <a:rPr lang="et-EE" sz="1100" kern="1200" dirty="0">
                          <a:solidFill>
                            <a:schemeClr val="dk1"/>
                          </a:solidFill>
                          <a:effectLst/>
                          <a:latin typeface="+mn-lt"/>
                          <a:ea typeface="+mn-ea"/>
                          <a:cs typeface="+mn-cs"/>
                        </a:rPr>
                        <a:t>Tegevusrühm kuulutab investeeringutoetuse meetmes perioodi jooksul välja ühe eraldi taotlusvooru suurprojekti rahastamiseks, mille puhul suurendatakse üldkoosoleku otsusega toetuse maksimumsummat 200 000 euroni. Meetmes kinnitatakse üldkoosoleku otsusega üks projektitaotlus.</a:t>
                      </a:r>
                    </a:p>
                  </a:txBody>
                  <a:tcPr marL="72000" marR="72000" marT="36000" marB="36000">
                    <a:solidFill>
                      <a:srgbClr val="E0E3EC"/>
                    </a:solidFill>
                  </a:tcPr>
                </a:tc>
                <a:tc hMerge="1">
                  <a:txBody>
                    <a:bodyPr/>
                    <a:lstStyle/>
                    <a:p>
                      <a:endParaRPr lang="et-EE" sz="1100">
                        <a:solidFill>
                          <a:srgbClr val="C00000"/>
                        </a:solidFill>
                      </a:endParaRPr>
                    </a:p>
                  </a:txBody>
                  <a:tcPr marL="72000" marR="72000" marT="36000" marB="36000">
                    <a:solidFill>
                      <a:srgbClr val="E0E3EC"/>
                    </a:solidFill>
                  </a:tcPr>
                </a:tc>
                <a:extLst>
                  <a:ext uri="{0D108BD9-81ED-4DB2-BD59-A6C34878D82A}">
                    <a16:rowId xmlns:a16="http://schemas.microsoft.com/office/drawing/2014/main" val="624598555"/>
                  </a:ext>
                </a:extLst>
              </a:tr>
              <a:tr h="513486">
                <a:tc>
                  <a:txBody>
                    <a:bodyPr/>
                    <a:lstStyle/>
                    <a:p>
                      <a:r>
                        <a:rPr lang="en-US" sz="1100" err="1">
                          <a:solidFill>
                            <a:schemeClr val="tx1"/>
                          </a:solidFill>
                        </a:rPr>
                        <a:t>Näitajad</a:t>
                      </a:r>
                      <a:r>
                        <a:rPr lang="en-US" sz="1100">
                          <a:solidFill>
                            <a:schemeClr val="tx1"/>
                          </a:solidFill>
                        </a:rPr>
                        <a:t> ja </a:t>
                      </a:r>
                      <a:r>
                        <a:rPr lang="en-US" sz="1100" err="1">
                          <a:solidFill>
                            <a:schemeClr val="tx1"/>
                          </a:solidFill>
                        </a:rPr>
                        <a:t>sihtväärtused</a:t>
                      </a:r>
                      <a:endParaRPr lang="et-EE" sz="1100">
                        <a:solidFill>
                          <a:schemeClr val="tx1"/>
                        </a:solidFill>
                      </a:endParaRPr>
                    </a:p>
                  </a:txBody>
                  <a:tcPr marL="72000" marR="72000" marT="36000" marB="36000">
                    <a:solidFill>
                      <a:srgbClr val="E0E3EC"/>
                    </a:solidFill>
                  </a:tcPr>
                </a:tc>
                <a:tc gridSpan="2">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t-EE" sz="1100" b="0" i="0" u="none" strike="noStrike" cap="none" normalizeH="0" baseline="0" noProof="0" dirty="0">
                          <a:ln>
                            <a:noFill/>
                          </a:ln>
                          <a:solidFill>
                            <a:schemeClr val="tx1"/>
                          </a:solidFill>
                          <a:effectLst/>
                          <a:latin typeface="+mn-lt"/>
                          <a:ea typeface="ＭＳ Ｐゴシック" pitchFamily="34" charset="-128"/>
                        </a:rPr>
                        <a:t>Vähendada elanike arvu langust.</a:t>
                      </a: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dirty="0">
                          <a:ln>
                            <a:noFill/>
                          </a:ln>
                          <a:solidFill>
                            <a:prstClr val="black"/>
                          </a:solidFill>
                          <a:effectLst/>
                          <a:uLnTx/>
                          <a:uFillTx/>
                          <a:latin typeface="+mn-lt"/>
                          <a:ea typeface="+mn-ea"/>
                          <a:cs typeface="+mn-cs"/>
                        </a:rPr>
                        <a:t>R40</a:t>
                      </a:r>
                      <a:r>
                        <a:rPr kumimoji="0" lang="en-US" sz="1100" b="0" i="0" u="none" strike="noStrike" kern="1200" cap="none" spc="0" normalizeH="0" baseline="0" noProof="0" dirty="0">
                          <a:ln>
                            <a:noFill/>
                          </a:ln>
                          <a:solidFill>
                            <a:prstClr val="black"/>
                          </a:solidFill>
                          <a:effectLst/>
                          <a:uLnTx/>
                          <a:uFillTx/>
                          <a:latin typeface="+mn-lt"/>
                          <a:ea typeface="+mn-ea"/>
                          <a:cs typeface="+mn-cs"/>
                        </a:rPr>
                        <a:t>:</a:t>
                      </a:r>
                      <a:r>
                        <a:rPr kumimoji="0" lang="et-EE" sz="1100" b="0" i="0" u="none" strike="noStrike" kern="1200" cap="none" spc="0" normalizeH="0" baseline="0" noProof="0" dirty="0">
                          <a:ln>
                            <a:noFill/>
                          </a:ln>
                          <a:solidFill>
                            <a:prstClr val="black"/>
                          </a:solidFill>
                          <a:effectLst/>
                          <a:uLnTx/>
                          <a:uFillTx/>
                          <a:latin typeface="+mn-lt"/>
                          <a:ea typeface="+mn-ea"/>
                          <a:cs typeface="+mn-cs"/>
                        </a:rPr>
                        <a:t> Toetust saanud arukate külade strateegiate arv / Min 40 kogukonda koostavad oma asustusüksuse kohta strateegia (Sihtväärtus: 40 strateegiat aastaks 2027).</a:t>
                      </a:r>
                      <a:endParaRPr kumimoji="0" lang="et-EE" sz="1100" b="0" i="0" u="none" strike="noStrike" cap="none" normalizeH="0" baseline="0" dirty="0">
                        <a:ln>
                          <a:noFill/>
                        </a:ln>
                        <a:solidFill>
                          <a:schemeClr val="tx1"/>
                        </a:solidFill>
                        <a:effectLst/>
                        <a:latin typeface="+mn-lt"/>
                        <a:ea typeface="ＭＳ Ｐゴシック" pitchFamily="34" charset="-128"/>
                      </a:endParaRP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i-FI" sz="1100" b="0" i="0" u="none" strike="noStrike" cap="none" normalizeH="0" baseline="0" dirty="0">
                          <a:ln>
                            <a:noFill/>
                          </a:ln>
                          <a:solidFill>
                            <a:schemeClr val="tx1"/>
                          </a:solidFill>
                          <a:effectLst/>
                          <a:latin typeface="+mn-lt"/>
                          <a:ea typeface="ＭＳ Ｐゴシック" pitchFamily="34" charset="-128"/>
                        </a:rPr>
                        <a:t>R41: </a:t>
                      </a:r>
                      <a:r>
                        <a:rPr kumimoji="0" lang="et-EE" sz="1100" b="0" i="0" u="none" strike="noStrike" cap="none" normalizeH="0" baseline="0" noProof="0" dirty="0">
                          <a:ln>
                            <a:noFill/>
                          </a:ln>
                          <a:solidFill>
                            <a:schemeClr val="tx1"/>
                          </a:solidFill>
                          <a:effectLst/>
                          <a:latin typeface="+mn-lt"/>
                          <a:ea typeface="ＭＳ Ｐゴシック" pitchFamily="34" charset="-128"/>
                        </a:rPr>
                        <a:t>Projektidest kasu saanud rahvastik ja nende osakaalu % maarahvastikust </a:t>
                      </a:r>
                      <a:r>
                        <a:rPr lang="et-EE" sz="1100" noProof="0" dirty="0">
                          <a:solidFill>
                            <a:schemeClr val="tx1"/>
                          </a:solidFill>
                        </a:rPr>
                        <a:t>(Sihtväärtus: </a:t>
                      </a:r>
                      <a:r>
                        <a:rPr lang="en-US" sz="1100" dirty="0">
                          <a:solidFill>
                            <a:schemeClr val="tx1"/>
                          </a:solidFill>
                          <a:latin typeface="+mn-lt"/>
                        </a:rPr>
                        <a:t>750 </a:t>
                      </a:r>
                      <a:r>
                        <a:rPr lang="et-EE" sz="1100" noProof="0" dirty="0">
                          <a:solidFill>
                            <a:schemeClr val="tx1"/>
                          </a:solidFill>
                        </a:rPr>
                        <a:t>inimest aastaks </a:t>
                      </a:r>
                      <a:r>
                        <a:rPr lang="fi-FI" sz="1100" dirty="0">
                          <a:solidFill>
                            <a:schemeClr val="tx1"/>
                          </a:solidFill>
                        </a:rPr>
                        <a:t>2027)</a:t>
                      </a:r>
                      <a:r>
                        <a:rPr kumimoji="0" lang="fi-FI" sz="1100" b="0" i="0" u="none" strike="noStrike" cap="none" normalizeH="0" baseline="0" dirty="0">
                          <a:ln>
                            <a:noFill/>
                          </a:ln>
                          <a:solidFill>
                            <a:schemeClr val="tx1"/>
                          </a:solidFill>
                          <a:effectLst/>
                          <a:latin typeface="+mn-lt"/>
                          <a:ea typeface="ＭＳ Ｐゴシック" pitchFamily="34" charset="-128"/>
                        </a:rPr>
                        <a:t>.</a:t>
                      </a:r>
                      <a:endParaRPr lang="et-EE" sz="1100" dirty="0">
                        <a:solidFill>
                          <a:schemeClr val="tx1"/>
                        </a:solidFill>
                      </a:endParaRPr>
                    </a:p>
                  </a:txBody>
                  <a:tcPr marL="72000" marR="72000" marT="36000" marB="36000">
                    <a:solidFill>
                      <a:srgbClr val="E0E3EC"/>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t-EE" sz="1100">
                        <a:solidFill>
                          <a:schemeClr val="tx1"/>
                        </a:solidFill>
                      </a:endParaRPr>
                    </a:p>
                  </a:txBody>
                  <a:tcPr marL="72000" marR="72000" marT="36000" marB="36000">
                    <a:solidFill>
                      <a:srgbClr val="E0E3EC"/>
                    </a:solidFill>
                  </a:tcPr>
                </a:tc>
                <a:extLst>
                  <a:ext uri="{0D108BD9-81ED-4DB2-BD59-A6C34878D82A}">
                    <a16:rowId xmlns:a16="http://schemas.microsoft.com/office/drawing/2014/main" val="815288715"/>
                  </a:ext>
                </a:extLst>
              </a:tr>
            </a:tbl>
          </a:graphicData>
        </a:graphic>
      </p:graphicFrame>
      <p:sp>
        <p:nvSpPr>
          <p:cNvPr id="2" name="Title 2">
            <a:extLst>
              <a:ext uri="{FF2B5EF4-FFF2-40B4-BE49-F238E27FC236}">
                <a16:creationId xmlns:a16="http://schemas.microsoft.com/office/drawing/2014/main" id="{A1032D6E-08F1-DF9D-E845-95F23BE2BD4B}"/>
              </a:ext>
            </a:extLst>
          </p:cNvPr>
          <p:cNvSpPr txBox="1">
            <a:spLocks/>
          </p:cNvSpPr>
          <p:nvPr/>
        </p:nvSpPr>
        <p:spPr>
          <a:xfrm>
            <a:off x="609599" y="153986"/>
            <a:ext cx="10938456" cy="690966"/>
          </a:xfrm>
          <a:prstGeom prst="rect">
            <a:avLst/>
          </a:prstGeom>
        </p:spPr>
        <p:txBody>
          <a:bodyPr vert="horz" lIns="91440" tIns="45720" rIns="91440" bIns="45720" rtlCol="0" anchor="ctr">
            <a:normAutofit fontScale="77500" lnSpcReduction="2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a:t>M</a:t>
            </a:r>
            <a:r>
              <a:rPr lang="et-EE"/>
              <a:t>EEDE 3.2 ja 3.3: Aruka küla lähenemise meetme jaotus ja</a:t>
            </a:r>
            <a:r>
              <a:rPr lang="en-US"/>
              <a:t> </a:t>
            </a:r>
            <a:r>
              <a:rPr lang="en-US" err="1"/>
              <a:t>kirjeldus</a:t>
            </a:r>
            <a:endParaRPr lang="et-EE"/>
          </a:p>
        </p:txBody>
      </p:sp>
      <p:sp>
        <p:nvSpPr>
          <p:cNvPr id="5" name="Slaidinumbri kohatäide 3">
            <a:extLst>
              <a:ext uri="{FF2B5EF4-FFF2-40B4-BE49-F238E27FC236}">
                <a16:creationId xmlns:a16="http://schemas.microsoft.com/office/drawing/2014/main" id="{FC21EFA9-1B70-7C85-5BF4-686D2FE1D96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42</a:t>
            </a:fld>
            <a:endParaRPr lang="et-EE">
              <a:solidFill>
                <a:prstClr val="black"/>
              </a:solidFill>
              <a:latin typeface="Calibri"/>
            </a:endParaRPr>
          </a:p>
        </p:txBody>
      </p:sp>
    </p:spTree>
    <p:extLst>
      <p:ext uri="{BB962C8B-B14F-4D97-AF65-F5344CB8AC3E}">
        <p14:creationId xmlns:p14="http://schemas.microsoft.com/office/powerpoint/2010/main" val="2750019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D40BA40-2C8D-EBE1-9F4C-54B097B6F9A3}"/>
              </a:ext>
            </a:extLst>
          </p:cNvPr>
          <p:cNvSpPr>
            <a:spLocks noGrp="1" noChangeArrowheads="1"/>
          </p:cNvSpPr>
          <p:nvPr>
            <p:ph type="title"/>
          </p:nvPr>
        </p:nvSpPr>
        <p:spPr>
          <a:xfrm>
            <a:off x="504159" y="180181"/>
            <a:ext cx="3035875" cy="885115"/>
          </a:xfrm>
        </p:spPr>
        <p:txBody>
          <a:bodyPr>
            <a:normAutofit/>
          </a:bodyPr>
          <a:lstStyle/>
          <a:p>
            <a:r>
              <a:rPr lang="et-EE" sz="2800">
                <a:ea typeface="ＭＳ Ｐゴシック" pitchFamily="34" charset="-128"/>
              </a:rPr>
              <a:t>STRATEEGIA KAART</a:t>
            </a:r>
            <a:endParaRPr lang="et-EE" altLang="et-EE" sz="2800">
              <a:solidFill>
                <a:schemeClr val="tx1"/>
              </a:solidFill>
            </a:endParaRPr>
          </a:p>
        </p:txBody>
      </p:sp>
      <p:sp>
        <p:nvSpPr>
          <p:cNvPr id="12291" name="AutoShape 3">
            <a:extLst>
              <a:ext uri="{FF2B5EF4-FFF2-40B4-BE49-F238E27FC236}">
                <a16:creationId xmlns:a16="http://schemas.microsoft.com/office/drawing/2014/main" id="{E60B0CE5-60A9-07E3-F935-7BED5478476C}"/>
              </a:ext>
            </a:extLst>
          </p:cNvPr>
          <p:cNvSpPr>
            <a:spLocks noChangeArrowheads="1"/>
          </p:cNvSpPr>
          <p:nvPr/>
        </p:nvSpPr>
        <p:spPr bwMode="auto">
          <a:xfrm rot="16200000">
            <a:off x="3058860" y="2473541"/>
            <a:ext cx="451237" cy="1895198"/>
          </a:xfrm>
          <a:prstGeom prst="leftArrow">
            <a:avLst>
              <a:gd name="adj1" fmla="val 76037"/>
              <a:gd name="adj2" fmla="val 59800"/>
            </a:avLst>
          </a:prstGeom>
          <a:solidFill>
            <a:srgbClr val="FF7100"/>
          </a:solidFill>
          <a:ln w="12700">
            <a:solidFill>
              <a:srgbClr val="000000"/>
            </a:solidFill>
            <a:miter lim="800000"/>
            <a:headEnd/>
            <a:tailEnd/>
          </a:ln>
        </p:spPr>
        <p:txBody>
          <a:bodyPr vert="vert"/>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t-EE" sz="1600" b="1" i="0" u="none" strike="noStrike" kern="1200" cap="none" spc="0" normalizeH="0" baseline="0" noProof="0" err="1">
                <a:ln>
                  <a:noFill/>
                </a:ln>
                <a:solidFill>
                  <a:prstClr val="white"/>
                </a:solidFill>
                <a:effectLst/>
                <a:uLnTx/>
                <a:uFillTx/>
                <a:latin typeface="Calibri"/>
                <a:ea typeface="+mn-ea"/>
                <a:cs typeface="+mn-cs"/>
              </a:rPr>
              <a:t>Kõrvaldab</a:t>
            </a:r>
            <a:endParaRPr kumimoji="0" lang="et-EE" altLang="et-EE" sz="1600" b="1" i="0" u="none" strike="noStrike" kern="1200" cap="none" spc="0" normalizeH="0" baseline="0" noProof="0">
              <a:ln>
                <a:noFill/>
              </a:ln>
              <a:solidFill>
                <a:prstClr val="white"/>
              </a:solidFill>
              <a:effectLst/>
              <a:uLnTx/>
              <a:uFillTx/>
              <a:latin typeface="Calibri"/>
              <a:ea typeface="+mn-ea"/>
              <a:cs typeface="+mn-cs"/>
            </a:endParaRPr>
          </a:p>
          <a:p>
            <a:pPr eaLnBrk="1" hangingPunct="1">
              <a:spcBef>
                <a:spcPct val="0"/>
              </a:spcBef>
              <a:buFontTx/>
              <a:buNone/>
            </a:pPr>
            <a:endParaRPr lang="et-EE" altLang="et-EE" sz="1800">
              <a:solidFill>
                <a:schemeClr val="bg1"/>
              </a:solidFill>
            </a:endParaRPr>
          </a:p>
        </p:txBody>
      </p:sp>
      <p:sp>
        <p:nvSpPr>
          <p:cNvPr id="12294" name="AutoShape 6">
            <a:extLst>
              <a:ext uri="{FF2B5EF4-FFF2-40B4-BE49-F238E27FC236}">
                <a16:creationId xmlns:a16="http://schemas.microsoft.com/office/drawing/2014/main" id="{D5AAA5B5-D510-25D2-1CF2-ABCDA41B3112}"/>
              </a:ext>
            </a:extLst>
          </p:cNvPr>
          <p:cNvSpPr>
            <a:spLocks noChangeArrowheads="1"/>
          </p:cNvSpPr>
          <p:nvPr/>
        </p:nvSpPr>
        <p:spPr bwMode="auto">
          <a:xfrm>
            <a:off x="616225" y="3681549"/>
            <a:ext cx="5756621" cy="2765734"/>
          </a:xfrm>
          <a:prstGeom prst="roundRect">
            <a:avLst>
              <a:gd name="adj" fmla="val 6926"/>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algn="ctr">
              <a:lnSpc>
                <a:spcPct val="90000"/>
              </a:lnSpc>
              <a:spcBef>
                <a:spcPct val="0"/>
              </a:spcBef>
              <a:buFontTx/>
              <a:buNone/>
              <a:defRPr/>
            </a:pPr>
            <a:r>
              <a:rPr lang="et-EE" altLang="et-EE" sz="1400" b="1">
                <a:solidFill>
                  <a:schemeClr val="tx1"/>
                </a:solidFill>
                <a:latin typeface="+mn-lt"/>
              </a:rPr>
              <a:t>Põhjused</a:t>
            </a:r>
            <a:endParaRPr lang="et-EE" altLang="et-EE" sz="1300" b="1">
              <a:solidFill>
                <a:schemeClr val="tx1"/>
              </a:solidFill>
              <a:latin typeface="+mn-lt"/>
            </a:endParaRPr>
          </a:p>
          <a:p>
            <a:pPr marL="285750" indent="-285750">
              <a:lnSpc>
                <a:spcPct val="90000"/>
              </a:lnSpc>
              <a:spcBef>
                <a:spcPct val="0"/>
              </a:spcBef>
              <a:buFont typeface="Wingdings" panose="05000000000000000000" pitchFamily="2" charset="2"/>
              <a:buChar char="ü"/>
              <a:defRPr/>
            </a:pPr>
            <a:r>
              <a:rPr lang="et-EE" altLang="et-EE" sz="1200">
                <a:solidFill>
                  <a:schemeClr val="tx1"/>
                </a:solidFill>
                <a:latin typeface="+mn-lt"/>
                <a:cs typeface="+mn-cs"/>
              </a:rPr>
              <a:t>Maakonnas on eakate ja puuetega inimeste keskmisest suurem osakaal ja suur abivajajate arv; </a:t>
            </a:r>
            <a:r>
              <a:rPr lang="en-US" altLang="et-EE" sz="1200">
                <a:solidFill>
                  <a:schemeClr val="tx1"/>
                </a:solidFill>
                <a:latin typeface="+mn-lt"/>
                <a:cs typeface="+mn-cs"/>
              </a:rPr>
              <a:t>e</a:t>
            </a:r>
            <a:r>
              <a:rPr lang="et-EE" altLang="et-EE" sz="1200">
                <a:solidFill>
                  <a:schemeClr val="tx1"/>
                </a:solidFill>
                <a:latin typeface="+mn-lt"/>
                <a:cs typeface="+mn-cs"/>
              </a:rPr>
              <a:t>akate osatähtsus on 25%; puuetega inimeste osakaal on kogu elanikkonnast Eesti kõrgemate seas (18% 2022. aasta 1. jaanuari seisuga). Kõrgem on puuetega inimeste osakaal vaid Põlva ja Võru maakondades (vastavalt 21% ja 19%). Puuetega inimeste suhtarv  on viimasel neljal aastal 5% võrra langenud. </a:t>
            </a:r>
            <a:endParaRPr lang="en-US" altLang="et-EE" sz="1200">
              <a:solidFill>
                <a:schemeClr val="tx1"/>
              </a:solidFill>
              <a:latin typeface="+mn-lt"/>
              <a:cs typeface="+mn-cs"/>
            </a:endParaRPr>
          </a:p>
          <a:p>
            <a:pPr marL="285750" indent="-285750">
              <a:lnSpc>
                <a:spcPct val="90000"/>
              </a:lnSpc>
              <a:spcBef>
                <a:spcPct val="0"/>
              </a:spcBef>
              <a:buFont typeface="Wingdings" panose="05000000000000000000" pitchFamily="2" charset="2"/>
              <a:buChar char="ü"/>
              <a:defRPr/>
            </a:pPr>
            <a:r>
              <a:rPr lang="et-EE" altLang="et-EE" sz="1200">
                <a:solidFill>
                  <a:schemeClr val="tx1"/>
                </a:solidFill>
                <a:latin typeface="+mn-lt"/>
                <a:cs typeface="+mn-cs"/>
              </a:rPr>
              <a:t>Elanike arvu pidev vähenemine toimub kiirusega 1-1,2 % aastas ning see trend jätkub. Kiireim kahanemine on toimumas vanuserühmas 20-29 aastat ehk vanemate inimeste osakaal kasvab.</a:t>
            </a:r>
          </a:p>
          <a:p>
            <a:pPr marL="285750" indent="-285750">
              <a:lnSpc>
                <a:spcPct val="90000"/>
              </a:lnSpc>
              <a:spcBef>
                <a:spcPct val="0"/>
              </a:spcBef>
              <a:buFont typeface="Wingdings" panose="05000000000000000000" pitchFamily="2" charset="2"/>
              <a:buChar char="ü"/>
              <a:defRPr/>
            </a:pPr>
            <a:r>
              <a:rPr lang="et-EE" altLang="et-EE" sz="1200">
                <a:solidFill>
                  <a:schemeClr val="tx1"/>
                </a:solidFill>
                <a:latin typeface="+mn-lt"/>
                <a:cs typeface="+mn-cs"/>
              </a:rPr>
              <a:t>Maakonna suhtelise vaesuse määr  tõusis 2021 aastal võrreldes 2020. aastaga 5,7%; kogu Eestis tõusis 2,2%.</a:t>
            </a:r>
            <a:endParaRPr lang="en-US" altLang="et-EE" sz="1200">
              <a:solidFill>
                <a:schemeClr val="tx1"/>
              </a:solidFill>
              <a:latin typeface="+mn-lt"/>
              <a:cs typeface="+mn-cs"/>
            </a:endParaRPr>
          </a:p>
          <a:p>
            <a:pPr marL="285750" indent="-285750">
              <a:lnSpc>
                <a:spcPct val="90000"/>
              </a:lnSpc>
              <a:spcBef>
                <a:spcPct val="0"/>
              </a:spcBef>
              <a:buFont typeface="Wingdings" panose="05000000000000000000" pitchFamily="2" charset="2"/>
              <a:buChar char="ü"/>
              <a:defRPr/>
            </a:pPr>
            <a:r>
              <a:rPr lang="et-EE" altLang="et-EE" sz="1200">
                <a:solidFill>
                  <a:schemeClr val="tx1"/>
                </a:solidFill>
                <a:latin typeface="+mn-lt"/>
                <a:cs typeface="+mn-cs"/>
              </a:rPr>
              <a:t>Hoolduskoormusega inimesed vajavad täiendavat abi. Nt Jõgeva vallas esineb 70%-l hooldajatest probleeme töölkäimisega</a:t>
            </a:r>
            <a:r>
              <a:rPr lang="en-US" altLang="et-EE" sz="1200">
                <a:solidFill>
                  <a:schemeClr val="tx1"/>
                </a:solidFill>
                <a:latin typeface="+mn-lt"/>
                <a:cs typeface="+mn-cs"/>
              </a:rPr>
              <a:t>,</a:t>
            </a:r>
            <a:r>
              <a:rPr lang="et-EE" altLang="et-EE" sz="1200">
                <a:solidFill>
                  <a:schemeClr val="tx1"/>
                </a:solidFill>
                <a:latin typeface="+mn-lt"/>
                <a:cs typeface="+mn-cs"/>
              </a:rPr>
              <a:t> kuna hooldatav vajab pidevat järelevalvet. (Jõgeva valla uuring 2022)</a:t>
            </a:r>
            <a:endParaRPr lang="en-US" altLang="et-EE" sz="1200">
              <a:solidFill>
                <a:schemeClr val="tx1"/>
              </a:solidFill>
              <a:latin typeface="+mn-lt"/>
              <a:cs typeface="+mn-cs"/>
            </a:endParaRPr>
          </a:p>
          <a:p>
            <a:pPr marL="285750" indent="-285750">
              <a:lnSpc>
                <a:spcPct val="90000"/>
              </a:lnSpc>
              <a:spcBef>
                <a:spcPct val="0"/>
              </a:spcBef>
              <a:buFont typeface="Wingdings" panose="05000000000000000000" pitchFamily="2" charset="2"/>
              <a:buChar char="ü"/>
              <a:defRPr/>
            </a:pPr>
            <a:r>
              <a:rPr lang="fi-FI" altLang="et-EE" sz="1200">
                <a:solidFill>
                  <a:schemeClr val="tx1"/>
                </a:solidFill>
                <a:latin typeface="+mn-lt"/>
              </a:rPr>
              <a:t>Ligipääsetavuse teenustase  on meie tegevuspiirkonnas äärmiselt madal.</a:t>
            </a:r>
            <a:endParaRPr lang="et-EE" altLang="et-EE" sz="1200">
              <a:solidFill>
                <a:schemeClr val="tx1"/>
              </a:solidFill>
              <a:latin typeface="+mn-lt"/>
            </a:endParaRPr>
          </a:p>
          <a:p>
            <a:pPr marL="285750" indent="-285750" eaLnBrk="1" hangingPunct="1">
              <a:lnSpc>
                <a:spcPct val="90000"/>
              </a:lnSpc>
              <a:spcBef>
                <a:spcPct val="0"/>
              </a:spcBef>
              <a:buFont typeface="Wingdings" panose="05000000000000000000" pitchFamily="2" charset="2"/>
              <a:buChar char="ü"/>
            </a:pPr>
            <a:r>
              <a:rPr lang="et-EE" altLang="et-EE" sz="1200">
                <a:solidFill>
                  <a:schemeClr val="tx1"/>
                </a:solidFill>
                <a:latin typeface="+mn-lt"/>
                <a:cs typeface="+mn-cs"/>
              </a:rPr>
              <a:t>Piirkonnas puudu</a:t>
            </a:r>
            <a:r>
              <a:rPr lang="en-US" altLang="et-EE" sz="1200">
                <a:solidFill>
                  <a:schemeClr val="tx1"/>
                </a:solidFill>
                <a:latin typeface="+mn-lt"/>
                <a:cs typeface="+mn-cs"/>
              </a:rPr>
              <a:t>b</a:t>
            </a:r>
            <a:r>
              <a:rPr lang="et-EE" altLang="et-EE" sz="1200">
                <a:solidFill>
                  <a:schemeClr val="tx1"/>
                </a:solidFill>
                <a:latin typeface="+mn-lt"/>
                <a:cs typeface="+mn-cs"/>
              </a:rPr>
              <a:t> piisaval määral nõudepõhiseid hooldajaid</a:t>
            </a:r>
            <a:r>
              <a:rPr lang="en-US" altLang="et-EE" sz="1200">
                <a:solidFill>
                  <a:schemeClr val="tx1"/>
                </a:solidFill>
                <a:latin typeface="+mn-lt"/>
                <a:cs typeface="+mn-cs"/>
              </a:rPr>
              <a:t>.</a:t>
            </a:r>
            <a:r>
              <a:rPr lang="et-EE" altLang="et-EE" sz="1200">
                <a:solidFill>
                  <a:schemeClr val="tx1"/>
                </a:solidFill>
                <a:latin typeface="+mn-lt"/>
                <a:cs typeface="+mn-cs"/>
              </a:rPr>
              <a:t> </a:t>
            </a:r>
            <a:endParaRPr lang="et-EE" altLang="et-EE" sz="1200">
              <a:solidFill>
                <a:schemeClr val="tx1"/>
              </a:solidFill>
              <a:latin typeface="+mn-lt"/>
            </a:endParaRPr>
          </a:p>
        </p:txBody>
      </p:sp>
      <p:sp>
        <p:nvSpPr>
          <p:cNvPr id="12297" name="AutoShape 9">
            <a:extLst>
              <a:ext uri="{FF2B5EF4-FFF2-40B4-BE49-F238E27FC236}">
                <a16:creationId xmlns:a16="http://schemas.microsoft.com/office/drawing/2014/main" id="{44DB9292-E01C-E42C-8D96-DCACCD32DDB8}"/>
              </a:ext>
            </a:extLst>
          </p:cNvPr>
          <p:cNvSpPr>
            <a:spLocks noChangeArrowheads="1"/>
          </p:cNvSpPr>
          <p:nvPr/>
        </p:nvSpPr>
        <p:spPr bwMode="auto">
          <a:xfrm>
            <a:off x="6831105" y="3681547"/>
            <a:ext cx="2518025" cy="2575924"/>
          </a:xfrm>
          <a:prstGeom prst="roundRect">
            <a:avLst>
              <a:gd name="adj" fmla="val 6926"/>
            </a:avLst>
          </a:prstGeom>
          <a:noFill/>
          <a:ln w="19050">
            <a:solidFill>
              <a:srgbClr val="000000"/>
            </a:solidFill>
            <a:round/>
            <a:headEnd/>
            <a:tailEnd/>
          </a:ln>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lvl="0" algn="ctr">
              <a:lnSpc>
                <a:spcPct val="90000"/>
              </a:lnSpc>
              <a:spcBef>
                <a:spcPct val="0"/>
              </a:spcBef>
              <a:buNone/>
              <a:defRPr/>
            </a:pPr>
            <a:r>
              <a:rPr lang="et-EE" altLang="et-EE" sz="1400" b="1">
                <a:solidFill>
                  <a:schemeClr val="tx1"/>
                </a:solidFill>
                <a:latin typeface="Calibri"/>
                <a:cs typeface="+mn-cs"/>
              </a:rPr>
              <a:t>Probleem</a:t>
            </a:r>
            <a:r>
              <a:rPr lang="en-US" altLang="et-EE" sz="1400" b="1">
                <a:solidFill>
                  <a:schemeClr val="tx1"/>
                </a:solidFill>
                <a:latin typeface="Calibri"/>
                <a:cs typeface="+mn-cs"/>
              </a:rPr>
              <a:t>id / </a:t>
            </a:r>
            <a:r>
              <a:rPr lang="en-US" altLang="et-EE" sz="1400" b="1" err="1">
                <a:solidFill>
                  <a:schemeClr val="tx1"/>
                </a:solidFill>
                <a:latin typeface="Calibri"/>
                <a:cs typeface="+mn-cs"/>
              </a:rPr>
              <a:t>kitsaskohad</a:t>
            </a:r>
            <a:endParaRPr lang="en-US" altLang="et-EE" sz="1400" b="1">
              <a:solidFill>
                <a:schemeClr val="tx1"/>
              </a:solidFill>
              <a:latin typeface="Calibri"/>
              <a:cs typeface="+mn-cs"/>
            </a:endParaRPr>
          </a:p>
          <a:p>
            <a:pPr lvl="0" algn="ctr">
              <a:lnSpc>
                <a:spcPct val="90000"/>
              </a:lnSpc>
              <a:spcBef>
                <a:spcPct val="0"/>
              </a:spcBef>
              <a:buNone/>
              <a:defRPr/>
            </a:pPr>
            <a:endParaRPr lang="en-US" altLang="et-EE" sz="1400" b="1">
              <a:solidFill>
                <a:schemeClr val="tx1"/>
              </a:solidFill>
              <a:latin typeface="Calibri"/>
              <a:cs typeface="+mn-cs"/>
            </a:endParaRPr>
          </a:p>
          <a:p>
            <a:pPr marL="285750" lvl="0" indent="-285750">
              <a:lnSpc>
                <a:spcPct val="90000"/>
              </a:lnSpc>
              <a:spcBef>
                <a:spcPts val="0"/>
              </a:spcBef>
              <a:buFont typeface="Wingdings" panose="05000000000000000000" pitchFamily="2" charset="2"/>
              <a:buChar char="ü"/>
              <a:defRPr/>
            </a:pPr>
            <a:r>
              <a:rPr lang="en-US" altLang="et-EE" sz="1200" err="1">
                <a:solidFill>
                  <a:schemeClr val="tx1"/>
                </a:solidFill>
                <a:latin typeface="Calibri"/>
                <a:cs typeface="+mn-cs"/>
              </a:rPr>
              <a:t>Puuetega</a:t>
            </a:r>
            <a:r>
              <a:rPr lang="en-US" altLang="et-EE" sz="1200">
                <a:solidFill>
                  <a:schemeClr val="tx1"/>
                </a:solidFill>
                <a:latin typeface="Calibri"/>
                <a:cs typeface="+mn-cs"/>
              </a:rPr>
              <a:t> </a:t>
            </a:r>
            <a:r>
              <a:rPr lang="en-US" altLang="et-EE" sz="1200" err="1">
                <a:solidFill>
                  <a:schemeClr val="tx1"/>
                </a:solidFill>
                <a:latin typeface="Calibri"/>
                <a:cs typeface="+mn-cs"/>
              </a:rPr>
              <a:t>inimestel</a:t>
            </a:r>
            <a:r>
              <a:rPr lang="et-EE" altLang="et-EE" sz="1200">
                <a:solidFill>
                  <a:schemeClr val="tx1"/>
                </a:solidFill>
                <a:latin typeface="Calibri"/>
                <a:cs typeface="+mn-cs"/>
              </a:rPr>
              <a:t> pole häid tingimusi, et vähese sissetuleku tõttu olla sotsiaalselt kaasatud ning osaleda kultuuri-, spordi- ja teistes vabaajategevustes</a:t>
            </a:r>
            <a:r>
              <a:rPr lang="en-US" altLang="et-EE" sz="1200">
                <a:solidFill>
                  <a:schemeClr val="tx1"/>
                </a:solidFill>
                <a:latin typeface="Calibri"/>
                <a:cs typeface="+mn-cs"/>
              </a:rPr>
              <a:t>.</a:t>
            </a:r>
          </a:p>
          <a:p>
            <a:pPr lvl="0">
              <a:lnSpc>
                <a:spcPct val="90000"/>
              </a:lnSpc>
              <a:spcBef>
                <a:spcPts val="0"/>
              </a:spcBef>
              <a:buNone/>
              <a:defRPr/>
            </a:pPr>
            <a:endParaRPr lang="et-EE" altLang="et-EE" sz="1200">
              <a:solidFill>
                <a:schemeClr val="tx1"/>
              </a:solidFill>
              <a:latin typeface="Calibri"/>
              <a:cs typeface="+mn-cs"/>
            </a:endParaRPr>
          </a:p>
          <a:p>
            <a:pPr marL="285750" lvl="0" indent="-285750">
              <a:lnSpc>
                <a:spcPct val="90000"/>
              </a:lnSpc>
              <a:spcBef>
                <a:spcPts val="0"/>
              </a:spcBef>
              <a:buFont typeface="Wingdings" panose="05000000000000000000" pitchFamily="2" charset="2"/>
              <a:buChar char="ü"/>
              <a:defRPr/>
            </a:pPr>
            <a:r>
              <a:rPr lang="en-US" altLang="et-EE" sz="1200">
                <a:solidFill>
                  <a:schemeClr val="tx1"/>
                </a:solidFill>
                <a:latin typeface="Calibri"/>
                <a:cs typeface="+mn-cs"/>
              </a:rPr>
              <a:t>A</a:t>
            </a:r>
            <a:r>
              <a:rPr lang="et-EE" altLang="et-EE" sz="1200" err="1">
                <a:solidFill>
                  <a:schemeClr val="tx1"/>
                </a:solidFill>
                <a:latin typeface="Calibri"/>
                <a:cs typeface="+mn-cs"/>
              </a:rPr>
              <a:t>ktiivsel</a:t>
            </a:r>
            <a:r>
              <a:rPr lang="et-EE" altLang="et-EE" sz="1200">
                <a:solidFill>
                  <a:schemeClr val="tx1"/>
                </a:solidFill>
                <a:latin typeface="Calibri"/>
                <a:cs typeface="+mn-cs"/>
              </a:rPr>
              <a:t> tööturul tegutsevad inimesed on hoolduskoormusega seotud ega saa töötada täisajaga</a:t>
            </a:r>
            <a:r>
              <a:rPr lang="en-US" altLang="et-EE" sz="1200">
                <a:solidFill>
                  <a:schemeClr val="tx1"/>
                </a:solidFill>
                <a:latin typeface="Calibri"/>
                <a:cs typeface="+mn-cs"/>
              </a:rPr>
              <a:t>.</a:t>
            </a:r>
            <a:endParaRPr lang="et-EE" altLang="et-EE" sz="1200">
              <a:solidFill>
                <a:schemeClr val="tx1"/>
              </a:solidFill>
              <a:latin typeface="Calibri"/>
              <a:cs typeface="+mn-cs"/>
            </a:endParaRPr>
          </a:p>
        </p:txBody>
      </p:sp>
      <p:sp>
        <p:nvSpPr>
          <p:cNvPr id="12298" name="AutoShape 10">
            <a:extLst>
              <a:ext uri="{FF2B5EF4-FFF2-40B4-BE49-F238E27FC236}">
                <a16:creationId xmlns:a16="http://schemas.microsoft.com/office/drawing/2014/main" id="{1434BB95-E657-120A-42EE-DB75970E6E0D}"/>
              </a:ext>
            </a:extLst>
          </p:cNvPr>
          <p:cNvSpPr>
            <a:spLocks noChangeArrowheads="1"/>
          </p:cNvSpPr>
          <p:nvPr/>
        </p:nvSpPr>
        <p:spPr bwMode="auto">
          <a:xfrm>
            <a:off x="616228" y="1630382"/>
            <a:ext cx="11227666" cy="1525289"/>
          </a:xfrm>
          <a:prstGeom prst="roundRect">
            <a:avLst>
              <a:gd name="adj" fmla="val 6926"/>
            </a:avLst>
          </a:prstGeom>
          <a:solidFill>
            <a:srgbClr val="E0E3EC"/>
          </a:solidFill>
          <a:ln w="19050">
            <a:solidFill>
              <a:srgbClr val="000000"/>
            </a:solidFill>
            <a:round/>
            <a:headEnd/>
            <a:tailEnd/>
          </a:ln>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lvl="0" algn="ctr">
              <a:lnSpc>
                <a:spcPct val="90000"/>
              </a:lnSpc>
              <a:spcBef>
                <a:spcPct val="0"/>
              </a:spcBef>
              <a:buNone/>
              <a:defRPr/>
            </a:pPr>
            <a:r>
              <a:rPr lang="et-EE" altLang="et-EE" sz="1400" b="1">
                <a:solidFill>
                  <a:schemeClr val="tx1"/>
                </a:solidFill>
                <a:latin typeface="Calibri"/>
                <a:cs typeface="+mn-cs"/>
              </a:rPr>
              <a:t>Positiivsed lahendus</a:t>
            </a:r>
            <a:r>
              <a:rPr lang="en-US" altLang="et-EE" sz="1400" b="1">
                <a:solidFill>
                  <a:schemeClr val="tx1"/>
                </a:solidFill>
                <a:latin typeface="Calibri"/>
                <a:cs typeface="+mn-cs"/>
              </a:rPr>
              <a:t>ed </a:t>
            </a:r>
            <a:r>
              <a:rPr lang="en-US" altLang="et-EE" sz="1200">
                <a:solidFill>
                  <a:schemeClr val="tx1"/>
                </a:solidFill>
                <a:latin typeface="Calibri"/>
                <a:cs typeface="+mn-cs"/>
              </a:rPr>
              <a:t>(</a:t>
            </a:r>
            <a:r>
              <a:rPr lang="en-US" altLang="et-EE" sz="1200" err="1">
                <a:solidFill>
                  <a:schemeClr val="tx1"/>
                </a:solidFill>
                <a:latin typeface="Calibri"/>
                <a:cs typeface="+mn-cs"/>
              </a:rPr>
              <a:t>ettepanekud</a:t>
            </a:r>
            <a:r>
              <a:rPr lang="en-US" altLang="et-EE" sz="1200">
                <a:solidFill>
                  <a:schemeClr val="tx1"/>
                </a:solidFill>
                <a:latin typeface="Calibri"/>
                <a:cs typeface="+mn-cs"/>
              </a:rPr>
              <a:t> </a:t>
            </a:r>
            <a:r>
              <a:rPr lang="en-US" altLang="et-EE" sz="1200" err="1">
                <a:solidFill>
                  <a:schemeClr val="tx1"/>
                </a:solidFill>
                <a:latin typeface="Calibri"/>
                <a:cs typeface="+mn-cs"/>
              </a:rPr>
              <a:t>kitsaskohtade</a:t>
            </a:r>
            <a:r>
              <a:rPr lang="en-US" altLang="et-EE" sz="1200">
                <a:solidFill>
                  <a:schemeClr val="tx1"/>
                </a:solidFill>
                <a:latin typeface="Calibri"/>
                <a:cs typeface="+mn-cs"/>
              </a:rPr>
              <a:t> </a:t>
            </a:r>
            <a:r>
              <a:rPr lang="en-US" altLang="et-EE" sz="1200" err="1">
                <a:solidFill>
                  <a:schemeClr val="tx1"/>
                </a:solidFill>
                <a:latin typeface="Calibri"/>
                <a:cs typeface="+mn-cs"/>
              </a:rPr>
              <a:t>lahendamiseks</a:t>
            </a:r>
            <a:r>
              <a:rPr lang="en-US" altLang="et-EE" sz="1200">
                <a:solidFill>
                  <a:schemeClr val="tx1"/>
                </a:solidFill>
                <a:latin typeface="Calibri"/>
                <a:cs typeface="+mn-cs"/>
              </a:rPr>
              <a:t>)</a:t>
            </a:r>
            <a:endParaRPr lang="et-EE" altLang="et-EE" sz="1200">
              <a:solidFill>
                <a:schemeClr val="tx1"/>
              </a:solidFill>
              <a:latin typeface="Calibri"/>
              <a:cs typeface="+mn-cs"/>
            </a:endParaRPr>
          </a:p>
          <a:p>
            <a:pPr marL="285750" lvl="0" indent="-285750">
              <a:lnSpc>
                <a:spcPct val="90000"/>
              </a:lnSpc>
              <a:spcBef>
                <a:spcPct val="0"/>
              </a:spcBef>
              <a:buNone/>
              <a:defRPr/>
            </a:pPr>
            <a:r>
              <a:rPr lang="en-US" altLang="et-EE" sz="1200">
                <a:solidFill>
                  <a:schemeClr val="tx1"/>
                </a:solidFill>
                <a:latin typeface="Calibri"/>
                <a:cs typeface="+mn-cs"/>
              </a:rPr>
              <a:t>1.1 </a:t>
            </a:r>
            <a:r>
              <a:rPr lang="et-EE" altLang="et-EE" sz="1200">
                <a:solidFill>
                  <a:schemeClr val="tx1"/>
                </a:solidFill>
                <a:latin typeface="Calibri"/>
                <a:cs typeface="+mn-cs"/>
              </a:rPr>
              <a:t>Pikaajalise hoolduse teenuste kättesaadavuse ja kvaliteedi parandamise ning hoolduskoormuse leevendamise tarvis pakume nõudepõhiste hooldajate koolitamise toetust, et suurendada tegevuspiirkonnas kvaliteetse teenuse pakkumist.</a:t>
            </a:r>
          </a:p>
          <a:p>
            <a:pPr marL="285750" lvl="0" indent="-285750">
              <a:lnSpc>
                <a:spcPct val="90000"/>
              </a:lnSpc>
              <a:spcBef>
                <a:spcPct val="0"/>
              </a:spcBef>
              <a:buNone/>
              <a:defRPr/>
            </a:pPr>
            <a:r>
              <a:rPr lang="et-EE" altLang="et-EE" sz="1200">
                <a:solidFill>
                  <a:schemeClr val="tx1"/>
                </a:solidFill>
                <a:latin typeface="Calibri"/>
                <a:cs typeface="+mn-cs"/>
              </a:rPr>
              <a:t>1.2 Sotsiaalse integratsiooni ja kaasatuse ehk aktiivse seltsielu edendamise abil tagame vähemkindlust</a:t>
            </a:r>
            <a:r>
              <a:rPr lang="en-US" altLang="et-EE" sz="1200">
                <a:solidFill>
                  <a:schemeClr val="tx1"/>
                </a:solidFill>
                <a:latin typeface="Calibri"/>
                <a:cs typeface="+mn-cs"/>
              </a:rPr>
              <a:t>at</a:t>
            </a:r>
            <a:r>
              <a:rPr lang="et-EE" altLang="et-EE" sz="1200">
                <a:solidFill>
                  <a:schemeClr val="tx1"/>
                </a:solidFill>
                <a:latin typeface="Calibri"/>
                <a:cs typeface="+mn-cs"/>
              </a:rPr>
              <a:t>ud elanikele inimväärika eluviisi, aitame vähendada vaesusest tingitud kitsakohti kultuurielu tarbimisel ja seeläbi aitame pikendada eluiga tegevuspiirkonna elanikel.</a:t>
            </a:r>
          </a:p>
          <a:p>
            <a:pPr marL="285750" lvl="0" indent="-285750">
              <a:lnSpc>
                <a:spcPct val="90000"/>
              </a:lnSpc>
              <a:spcBef>
                <a:spcPct val="0"/>
              </a:spcBef>
              <a:buNone/>
              <a:defRPr/>
            </a:pPr>
            <a:r>
              <a:rPr lang="et-EE" altLang="et-EE" sz="1200">
                <a:solidFill>
                  <a:schemeClr val="tx1"/>
                </a:solidFill>
                <a:latin typeface="Calibri"/>
                <a:cs typeface="+mn-cs"/>
              </a:rPr>
              <a:t>2. Mõõdetav mõju: Projekti lõppedes analüüsime, kas ESF+ erieesmärkide saavutamisele kaasa aitamine ja 0,476 mln euro kasutamine avaldas mõõdetavat mõju tegevuspiirkonnas.</a:t>
            </a:r>
          </a:p>
          <a:p>
            <a:pPr marL="285750" lvl="0" indent="-285750">
              <a:lnSpc>
                <a:spcPct val="90000"/>
              </a:lnSpc>
              <a:spcBef>
                <a:spcPct val="0"/>
              </a:spcBef>
              <a:buNone/>
              <a:defRPr/>
            </a:pPr>
            <a:r>
              <a:rPr lang="et-EE" altLang="et-EE" sz="1200">
                <a:solidFill>
                  <a:schemeClr val="tx1"/>
                </a:solidFill>
                <a:latin typeface="Calibri"/>
                <a:cs typeface="+mn-cs"/>
              </a:rPr>
              <a:t>3. Eelarve: 476 402 €</a:t>
            </a:r>
          </a:p>
        </p:txBody>
      </p:sp>
      <p:sp>
        <p:nvSpPr>
          <p:cNvPr id="12299" name="AutoShape 11">
            <a:extLst>
              <a:ext uri="{FF2B5EF4-FFF2-40B4-BE49-F238E27FC236}">
                <a16:creationId xmlns:a16="http://schemas.microsoft.com/office/drawing/2014/main" id="{EA0BBF4D-D5F5-BE2E-E801-EC4FABE75055}"/>
              </a:ext>
            </a:extLst>
          </p:cNvPr>
          <p:cNvSpPr>
            <a:spLocks noChangeArrowheads="1"/>
          </p:cNvSpPr>
          <p:nvPr/>
        </p:nvSpPr>
        <p:spPr bwMode="auto">
          <a:xfrm>
            <a:off x="9807388" y="3681546"/>
            <a:ext cx="2036504" cy="2575925"/>
          </a:xfrm>
          <a:prstGeom prst="roundRect">
            <a:avLst>
              <a:gd name="adj" fmla="val 6926"/>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t-EE" sz="1400" b="1" i="0" u="none" strike="noStrike" kern="1200" cap="none" spc="0" normalizeH="0" baseline="0" noProof="0" err="1">
                <a:ln>
                  <a:noFill/>
                </a:ln>
                <a:solidFill>
                  <a:schemeClr val="tx1"/>
                </a:solidFill>
                <a:effectLst/>
                <a:uLnTx/>
                <a:uFillTx/>
                <a:latin typeface="Calibri"/>
                <a:ea typeface="+mn-ea"/>
                <a:cs typeface="+mn-cs"/>
              </a:rPr>
              <a:t>Tagajärg</a:t>
            </a:r>
            <a:endParaRPr kumimoji="0" lang="en-US" altLang="et-EE" sz="1400" b="1" i="0" u="none" strike="noStrike" kern="1200" cap="none" spc="0" normalizeH="0" baseline="0" noProof="0">
              <a:ln>
                <a:noFill/>
              </a:ln>
              <a:solidFill>
                <a:schemeClr val="tx1"/>
              </a:solidFill>
              <a:effectLst/>
              <a:uLnTx/>
              <a:uFillTx/>
              <a:latin typeface="Calibri"/>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fi-FI" altLang="et-EE" sz="1200" i="0" u="none" strike="noStrike" kern="1200" cap="none" spc="0" normalizeH="0" baseline="0" noProof="0">
                <a:ln>
                  <a:noFill/>
                </a:ln>
                <a:solidFill>
                  <a:schemeClr val="tx1"/>
                </a:solidFill>
                <a:effectLst/>
                <a:uLnTx/>
                <a:uFillTx/>
                <a:latin typeface="Calibri"/>
                <a:ea typeface="+mn-ea"/>
                <a:cs typeface="+mn-cs"/>
              </a:rPr>
              <a:t>(</a:t>
            </a:r>
            <a:r>
              <a:rPr kumimoji="0" lang="fi-FI" altLang="et-EE" sz="1200" i="0" u="none" strike="noStrike" kern="1200" cap="none" spc="0" normalizeH="0" baseline="0" noProof="0" err="1">
                <a:ln>
                  <a:noFill/>
                </a:ln>
                <a:solidFill>
                  <a:schemeClr val="tx1"/>
                </a:solidFill>
                <a:effectLst/>
                <a:uLnTx/>
                <a:uFillTx/>
                <a:latin typeface="Calibri"/>
                <a:ea typeface="+mn-ea"/>
                <a:cs typeface="+mn-cs"/>
              </a:rPr>
              <a:t>Negatiivsed</a:t>
            </a:r>
            <a:r>
              <a:rPr kumimoji="0" lang="fi-FI" altLang="et-EE" sz="1200" i="0" u="none" strike="noStrike" kern="1200" cap="none" spc="0" normalizeH="0" baseline="0" noProof="0">
                <a:ln>
                  <a:noFill/>
                </a:ln>
                <a:solidFill>
                  <a:schemeClr val="tx1"/>
                </a:solidFill>
                <a:effectLst/>
                <a:uLnTx/>
                <a:uFillTx/>
                <a:latin typeface="Calibri"/>
                <a:ea typeface="+mn-ea"/>
                <a:cs typeface="+mn-cs"/>
              </a:rPr>
              <a:t> </a:t>
            </a:r>
            <a:r>
              <a:rPr kumimoji="0" lang="fi-FI" altLang="et-EE" sz="1200" i="0" u="none" strike="noStrike" kern="1200" cap="none" spc="0" normalizeH="0" baseline="0" noProof="0" err="1">
                <a:ln>
                  <a:noFill/>
                </a:ln>
                <a:solidFill>
                  <a:schemeClr val="tx1"/>
                </a:solidFill>
                <a:effectLst/>
                <a:uLnTx/>
                <a:uFillTx/>
                <a:latin typeface="Calibri"/>
                <a:ea typeface="+mn-ea"/>
                <a:cs typeface="+mn-cs"/>
              </a:rPr>
              <a:t>tagajärjed</a:t>
            </a:r>
            <a:r>
              <a:rPr kumimoji="0" lang="fi-FI" altLang="et-EE" sz="1200" i="0" u="none" strike="noStrike" kern="1200" cap="none" spc="0" normalizeH="0" baseline="0" noProof="0">
                <a:ln>
                  <a:noFill/>
                </a:ln>
                <a:solidFill>
                  <a:schemeClr val="tx1"/>
                </a:solidFill>
                <a:effectLst/>
                <a:uLnTx/>
                <a:uFillTx/>
                <a:latin typeface="Calibri"/>
                <a:ea typeface="+mn-ea"/>
                <a:cs typeface="+mn-cs"/>
              </a:rPr>
              <a:t>, mille </a:t>
            </a:r>
            <a:r>
              <a:rPr kumimoji="0" lang="fi-FI" altLang="et-EE" sz="1200" i="0" u="none" strike="noStrike" kern="1200" cap="none" spc="0" normalizeH="0" baseline="0" noProof="0" err="1">
                <a:ln>
                  <a:noFill/>
                </a:ln>
                <a:solidFill>
                  <a:schemeClr val="tx1"/>
                </a:solidFill>
                <a:effectLst/>
                <a:uLnTx/>
                <a:uFillTx/>
                <a:latin typeface="Calibri"/>
                <a:ea typeface="+mn-ea"/>
                <a:cs typeface="+mn-cs"/>
              </a:rPr>
              <a:t>mõju</a:t>
            </a:r>
            <a:r>
              <a:rPr kumimoji="0" lang="fi-FI" altLang="et-EE" sz="1200" i="0" u="none" strike="noStrike" kern="1200" cap="none" spc="0" normalizeH="0" baseline="0" noProof="0">
                <a:ln>
                  <a:noFill/>
                </a:ln>
                <a:solidFill>
                  <a:schemeClr val="tx1"/>
                </a:solidFill>
                <a:effectLst/>
                <a:uLnTx/>
                <a:uFillTx/>
                <a:latin typeface="Calibri"/>
                <a:ea typeface="+mn-ea"/>
                <a:cs typeface="+mn-cs"/>
              </a:rPr>
              <a:t> on tarvis </a:t>
            </a:r>
            <a:r>
              <a:rPr kumimoji="0" lang="fi-FI" altLang="et-EE" sz="1200" i="0" u="none" strike="noStrike" kern="1200" cap="none" spc="0" normalizeH="0" baseline="0" noProof="0" err="1">
                <a:ln>
                  <a:noFill/>
                </a:ln>
                <a:solidFill>
                  <a:schemeClr val="tx1"/>
                </a:solidFill>
                <a:effectLst/>
                <a:uLnTx/>
                <a:uFillTx/>
                <a:latin typeface="Calibri"/>
                <a:ea typeface="+mn-ea"/>
                <a:cs typeface="+mn-cs"/>
              </a:rPr>
              <a:t>vähendada</a:t>
            </a:r>
            <a:r>
              <a:rPr kumimoji="0" lang="fi-FI" altLang="et-EE" sz="1200" i="0" u="none" strike="noStrike" kern="1200" cap="none" spc="0" normalizeH="0" baseline="0" noProof="0">
                <a:ln>
                  <a:noFill/>
                </a:ln>
                <a:solidFill>
                  <a:schemeClr val="tx1"/>
                </a:solidFill>
                <a:effectLst/>
                <a:uLnTx/>
                <a:uFillTx/>
                <a:latin typeface="Calibri"/>
                <a:ea typeface="+mn-ea"/>
                <a:cs typeface="+mn-cs"/>
              </a:rPr>
              <a:t>) </a:t>
            </a:r>
          </a:p>
          <a:p>
            <a:pPr marL="285750" marR="0" lvl="0" indent="-285750" algn="l" defTabSz="914400" rtl="0" eaLnBrk="1" fontAlgn="auto" latinLnBrk="0" hangingPunct="1">
              <a:lnSpc>
                <a:spcPct val="90000"/>
              </a:lnSpc>
              <a:spcBef>
                <a:spcPts val="0"/>
              </a:spcBef>
              <a:spcAft>
                <a:spcPts val="0"/>
              </a:spcAft>
              <a:buClrTx/>
              <a:buSzTx/>
              <a:buFont typeface="Wingdings" panose="05000000000000000000" pitchFamily="2" charset="2"/>
              <a:buChar char="ü"/>
              <a:tabLst/>
              <a:defRPr/>
            </a:pPr>
            <a:r>
              <a:rPr kumimoji="0" lang="en-US" altLang="et-EE" sz="1200" i="0" strike="noStrike" kern="1200" cap="none" spc="0" normalizeH="0" baseline="0" noProof="0" err="1">
                <a:ln>
                  <a:noFill/>
                </a:ln>
                <a:solidFill>
                  <a:schemeClr val="tx1"/>
                </a:solidFill>
                <a:effectLst/>
                <a:uLnTx/>
                <a:uFillTx/>
                <a:latin typeface="Calibri"/>
                <a:ea typeface="+mn-ea"/>
                <a:cs typeface="+mn-cs"/>
              </a:rPr>
              <a:t>Puuetega</a:t>
            </a:r>
            <a:r>
              <a:rPr kumimoji="0" lang="en-US" altLang="et-EE" sz="1200" i="0" strike="noStrike" kern="1200" cap="none" spc="0" normalizeH="0" baseline="0" noProof="0">
                <a:ln>
                  <a:noFill/>
                </a:ln>
                <a:solidFill>
                  <a:schemeClr val="tx1"/>
                </a:solidFill>
                <a:effectLst/>
                <a:uLnTx/>
                <a:uFillTx/>
                <a:latin typeface="Calibri"/>
                <a:ea typeface="+mn-ea"/>
                <a:cs typeface="+mn-cs"/>
              </a:rPr>
              <a:t> ja </a:t>
            </a:r>
            <a:r>
              <a:rPr kumimoji="0" lang="en-US" altLang="et-EE" sz="1200" i="0" strike="noStrike" kern="1200" cap="none" spc="0" normalizeH="0" baseline="0" noProof="0" err="1">
                <a:ln>
                  <a:noFill/>
                </a:ln>
                <a:solidFill>
                  <a:schemeClr val="tx1"/>
                </a:solidFill>
                <a:effectLst/>
                <a:uLnTx/>
                <a:uFillTx/>
                <a:latin typeface="Calibri"/>
                <a:ea typeface="+mn-ea"/>
                <a:cs typeface="+mn-cs"/>
              </a:rPr>
              <a:t>teised</a:t>
            </a:r>
            <a:r>
              <a:rPr kumimoji="0" lang="en-US" altLang="et-EE" sz="1200" i="0" strike="noStrike" kern="1200" cap="none" spc="0" normalizeH="0" baseline="0" noProof="0">
                <a:ln>
                  <a:noFill/>
                </a:ln>
                <a:solidFill>
                  <a:schemeClr val="tx1"/>
                </a:solidFill>
                <a:effectLst/>
                <a:uLnTx/>
                <a:uFillTx/>
                <a:latin typeface="Calibri"/>
                <a:ea typeface="+mn-ea"/>
                <a:cs typeface="+mn-cs"/>
              </a:rPr>
              <a:t> </a:t>
            </a:r>
            <a:r>
              <a:rPr kumimoji="0" lang="en-US" altLang="et-EE" sz="1200" i="0" strike="noStrike" kern="1200" cap="none" spc="0" normalizeH="0" baseline="0" noProof="0" err="1">
                <a:ln>
                  <a:noFill/>
                </a:ln>
                <a:solidFill>
                  <a:schemeClr val="tx1"/>
                </a:solidFill>
                <a:effectLst/>
                <a:uLnTx/>
                <a:uFillTx/>
                <a:latin typeface="Calibri"/>
                <a:ea typeface="+mn-ea"/>
                <a:cs typeface="+mn-cs"/>
              </a:rPr>
              <a:t>vähemkindlustatud</a:t>
            </a:r>
            <a:r>
              <a:rPr kumimoji="0" lang="en-US" altLang="et-EE" sz="1200" i="0" strike="noStrike" kern="1200" cap="none" spc="0" normalizeH="0" baseline="0" noProof="0">
                <a:ln>
                  <a:noFill/>
                </a:ln>
                <a:solidFill>
                  <a:schemeClr val="tx1"/>
                </a:solidFill>
                <a:effectLst/>
                <a:uLnTx/>
                <a:uFillTx/>
                <a:latin typeface="Calibri"/>
                <a:ea typeface="+mn-ea"/>
                <a:cs typeface="+mn-cs"/>
              </a:rPr>
              <a:t> </a:t>
            </a:r>
            <a:r>
              <a:rPr kumimoji="0" lang="en-US" altLang="et-EE" sz="1200" i="0" strike="noStrike" kern="1200" cap="none" spc="0" normalizeH="0" baseline="0" noProof="0" err="1">
                <a:ln>
                  <a:noFill/>
                </a:ln>
                <a:solidFill>
                  <a:schemeClr val="tx1"/>
                </a:solidFill>
                <a:effectLst/>
                <a:uLnTx/>
                <a:uFillTx/>
                <a:latin typeface="Calibri"/>
                <a:ea typeface="+mn-ea"/>
                <a:cs typeface="+mn-cs"/>
              </a:rPr>
              <a:t>elanikud</a:t>
            </a:r>
            <a:r>
              <a:rPr kumimoji="0" lang="en-US" altLang="et-EE" sz="1200" i="0" strike="noStrike" kern="1200" cap="none" spc="0" normalizeH="0" baseline="0" noProof="0">
                <a:ln>
                  <a:noFill/>
                </a:ln>
                <a:solidFill>
                  <a:schemeClr val="tx1"/>
                </a:solidFill>
                <a:effectLst/>
                <a:uLnTx/>
                <a:uFillTx/>
                <a:latin typeface="Calibri"/>
                <a:ea typeface="+mn-ea"/>
                <a:cs typeface="+mn-cs"/>
              </a:rPr>
              <a:t> on </a:t>
            </a:r>
            <a:r>
              <a:rPr kumimoji="0" lang="en-US" altLang="et-EE" sz="1200" i="0" strike="noStrike" kern="1200" cap="none" spc="0" normalizeH="0" baseline="0" noProof="0" err="1">
                <a:ln>
                  <a:noFill/>
                </a:ln>
                <a:solidFill>
                  <a:schemeClr val="tx1"/>
                </a:solidFill>
                <a:effectLst/>
                <a:uLnTx/>
                <a:uFillTx/>
                <a:latin typeface="Calibri"/>
                <a:ea typeface="+mn-ea"/>
                <a:cs typeface="+mn-cs"/>
              </a:rPr>
              <a:t>vähesel</a:t>
            </a:r>
            <a:r>
              <a:rPr kumimoji="0" lang="en-US" altLang="et-EE" sz="1200" i="0" strike="noStrike" kern="1200" cap="none" spc="0" normalizeH="0" baseline="0" noProof="0">
                <a:ln>
                  <a:noFill/>
                </a:ln>
                <a:solidFill>
                  <a:schemeClr val="tx1"/>
                </a:solidFill>
                <a:effectLst/>
                <a:uLnTx/>
                <a:uFillTx/>
                <a:latin typeface="Calibri"/>
                <a:ea typeface="+mn-ea"/>
                <a:cs typeface="+mn-cs"/>
              </a:rPr>
              <a:t> </a:t>
            </a:r>
            <a:r>
              <a:rPr kumimoji="0" lang="en-US" altLang="et-EE" sz="1200" i="0" strike="noStrike" kern="1200" cap="none" spc="0" normalizeH="0" baseline="0" noProof="0" err="1">
                <a:ln>
                  <a:noFill/>
                </a:ln>
                <a:solidFill>
                  <a:schemeClr val="tx1"/>
                </a:solidFill>
                <a:effectLst/>
                <a:uLnTx/>
                <a:uFillTx/>
                <a:latin typeface="Calibri"/>
                <a:ea typeface="+mn-ea"/>
                <a:cs typeface="+mn-cs"/>
              </a:rPr>
              <a:t>määral</a:t>
            </a:r>
            <a:r>
              <a:rPr kumimoji="0" lang="en-US" altLang="et-EE" sz="1200" i="0" strike="noStrike" kern="1200" cap="none" spc="0" normalizeH="0" baseline="0" noProof="0">
                <a:ln>
                  <a:noFill/>
                </a:ln>
                <a:solidFill>
                  <a:schemeClr val="tx1"/>
                </a:solidFill>
                <a:effectLst/>
                <a:uLnTx/>
                <a:uFillTx/>
                <a:latin typeface="Calibri"/>
                <a:ea typeface="+mn-ea"/>
                <a:cs typeface="+mn-cs"/>
              </a:rPr>
              <a:t> </a:t>
            </a:r>
            <a:r>
              <a:rPr kumimoji="0" lang="en-US" altLang="et-EE" sz="1200" i="0" strike="noStrike" kern="1200" cap="none" spc="0" normalizeH="0" baseline="0" noProof="0" err="1">
                <a:ln>
                  <a:noFill/>
                </a:ln>
                <a:solidFill>
                  <a:schemeClr val="tx1"/>
                </a:solidFill>
                <a:effectLst/>
                <a:uLnTx/>
                <a:uFillTx/>
                <a:latin typeface="Calibri"/>
                <a:ea typeface="+mn-ea"/>
                <a:cs typeface="+mn-cs"/>
              </a:rPr>
              <a:t>kaasatud</a:t>
            </a:r>
            <a:r>
              <a:rPr kumimoji="0" lang="en-US" altLang="et-EE" sz="1200" i="0" strike="noStrike" kern="1200" cap="none" spc="0" normalizeH="0" baseline="0" noProof="0">
                <a:ln>
                  <a:noFill/>
                </a:ln>
                <a:solidFill>
                  <a:schemeClr val="tx1"/>
                </a:solidFill>
                <a:effectLst/>
                <a:uLnTx/>
                <a:uFillTx/>
                <a:latin typeface="Calibri"/>
                <a:ea typeface="+mn-ea"/>
                <a:cs typeface="+mn-cs"/>
              </a:rPr>
              <a:t> </a:t>
            </a:r>
            <a:r>
              <a:rPr kumimoji="0" lang="en-US" altLang="et-EE" sz="1200" i="0" strike="noStrike" kern="1200" cap="none" spc="0" normalizeH="0" baseline="0" noProof="0" err="1">
                <a:ln>
                  <a:noFill/>
                </a:ln>
                <a:solidFill>
                  <a:schemeClr val="tx1"/>
                </a:solidFill>
                <a:effectLst/>
                <a:uLnTx/>
                <a:uFillTx/>
                <a:latin typeface="Calibri"/>
                <a:ea typeface="+mn-ea"/>
                <a:cs typeface="+mn-cs"/>
              </a:rPr>
              <a:t>aktiivsesse</a:t>
            </a:r>
            <a:r>
              <a:rPr kumimoji="0" lang="en-US" altLang="et-EE" sz="1200" i="0" strike="noStrike" kern="1200" cap="none" spc="0" normalizeH="0" baseline="0" noProof="0">
                <a:ln>
                  <a:noFill/>
                </a:ln>
                <a:solidFill>
                  <a:schemeClr val="tx1"/>
                </a:solidFill>
                <a:effectLst/>
                <a:uLnTx/>
                <a:uFillTx/>
                <a:latin typeface="Calibri"/>
                <a:ea typeface="+mn-ea"/>
                <a:cs typeface="+mn-cs"/>
              </a:rPr>
              <a:t> </a:t>
            </a:r>
            <a:r>
              <a:rPr kumimoji="0" lang="en-US" altLang="et-EE" sz="1200" i="0" strike="noStrike" kern="1200" cap="none" spc="0" normalizeH="0" baseline="0" noProof="0" err="1">
                <a:ln>
                  <a:noFill/>
                </a:ln>
                <a:solidFill>
                  <a:schemeClr val="tx1"/>
                </a:solidFill>
                <a:effectLst/>
                <a:uLnTx/>
                <a:uFillTx/>
                <a:latin typeface="Calibri"/>
                <a:ea typeface="+mn-ea"/>
                <a:cs typeface="+mn-cs"/>
              </a:rPr>
              <a:t>seltisellu</a:t>
            </a:r>
            <a:r>
              <a:rPr kumimoji="0" lang="en-US" altLang="et-EE" sz="1200" i="0" strike="noStrike" kern="1200" cap="none" spc="0" normalizeH="0" baseline="0" noProof="0">
                <a:ln>
                  <a:noFill/>
                </a:ln>
                <a:solidFill>
                  <a:schemeClr val="tx1"/>
                </a:solidFill>
                <a:effectLst/>
                <a:uLnTx/>
                <a:uFillTx/>
                <a:latin typeface="Calibri"/>
                <a:ea typeface="+mn-ea"/>
                <a:cs typeface="+mn-cs"/>
              </a:rPr>
              <a:t>.</a:t>
            </a:r>
          </a:p>
          <a:p>
            <a:pPr marR="0" lvl="0" algn="l" defTabSz="914400" rtl="0" eaLnBrk="1" fontAlgn="auto" latinLnBrk="0" hangingPunct="1">
              <a:lnSpc>
                <a:spcPct val="90000"/>
              </a:lnSpc>
              <a:spcBef>
                <a:spcPts val="0"/>
              </a:spcBef>
              <a:spcAft>
                <a:spcPts val="0"/>
              </a:spcAft>
              <a:buClrTx/>
              <a:buSzTx/>
              <a:buNone/>
              <a:tabLst/>
              <a:defRPr/>
            </a:pPr>
            <a:endParaRPr kumimoji="0" lang="en-US" altLang="et-EE" sz="1200" i="0" strike="noStrike" kern="1200" cap="none" spc="0" normalizeH="0" baseline="0" noProof="0">
              <a:ln>
                <a:noFill/>
              </a:ln>
              <a:solidFill>
                <a:schemeClr val="tx1"/>
              </a:solidFill>
              <a:effectLst/>
              <a:uLnTx/>
              <a:uFillTx/>
              <a:latin typeface="Calibri"/>
              <a:ea typeface="+mn-ea"/>
              <a:cs typeface="+mn-cs"/>
            </a:endParaRPr>
          </a:p>
          <a:p>
            <a:pPr marL="285750" marR="0" lvl="0" indent="-285750" algn="l" defTabSz="914400" rtl="0" eaLnBrk="1" fontAlgn="auto" latinLnBrk="0" hangingPunct="1">
              <a:lnSpc>
                <a:spcPct val="90000"/>
              </a:lnSpc>
              <a:spcBef>
                <a:spcPts val="0"/>
              </a:spcBef>
              <a:spcAft>
                <a:spcPts val="0"/>
              </a:spcAft>
              <a:buClrTx/>
              <a:buSzTx/>
              <a:buFont typeface="Wingdings" panose="05000000000000000000" pitchFamily="2" charset="2"/>
              <a:buChar char="ü"/>
              <a:tabLst/>
              <a:defRPr/>
            </a:pPr>
            <a:r>
              <a:rPr kumimoji="0" lang="en-US" altLang="et-EE" sz="1200" b="0" i="0" u="none" strike="noStrike" kern="1200" cap="none" spc="0" normalizeH="0" baseline="0" noProof="0" err="1">
                <a:ln>
                  <a:noFill/>
                </a:ln>
                <a:solidFill>
                  <a:schemeClr val="tx1"/>
                </a:solidFill>
                <a:effectLst/>
                <a:uLnTx/>
                <a:uFillTx/>
                <a:latin typeface="Calibri"/>
                <a:ea typeface="+mn-ea"/>
                <a:cs typeface="+mn-cs"/>
              </a:rPr>
              <a:t>Hoolduskoormus</a:t>
            </a:r>
            <a:r>
              <a:rPr kumimoji="0" lang="en-US" altLang="et-EE" sz="1200" b="0" i="0" u="none" strike="noStrike" kern="1200" cap="none" spc="0" normalizeH="0" baseline="0" noProof="0">
                <a:ln>
                  <a:noFill/>
                </a:ln>
                <a:solidFill>
                  <a:schemeClr val="tx1"/>
                </a:solidFill>
                <a:effectLst/>
                <a:uLnTx/>
                <a:uFillTx/>
                <a:latin typeface="Calibri"/>
                <a:ea typeface="+mn-ea"/>
                <a:cs typeface="+mn-cs"/>
              </a:rPr>
              <a:t> on </a:t>
            </a:r>
            <a:r>
              <a:rPr kumimoji="0" lang="en-US" altLang="et-EE" sz="1200" b="0" i="0" u="none" strike="noStrike" kern="1200" cap="none" spc="0" normalizeH="0" baseline="0" noProof="0" err="1">
                <a:ln>
                  <a:noFill/>
                </a:ln>
                <a:solidFill>
                  <a:schemeClr val="tx1"/>
                </a:solidFill>
                <a:effectLst/>
                <a:uLnTx/>
                <a:uFillTx/>
                <a:latin typeface="Calibri"/>
                <a:ea typeface="+mn-ea"/>
                <a:cs typeface="+mn-cs"/>
              </a:rPr>
              <a:t>paljudel</a:t>
            </a:r>
            <a:r>
              <a:rPr kumimoji="0" lang="en-US" altLang="et-EE" sz="1200" b="0" i="0" u="none" strike="noStrike" kern="1200" cap="none" spc="0" normalizeH="0" baseline="0" noProof="0">
                <a:ln>
                  <a:noFill/>
                </a:ln>
                <a:solidFill>
                  <a:schemeClr val="tx1"/>
                </a:solidFill>
                <a:effectLst/>
                <a:uLnTx/>
                <a:uFillTx/>
                <a:latin typeface="Calibri"/>
                <a:ea typeface="+mn-ea"/>
                <a:cs typeface="+mn-cs"/>
              </a:rPr>
              <a:t> </a:t>
            </a:r>
            <a:r>
              <a:rPr kumimoji="0" lang="en-US" altLang="et-EE" sz="1200" b="0" i="0" u="none" strike="noStrike" kern="1200" cap="none" spc="0" normalizeH="0" baseline="0" noProof="0" err="1">
                <a:ln>
                  <a:noFill/>
                </a:ln>
                <a:solidFill>
                  <a:schemeClr val="tx1"/>
                </a:solidFill>
                <a:effectLst/>
                <a:uLnTx/>
                <a:uFillTx/>
                <a:latin typeface="Calibri"/>
                <a:ea typeface="+mn-ea"/>
                <a:cs typeface="+mn-cs"/>
              </a:rPr>
              <a:t>aktiivselt</a:t>
            </a:r>
            <a:r>
              <a:rPr lang="en-US" altLang="et-EE" sz="1200" kern="1200">
                <a:solidFill>
                  <a:schemeClr val="tx1"/>
                </a:solidFill>
                <a:latin typeface="Calibri"/>
                <a:ea typeface="+mn-ea"/>
                <a:cs typeface="+mn-cs"/>
              </a:rPr>
              <a:t> </a:t>
            </a:r>
            <a:r>
              <a:rPr lang="en-US" altLang="et-EE" sz="1200" kern="1200" err="1">
                <a:solidFill>
                  <a:schemeClr val="tx1"/>
                </a:solidFill>
                <a:latin typeface="Calibri"/>
                <a:ea typeface="+mn-ea"/>
                <a:cs typeface="+mn-cs"/>
              </a:rPr>
              <a:t>töötavatel</a:t>
            </a:r>
            <a:r>
              <a:rPr lang="en-US" altLang="et-EE" sz="1200" kern="1200">
                <a:solidFill>
                  <a:schemeClr val="tx1"/>
                </a:solidFill>
                <a:latin typeface="Calibri"/>
                <a:ea typeface="+mn-ea"/>
                <a:cs typeface="+mn-cs"/>
              </a:rPr>
              <a:t> </a:t>
            </a:r>
            <a:r>
              <a:rPr lang="en-US" altLang="et-EE" sz="1200" kern="1200" err="1">
                <a:solidFill>
                  <a:schemeClr val="tx1"/>
                </a:solidFill>
                <a:latin typeface="Calibri"/>
                <a:ea typeface="+mn-ea"/>
                <a:cs typeface="+mn-cs"/>
              </a:rPr>
              <a:t>spetsialistidel</a:t>
            </a:r>
            <a:r>
              <a:rPr lang="en-US" altLang="et-EE" sz="1200" kern="1200">
                <a:solidFill>
                  <a:schemeClr val="tx1"/>
                </a:solidFill>
                <a:latin typeface="Calibri"/>
                <a:ea typeface="+mn-ea"/>
                <a:cs typeface="+mn-cs"/>
              </a:rPr>
              <a:t> </a:t>
            </a:r>
            <a:r>
              <a:rPr lang="en-US" altLang="et-EE" sz="1200" kern="1200" err="1">
                <a:solidFill>
                  <a:schemeClr val="tx1"/>
                </a:solidFill>
                <a:latin typeface="Calibri"/>
                <a:ea typeface="+mn-ea"/>
                <a:cs typeface="+mn-cs"/>
              </a:rPr>
              <a:t>liiga</a:t>
            </a:r>
            <a:r>
              <a:rPr lang="en-US" altLang="et-EE" sz="1200" kern="1200">
                <a:solidFill>
                  <a:schemeClr val="tx1"/>
                </a:solidFill>
                <a:latin typeface="Calibri"/>
                <a:ea typeface="+mn-ea"/>
                <a:cs typeface="+mn-cs"/>
              </a:rPr>
              <a:t> </a:t>
            </a:r>
            <a:r>
              <a:rPr lang="en-US" altLang="et-EE" sz="1200" kern="1200" err="1">
                <a:solidFill>
                  <a:schemeClr val="tx1"/>
                </a:solidFill>
                <a:latin typeface="Calibri"/>
                <a:ea typeface="+mn-ea"/>
                <a:cs typeface="+mn-cs"/>
              </a:rPr>
              <a:t>kõrge</a:t>
            </a:r>
            <a:r>
              <a:rPr lang="en-US" altLang="et-EE" sz="1200" kern="1200">
                <a:solidFill>
                  <a:schemeClr val="tx1"/>
                </a:solidFill>
                <a:latin typeface="Calibri"/>
                <a:ea typeface="+mn-ea"/>
                <a:cs typeface="+mn-cs"/>
              </a:rPr>
              <a:t>.</a:t>
            </a:r>
            <a:endParaRPr kumimoji="0" lang="et-EE" altLang="et-EE" sz="1200" b="0" i="0" u="none" strike="noStrike" kern="1200" cap="none" spc="0" normalizeH="0" baseline="0" noProof="0">
              <a:ln>
                <a:noFill/>
              </a:ln>
              <a:solidFill>
                <a:schemeClr val="tx1"/>
              </a:solidFill>
              <a:effectLst/>
              <a:uLnTx/>
              <a:uFillTx/>
              <a:latin typeface="Calibri"/>
              <a:ea typeface="+mn-ea"/>
              <a:cs typeface="+mn-cs"/>
            </a:endParaRPr>
          </a:p>
          <a:p>
            <a:pPr eaLnBrk="1" hangingPunct="1">
              <a:lnSpc>
                <a:spcPct val="90000"/>
              </a:lnSpc>
              <a:spcBef>
                <a:spcPct val="0"/>
              </a:spcBef>
              <a:buFontTx/>
              <a:buNone/>
            </a:pPr>
            <a:endParaRPr lang="et-EE" altLang="et-EE" sz="1400">
              <a:solidFill>
                <a:schemeClr val="tx1"/>
              </a:solidFill>
            </a:endParaRPr>
          </a:p>
        </p:txBody>
      </p:sp>
      <p:sp>
        <p:nvSpPr>
          <p:cNvPr id="12300" name="AutoShape 15">
            <a:extLst>
              <a:ext uri="{FF2B5EF4-FFF2-40B4-BE49-F238E27FC236}">
                <a16:creationId xmlns:a16="http://schemas.microsoft.com/office/drawing/2014/main" id="{EBE1D686-AEF2-419C-5D03-6C5CD4649470}"/>
              </a:ext>
            </a:extLst>
          </p:cNvPr>
          <p:cNvSpPr>
            <a:spLocks noChangeArrowheads="1"/>
          </p:cNvSpPr>
          <p:nvPr/>
        </p:nvSpPr>
        <p:spPr bwMode="auto">
          <a:xfrm rot="5400000" flipV="1">
            <a:off x="9121059" y="4927097"/>
            <a:ext cx="914400" cy="274638"/>
          </a:xfrm>
          <a:prstGeom prst="downArrow">
            <a:avLst>
              <a:gd name="adj1" fmla="val 66667"/>
              <a:gd name="adj2" fmla="val 66667"/>
            </a:avLst>
          </a:prstGeom>
          <a:solidFill>
            <a:srgbClr val="000000"/>
          </a:solidFill>
          <a:ln w="9525">
            <a:solidFill>
              <a:srgbClr val="000000"/>
            </a:solidFill>
            <a:miter lim="800000"/>
            <a:headEnd/>
            <a:tailEnd/>
          </a:ln>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eaLnBrk="1" hangingPunct="1">
              <a:spcBef>
                <a:spcPct val="0"/>
              </a:spcBef>
              <a:buFontTx/>
              <a:buNone/>
            </a:pPr>
            <a:endParaRPr lang="et-EE" altLang="et-EE" sz="1800">
              <a:solidFill>
                <a:schemeClr val="tx1"/>
              </a:solidFill>
            </a:endParaRPr>
          </a:p>
        </p:txBody>
      </p:sp>
      <p:sp>
        <p:nvSpPr>
          <p:cNvPr id="12301" name="AutoShape 17">
            <a:extLst>
              <a:ext uri="{FF2B5EF4-FFF2-40B4-BE49-F238E27FC236}">
                <a16:creationId xmlns:a16="http://schemas.microsoft.com/office/drawing/2014/main" id="{8E1BAA0E-FE89-A6DE-EEE6-A4B092149601}"/>
              </a:ext>
            </a:extLst>
          </p:cNvPr>
          <p:cNvSpPr>
            <a:spLocks noChangeArrowheads="1"/>
          </p:cNvSpPr>
          <p:nvPr/>
        </p:nvSpPr>
        <p:spPr bwMode="auto">
          <a:xfrm rot="5400000" flipV="1">
            <a:off x="6144777" y="5662953"/>
            <a:ext cx="914400" cy="274637"/>
          </a:xfrm>
          <a:prstGeom prst="downArrow">
            <a:avLst>
              <a:gd name="adj1" fmla="val 66667"/>
              <a:gd name="adj2" fmla="val 66667"/>
            </a:avLst>
          </a:prstGeom>
          <a:solidFill>
            <a:srgbClr val="000000"/>
          </a:solidFill>
          <a:ln w="9525">
            <a:solidFill>
              <a:srgbClr val="000000"/>
            </a:solidFill>
            <a:miter lim="800000"/>
            <a:headEnd/>
            <a:tailEnd/>
          </a:ln>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eaLnBrk="1" hangingPunct="1">
              <a:spcBef>
                <a:spcPct val="0"/>
              </a:spcBef>
              <a:buFontTx/>
              <a:buNone/>
            </a:pPr>
            <a:endParaRPr lang="et-EE" altLang="et-EE" sz="1800">
              <a:solidFill>
                <a:schemeClr val="tx1"/>
              </a:solidFill>
            </a:endParaRPr>
          </a:p>
        </p:txBody>
      </p:sp>
      <p:sp>
        <p:nvSpPr>
          <p:cNvPr id="12304" name="AutoShape 41">
            <a:extLst>
              <a:ext uri="{FF2B5EF4-FFF2-40B4-BE49-F238E27FC236}">
                <a16:creationId xmlns:a16="http://schemas.microsoft.com/office/drawing/2014/main" id="{F3BC64C4-B094-BA01-A8D8-81850BF5F5E9}"/>
              </a:ext>
            </a:extLst>
          </p:cNvPr>
          <p:cNvSpPr>
            <a:spLocks noChangeArrowheads="1"/>
          </p:cNvSpPr>
          <p:nvPr/>
        </p:nvSpPr>
        <p:spPr bwMode="auto">
          <a:xfrm>
            <a:off x="6289478" y="6447282"/>
            <a:ext cx="5037042" cy="272158"/>
          </a:xfrm>
          <a:prstGeom prst="wedgeRoundRectCallout">
            <a:avLst>
              <a:gd name="adj1" fmla="val -21146"/>
              <a:gd name="adj2" fmla="val -179055"/>
              <a:gd name="adj3" fmla="val 16667"/>
            </a:avLst>
          </a:prstGeom>
          <a:solidFill>
            <a:srgbClr val="FF6600"/>
          </a:solidFill>
          <a:ln w="12700">
            <a:solidFill>
              <a:srgbClr val="000000"/>
            </a:solidFill>
            <a:miter lim="800000"/>
            <a:headEnd type="none" w="sm" len="sm"/>
            <a:tailEnd type="none" w="sm" len="sm"/>
          </a:ln>
        </p:spPr>
        <p:txBody>
          <a:bodyPr lIns="18000" tIns="10800" rIns="18000" bIns="10800"/>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t-EE" altLang="et-EE" sz="1600" b="1">
                <a:solidFill>
                  <a:schemeClr val="bg1"/>
                </a:solidFill>
                <a:latin typeface="+mn-lt"/>
              </a:rPr>
              <a:t>Negatiivsete tagajärgede põhjustajad on tarvis kõrvaldada</a:t>
            </a:r>
          </a:p>
        </p:txBody>
      </p:sp>
      <p:sp>
        <p:nvSpPr>
          <p:cNvPr id="2" name="AutoShape 3">
            <a:extLst>
              <a:ext uri="{FF2B5EF4-FFF2-40B4-BE49-F238E27FC236}">
                <a16:creationId xmlns:a16="http://schemas.microsoft.com/office/drawing/2014/main" id="{4AC116B4-9C2F-E59F-6621-8B63AF3271A9}"/>
              </a:ext>
            </a:extLst>
          </p:cNvPr>
          <p:cNvSpPr>
            <a:spLocks noChangeArrowheads="1"/>
          </p:cNvSpPr>
          <p:nvPr/>
        </p:nvSpPr>
        <p:spPr bwMode="auto">
          <a:xfrm rot="16200000">
            <a:off x="7489151" y="2473541"/>
            <a:ext cx="451237" cy="1895198"/>
          </a:xfrm>
          <a:prstGeom prst="leftArrow">
            <a:avLst>
              <a:gd name="adj1" fmla="val 76037"/>
              <a:gd name="adj2" fmla="val 59800"/>
            </a:avLst>
          </a:prstGeom>
          <a:solidFill>
            <a:srgbClr val="FF7100"/>
          </a:solidFill>
          <a:ln w="12700">
            <a:solidFill>
              <a:srgbClr val="000000"/>
            </a:solidFill>
            <a:miter lim="800000"/>
            <a:headEnd/>
            <a:tailEnd/>
          </a:ln>
        </p:spPr>
        <p:txBody>
          <a:bodyPr vert="vert"/>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t-EE" sz="1600" b="1" i="0" u="none" strike="noStrike" kern="1200" cap="none" spc="0" normalizeH="0" baseline="0" noProof="0" err="1">
                <a:ln>
                  <a:noFill/>
                </a:ln>
                <a:solidFill>
                  <a:prstClr val="white"/>
                </a:solidFill>
                <a:effectLst/>
                <a:uLnTx/>
                <a:uFillTx/>
                <a:latin typeface="Calibri"/>
                <a:ea typeface="+mn-ea"/>
                <a:cs typeface="+mn-cs"/>
              </a:rPr>
              <a:t>Kõrvaldab</a:t>
            </a:r>
            <a:endParaRPr kumimoji="0" lang="et-EE" altLang="et-EE" sz="1600" b="1" i="0" u="none" strike="noStrike" kern="1200" cap="none" spc="0" normalizeH="0" baseline="0" noProof="0">
              <a:ln>
                <a:noFill/>
              </a:ln>
              <a:solidFill>
                <a:prstClr val="white"/>
              </a:solidFill>
              <a:effectLst/>
              <a:uLnTx/>
              <a:uFillTx/>
              <a:latin typeface="Calibri"/>
              <a:ea typeface="+mn-ea"/>
              <a:cs typeface="+mn-cs"/>
            </a:endParaRPr>
          </a:p>
          <a:p>
            <a:pPr eaLnBrk="1" hangingPunct="1">
              <a:spcBef>
                <a:spcPct val="0"/>
              </a:spcBef>
              <a:buFontTx/>
              <a:buNone/>
            </a:pPr>
            <a:endParaRPr lang="et-EE" altLang="et-EE" sz="1800">
              <a:solidFill>
                <a:schemeClr val="bg1"/>
              </a:solidFill>
            </a:endParaRPr>
          </a:p>
        </p:txBody>
      </p:sp>
      <p:sp>
        <p:nvSpPr>
          <p:cNvPr id="3" name="Text Box 27">
            <a:extLst>
              <a:ext uri="{FF2B5EF4-FFF2-40B4-BE49-F238E27FC236}">
                <a16:creationId xmlns:a16="http://schemas.microsoft.com/office/drawing/2014/main" id="{E1B37139-EAF4-7356-A8D9-4AE0DC609580}"/>
              </a:ext>
            </a:extLst>
          </p:cNvPr>
          <p:cNvSpPr txBox="1">
            <a:spLocks noChangeArrowheads="1"/>
          </p:cNvSpPr>
          <p:nvPr/>
        </p:nvSpPr>
        <p:spPr bwMode="auto">
          <a:xfrm>
            <a:off x="3174274" y="311329"/>
            <a:ext cx="7919855" cy="1384995"/>
          </a:xfrm>
          <a:prstGeom prst="rect">
            <a:avLst/>
          </a:prstGeom>
          <a:noFill/>
          <a:ln w="9525" algn="ctr">
            <a:noFill/>
            <a:miter lim="800000"/>
            <a:headEnd/>
            <a:tailEnd/>
          </a:ln>
          <a:effectLst/>
        </p:spPr>
        <p:txBody>
          <a:bodyPr wrap="square">
            <a:spAutoFit/>
          </a:bodyPr>
          <a:lstStyle/>
          <a:p>
            <a:pPr marL="457200" lvl="1"/>
            <a:r>
              <a:rPr lang="et-EE" sz="1400" b="1">
                <a:solidFill>
                  <a:prstClr val="black"/>
                </a:solidFill>
                <a:latin typeface="Calibri"/>
              </a:rPr>
              <a:t>MEEDE 4 Sotsiaalse kaasatuse suurendamine</a:t>
            </a:r>
          </a:p>
          <a:p>
            <a:pPr marL="457200" lvl="1"/>
            <a:r>
              <a:rPr lang="en-US" sz="1400" b="1">
                <a:solidFill>
                  <a:prstClr val="black"/>
                </a:solidFill>
                <a:latin typeface="Calibri"/>
              </a:rPr>
              <a:t>V</a:t>
            </a:r>
            <a:r>
              <a:rPr lang="et-EE" sz="1400" b="1">
                <a:solidFill>
                  <a:prstClr val="black"/>
                </a:solidFill>
                <a:latin typeface="Calibri"/>
              </a:rPr>
              <a:t>isioon</a:t>
            </a:r>
            <a:r>
              <a:rPr lang="en-US" sz="1400" b="1">
                <a:solidFill>
                  <a:prstClr val="black"/>
                </a:solidFill>
                <a:latin typeface="Calibri"/>
              </a:rPr>
              <a:t> (5)</a:t>
            </a:r>
            <a:r>
              <a:rPr lang="et-EE" sz="1400" b="1">
                <a:solidFill>
                  <a:prstClr val="black"/>
                </a:solidFill>
                <a:latin typeface="Calibri"/>
              </a:rPr>
              <a:t>:</a:t>
            </a:r>
            <a:r>
              <a:rPr lang="en-US" sz="1400" b="1">
                <a:solidFill>
                  <a:prstClr val="black"/>
                </a:solidFill>
                <a:latin typeface="Calibri"/>
              </a:rPr>
              <a:t> </a:t>
            </a:r>
            <a:r>
              <a:rPr lang="en-US" sz="1400" b="1" err="1">
                <a:latin typeface="Calibri"/>
                <a:ea typeface="Calibri"/>
                <a:cs typeface="Calibri"/>
                <a:sym typeface="Calibri"/>
              </a:rPr>
              <a:t>Aitame</a:t>
            </a:r>
            <a:r>
              <a:rPr lang="en-US" sz="1400" b="1">
                <a:latin typeface="Calibri"/>
                <a:ea typeface="Calibri"/>
                <a:cs typeface="Calibri"/>
                <a:sym typeface="Calibri"/>
              </a:rPr>
              <a:t> </a:t>
            </a:r>
            <a:r>
              <a:rPr lang="en-US" sz="1400" b="1" err="1">
                <a:latin typeface="Calibri"/>
                <a:ea typeface="Calibri"/>
                <a:cs typeface="Calibri"/>
                <a:sym typeface="Calibri"/>
              </a:rPr>
              <a:t>kaasa</a:t>
            </a:r>
            <a:r>
              <a:rPr lang="en-US" sz="1400" b="1">
                <a:latin typeface="Calibri"/>
                <a:ea typeface="Calibri"/>
                <a:cs typeface="Calibri"/>
                <a:sym typeface="Calibri"/>
              </a:rPr>
              <a:t> Euroopa </a:t>
            </a:r>
            <a:r>
              <a:rPr lang="en-US" sz="1400" b="1" err="1">
                <a:latin typeface="Calibri"/>
                <a:ea typeface="Calibri"/>
                <a:cs typeface="Calibri"/>
                <a:sym typeface="Calibri"/>
              </a:rPr>
              <a:t>Sotsiaalfond</a:t>
            </a:r>
            <a:r>
              <a:rPr lang="en-US" sz="1400" b="1">
                <a:latin typeface="Calibri"/>
                <a:ea typeface="Calibri"/>
                <a:cs typeface="Calibri"/>
                <a:sym typeface="Calibri"/>
              </a:rPr>
              <a:t>+ (ESF+) </a:t>
            </a:r>
            <a:r>
              <a:rPr lang="en-US" sz="1400" b="1" err="1">
                <a:latin typeface="Calibri"/>
                <a:ea typeface="Calibri"/>
                <a:cs typeface="Calibri"/>
                <a:sym typeface="Calibri"/>
              </a:rPr>
              <a:t>erieesmärkide</a:t>
            </a:r>
            <a:r>
              <a:rPr lang="en-US" sz="1400" b="1">
                <a:latin typeface="Calibri"/>
                <a:ea typeface="Calibri"/>
                <a:cs typeface="Calibri"/>
                <a:sym typeface="Calibri"/>
              </a:rPr>
              <a:t> </a:t>
            </a:r>
            <a:r>
              <a:rPr lang="en-US" sz="1400" b="1" err="1">
                <a:latin typeface="Calibri"/>
                <a:ea typeface="Calibri"/>
                <a:cs typeface="Calibri"/>
                <a:sym typeface="Calibri"/>
              </a:rPr>
              <a:t>saavutamisele</a:t>
            </a:r>
            <a:r>
              <a:rPr lang="en-US" sz="1400" b="1">
                <a:latin typeface="Calibri"/>
                <a:ea typeface="Calibri"/>
                <a:cs typeface="Calibri"/>
                <a:sym typeface="Calibri"/>
              </a:rPr>
              <a:t>:</a:t>
            </a:r>
          </a:p>
          <a:p>
            <a:pPr marL="1276337" indent="-285750">
              <a:buFont typeface="Arial" panose="020B0604020202020204" pitchFamily="34" charset="0"/>
              <a:buChar char="•"/>
            </a:pPr>
            <a:r>
              <a:rPr lang="en-US" sz="1400" b="1" err="1">
                <a:latin typeface="Calibri"/>
                <a:ea typeface="Calibri"/>
                <a:cs typeface="Calibri"/>
                <a:sym typeface="Calibri"/>
              </a:rPr>
              <a:t>pikaajalise</a:t>
            </a:r>
            <a:r>
              <a:rPr lang="en-US" sz="1400" b="1">
                <a:latin typeface="Calibri"/>
                <a:ea typeface="Calibri"/>
                <a:cs typeface="Calibri"/>
                <a:sym typeface="Calibri"/>
              </a:rPr>
              <a:t> </a:t>
            </a:r>
            <a:r>
              <a:rPr lang="en-US" sz="1400" b="1" err="1">
                <a:latin typeface="Calibri"/>
                <a:ea typeface="Calibri"/>
                <a:cs typeface="Calibri"/>
                <a:sym typeface="Calibri"/>
              </a:rPr>
              <a:t>hoolduse</a:t>
            </a:r>
            <a:r>
              <a:rPr lang="en-US" sz="1400" b="1">
                <a:latin typeface="Calibri"/>
                <a:ea typeface="Calibri"/>
                <a:cs typeface="Calibri"/>
                <a:sym typeface="Calibri"/>
              </a:rPr>
              <a:t> </a:t>
            </a:r>
            <a:r>
              <a:rPr lang="en-US" sz="1400" b="1" err="1">
                <a:latin typeface="Calibri"/>
                <a:ea typeface="Calibri"/>
                <a:cs typeface="Calibri"/>
                <a:sym typeface="Calibri"/>
              </a:rPr>
              <a:t>teenuste</a:t>
            </a:r>
            <a:r>
              <a:rPr lang="en-US" sz="1400" b="1">
                <a:latin typeface="Calibri"/>
                <a:ea typeface="Calibri"/>
                <a:cs typeface="Calibri"/>
                <a:sym typeface="Calibri"/>
              </a:rPr>
              <a:t> </a:t>
            </a:r>
            <a:r>
              <a:rPr lang="en-US" sz="1400" b="1" err="1">
                <a:latin typeface="Calibri"/>
                <a:ea typeface="Calibri"/>
                <a:cs typeface="Calibri"/>
                <a:sym typeface="Calibri"/>
              </a:rPr>
              <a:t>kättesaadavuse</a:t>
            </a:r>
            <a:r>
              <a:rPr lang="en-US" sz="1400" b="1">
                <a:latin typeface="Calibri"/>
                <a:ea typeface="Calibri"/>
                <a:cs typeface="Calibri"/>
                <a:sym typeface="Calibri"/>
              </a:rPr>
              <a:t> ja </a:t>
            </a:r>
            <a:r>
              <a:rPr lang="en-US" sz="1400" b="1" err="1">
                <a:latin typeface="Calibri"/>
                <a:ea typeface="Calibri"/>
                <a:cs typeface="Calibri"/>
                <a:sym typeface="Calibri"/>
              </a:rPr>
              <a:t>kvaliteedi</a:t>
            </a:r>
            <a:r>
              <a:rPr lang="en-US" sz="1400" b="1">
                <a:latin typeface="Calibri"/>
                <a:ea typeface="Calibri"/>
                <a:cs typeface="Calibri"/>
                <a:sym typeface="Calibri"/>
              </a:rPr>
              <a:t> </a:t>
            </a:r>
            <a:r>
              <a:rPr lang="en-US" sz="1400" b="1" err="1">
                <a:latin typeface="Calibri"/>
                <a:ea typeface="Calibri"/>
                <a:cs typeface="Calibri"/>
                <a:sym typeface="Calibri"/>
              </a:rPr>
              <a:t>parandamine</a:t>
            </a:r>
            <a:r>
              <a:rPr lang="en-US" sz="1400" b="1">
                <a:latin typeface="Calibri"/>
                <a:ea typeface="Calibri"/>
                <a:cs typeface="Calibri"/>
                <a:sym typeface="Calibri"/>
              </a:rPr>
              <a:t> </a:t>
            </a:r>
            <a:r>
              <a:rPr lang="en-US" sz="1400" b="1" err="1">
                <a:latin typeface="Calibri"/>
                <a:ea typeface="Calibri"/>
                <a:cs typeface="Calibri"/>
                <a:sym typeface="Calibri"/>
              </a:rPr>
              <a:t>ning</a:t>
            </a:r>
            <a:r>
              <a:rPr lang="en-US" sz="1400" b="1">
                <a:latin typeface="Calibri"/>
                <a:ea typeface="Calibri"/>
                <a:cs typeface="Calibri"/>
                <a:sym typeface="Calibri"/>
              </a:rPr>
              <a:t> </a:t>
            </a:r>
            <a:r>
              <a:rPr lang="en-US" sz="1400" b="1" err="1">
                <a:latin typeface="Calibri"/>
                <a:ea typeface="Calibri"/>
                <a:cs typeface="Calibri"/>
                <a:sym typeface="Calibri"/>
              </a:rPr>
              <a:t>hoolduskoormuse</a:t>
            </a:r>
            <a:r>
              <a:rPr lang="en-US" sz="1400" b="1">
                <a:latin typeface="Calibri"/>
                <a:ea typeface="Calibri"/>
                <a:cs typeface="Calibri"/>
                <a:sym typeface="Calibri"/>
              </a:rPr>
              <a:t> </a:t>
            </a:r>
            <a:r>
              <a:rPr lang="en-US" sz="1400" b="1" err="1">
                <a:latin typeface="Calibri"/>
                <a:ea typeface="Calibri"/>
                <a:cs typeface="Calibri"/>
                <a:sym typeface="Calibri"/>
              </a:rPr>
              <a:t>leevendamine</a:t>
            </a:r>
            <a:r>
              <a:rPr lang="en-US" sz="1400" b="1">
                <a:latin typeface="Calibri"/>
                <a:ea typeface="Calibri"/>
                <a:cs typeface="Calibri"/>
                <a:sym typeface="Calibri"/>
              </a:rPr>
              <a:t>;</a:t>
            </a:r>
          </a:p>
          <a:p>
            <a:pPr marL="1276337" indent="-285750">
              <a:buFont typeface="Arial" panose="020B0604020202020204" pitchFamily="34" charset="0"/>
              <a:buChar char="•"/>
            </a:pPr>
            <a:r>
              <a:rPr lang="fi-FI" sz="1400" b="1">
                <a:latin typeface="Calibri"/>
                <a:ea typeface="Calibri"/>
                <a:cs typeface="Calibri"/>
                <a:sym typeface="Calibri"/>
              </a:rPr>
              <a:t>inimväärikuse tagamine, sh vaesuse vähendamine ja sotsiaalse kaasatuse suurendamine.</a:t>
            </a:r>
            <a:endParaRPr lang="en-US" sz="1400" b="1">
              <a:latin typeface="Calibri"/>
              <a:ea typeface="Calibri"/>
              <a:cs typeface="Calibri"/>
              <a:sym typeface="Calibri"/>
            </a:endParaRPr>
          </a:p>
        </p:txBody>
      </p:sp>
      <p:sp>
        <p:nvSpPr>
          <p:cNvPr id="4" name="AutoShape 17">
            <a:extLst>
              <a:ext uri="{FF2B5EF4-FFF2-40B4-BE49-F238E27FC236}">
                <a16:creationId xmlns:a16="http://schemas.microsoft.com/office/drawing/2014/main" id="{20098798-0EA0-9649-BAA3-4817A46B744F}"/>
              </a:ext>
            </a:extLst>
          </p:cNvPr>
          <p:cNvSpPr>
            <a:spLocks noChangeArrowheads="1"/>
          </p:cNvSpPr>
          <p:nvPr/>
        </p:nvSpPr>
        <p:spPr bwMode="auto">
          <a:xfrm rot="5400000" flipV="1">
            <a:off x="6144777" y="4215388"/>
            <a:ext cx="914400" cy="274637"/>
          </a:xfrm>
          <a:prstGeom prst="downArrow">
            <a:avLst>
              <a:gd name="adj1" fmla="val 66667"/>
              <a:gd name="adj2" fmla="val 66667"/>
            </a:avLst>
          </a:prstGeom>
          <a:solidFill>
            <a:srgbClr val="000000"/>
          </a:solidFill>
          <a:ln w="9525">
            <a:solidFill>
              <a:srgbClr val="000000"/>
            </a:solidFill>
            <a:miter lim="800000"/>
            <a:headEnd/>
            <a:tailEnd/>
          </a:ln>
        </p:spPr>
        <p:txBody>
          <a:bodyPr/>
          <a:lstStyle>
            <a:lvl1pPr>
              <a:spcBef>
                <a:spcPct val="20000"/>
              </a:spcBef>
              <a:buChar char="•"/>
              <a:defRPr sz="2400">
                <a:solidFill>
                  <a:srgbClr val="010163"/>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10163"/>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10163"/>
                </a:solidFill>
                <a:latin typeface="Arial" panose="020B0604020202020204" pitchFamily="34" charset="0"/>
                <a:cs typeface="Arial" panose="020B0604020202020204" pitchFamily="34" charset="0"/>
              </a:defRPr>
            </a:lvl3pPr>
            <a:lvl4pPr marL="1600200" indent="-228600">
              <a:spcBef>
                <a:spcPct val="20000"/>
              </a:spcBef>
              <a:buChar char="–"/>
              <a:defRPr sz="1600">
                <a:solidFill>
                  <a:srgbClr val="010163"/>
                </a:solidFill>
                <a:latin typeface="Arial" panose="020B0604020202020204" pitchFamily="34" charset="0"/>
                <a:cs typeface="Arial" panose="020B0604020202020204" pitchFamily="34" charset="0"/>
              </a:defRPr>
            </a:lvl4pPr>
            <a:lvl5pPr marL="2057400" indent="-228600">
              <a:spcBef>
                <a:spcPct val="20000"/>
              </a:spcBef>
              <a:buChar char="»"/>
              <a:defRPr sz="1400">
                <a:solidFill>
                  <a:srgbClr val="01016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rgbClr val="010163"/>
                </a:solidFill>
                <a:latin typeface="Arial" panose="020B0604020202020204" pitchFamily="34" charset="0"/>
                <a:cs typeface="Arial" panose="020B0604020202020204" pitchFamily="34" charset="0"/>
              </a:defRPr>
            </a:lvl9pPr>
          </a:lstStyle>
          <a:p>
            <a:pPr eaLnBrk="1" hangingPunct="1">
              <a:spcBef>
                <a:spcPct val="0"/>
              </a:spcBef>
              <a:buFontTx/>
              <a:buNone/>
            </a:pPr>
            <a:endParaRPr lang="et-EE" altLang="et-EE" sz="1800">
              <a:solidFill>
                <a:schemeClr val="tx1"/>
              </a:solidFill>
            </a:endParaRPr>
          </a:p>
        </p:txBody>
      </p:sp>
      <p:sp>
        <p:nvSpPr>
          <p:cNvPr id="6" name="Slaidinumbri kohatäide 3">
            <a:extLst>
              <a:ext uri="{FF2B5EF4-FFF2-40B4-BE49-F238E27FC236}">
                <a16:creationId xmlns:a16="http://schemas.microsoft.com/office/drawing/2014/main" id="{B9844D4A-FD31-BCBA-7B16-72C148A8294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43</a:t>
            </a:fld>
            <a:endParaRPr lang="et-EE">
              <a:solidFill>
                <a:prstClr val="black"/>
              </a:solidFill>
              <a:latin typeface="Calibri"/>
            </a:endParaRPr>
          </a:p>
        </p:txBody>
      </p:sp>
    </p:spTree>
    <p:extLst>
      <p:ext uri="{BB962C8B-B14F-4D97-AF65-F5344CB8AC3E}">
        <p14:creationId xmlns:p14="http://schemas.microsoft.com/office/powerpoint/2010/main" val="1786204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A59AD4-03F0-3E1C-C8B6-886B6D9A1482}"/>
              </a:ext>
            </a:extLst>
          </p:cNvPr>
          <p:cNvGraphicFramePr>
            <a:graphicFrameLocks noGrp="1"/>
          </p:cNvGraphicFramePr>
          <p:nvPr>
            <p:ph idx="1"/>
            <p:extLst>
              <p:ext uri="{D42A27DB-BD31-4B8C-83A1-F6EECF244321}">
                <p14:modId xmlns:p14="http://schemas.microsoft.com/office/powerpoint/2010/main" val="4011907334"/>
              </p:ext>
            </p:extLst>
          </p:nvPr>
        </p:nvGraphicFramePr>
        <p:xfrm>
          <a:off x="803083" y="872337"/>
          <a:ext cx="10938456" cy="5755194"/>
        </p:xfrm>
        <a:graphic>
          <a:graphicData uri="http://schemas.openxmlformats.org/drawingml/2006/table">
            <a:tbl>
              <a:tblPr firstRow="1" bandRow="1">
                <a:tableStyleId>{5C22544A-7EE6-4342-B048-85BDC9FD1C3A}</a:tableStyleId>
              </a:tblPr>
              <a:tblGrid>
                <a:gridCol w="2368108">
                  <a:extLst>
                    <a:ext uri="{9D8B030D-6E8A-4147-A177-3AD203B41FA5}">
                      <a16:colId xmlns:a16="http://schemas.microsoft.com/office/drawing/2014/main" val="4130286235"/>
                    </a:ext>
                  </a:extLst>
                </a:gridCol>
                <a:gridCol w="8570348">
                  <a:extLst>
                    <a:ext uri="{9D8B030D-6E8A-4147-A177-3AD203B41FA5}">
                      <a16:colId xmlns:a16="http://schemas.microsoft.com/office/drawing/2014/main" val="3261024921"/>
                    </a:ext>
                  </a:extLst>
                </a:gridCol>
              </a:tblGrid>
              <a:tr h="268794">
                <a:tc>
                  <a:txBody>
                    <a:bodyPr/>
                    <a:lstStyle/>
                    <a:p>
                      <a:pPr algn="l">
                        <a:lnSpc>
                          <a:spcPct val="90000"/>
                        </a:lnSpc>
                      </a:pPr>
                      <a:r>
                        <a:rPr lang="en-US" sz="1200" err="1">
                          <a:solidFill>
                            <a:schemeClr val="tx1"/>
                          </a:solidFill>
                        </a:rPr>
                        <a:t>Nimetus</a:t>
                      </a:r>
                      <a:endParaRPr lang="et-EE" sz="1200">
                        <a:solidFill>
                          <a:schemeClr val="tx1"/>
                        </a:solidFill>
                      </a:endParaRPr>
                    </a:p>
                  </a:txBody>
                  <a:tcPr>
                    <a:solidFill>
                      <a:srgbClr val="E0E3EC"/>
                    </a:solidFill>
                  </a:tcPr>
                </a:tc>
                <a:tc>
                  <a:txBody>
                    <a:bodyPr/>
                    <a:lstStyle/>
                    <a:p>
                      <a:pPr algn="l">
                        <a:lnSpc>
                          <a:spcPct val="90000"/>
                        </a:lnSpc>
                      </a:pPr>
                      <a:r>
                        <a:rPr lang="et-EE" sz="1200">
                          <a:solidFill>
                            <a:schemeClr val="tx1"/>
                          </a:solidFill>
                        </a:rPr>
                        <a:t>4. Sotsiaalse kaasatuse suurendamine</a:t>
                      </a:r>
                    </a:p>
                  </a:txBody>
                  <a:tcPr>
                    <a:solidFill>
                      <a:srgbClr val="E0E3EC"/>
                    </a:solidFill>
                  </a:tcPr>
                </a:tc>
                <a:extLst>
                  <a:ext uri="{0D108BD9-81ED-4DB2-BD59-A6C34878D82A}">
                    <a16:rowId xmlns:a16="http://schemas.microsoft.com/office/drawing/2014/main" val="107896730"/>
                  </a:ext>
                </a:extLst>
              </a:tr>
              <a:tr h="396802">
                <a:tc>
                  <a:txBody>
                    <a:bodyPr/>
                    <a:lstStyle/>
                    <a:p>
                      <a:pPr>
                        <a:lnSpc>
                          <a:spcPct val="90000"/>
                        </a:lnSpc>
                      </a:pPr>
                      <a:r>
                        <a:rPr lang="en-US" sz="1200" err="1">
                          <a:solidFill>
                            <a:schemeClr val="tx1"/>
                          </a:solidFill>
                        </a:rPr>
                        <a:t>Rakendamise</a:t>
                      </a:r>
                      <a:r>
                        <a:rPr lang="en-US" sz="1200">
                          <a:solidFill>
                            <a:schemeClr val="tx1"/>
                          </a:solidFill>
                        </a:rPr>
                        <a:t> </a:t>
                      </a:r>
                      <a:r>
                        <a:rPr lang="en-US" sz="1200" err="1">
                          <a:solidFill>
                            <a:schemeClr val="tx1"/>
                          </a:solidFill>
                        </a:rPr>
                        <a:t>vajadus</a:t>
                      </a:r>
                      <a:endParaRPr lang="et-EE" sz="1200">
                        <a:solidFill>
                          <a:schemeClr val="tx1"/>
                        </a:solidFill>
                      </a:endParaRPr>
                    </a:p>
                  </a:txBody>
                  <a:tcPr>
                    <a:solidFill>
                      <a:srgbClr val="E0E3EC"/>
                    </a:solidFill>
                  </a:tcPr>
                </a:tc>
                <a:tc>
                  <a:txBody>
                    <a:bodyPr/>
                    <a:lstStyle/>
                    <a:p>
                      <a:r>
                        <a:rPr lang="et-EE" sz="1200" kern="1200">
                          <a:solidFill>
                            <a:schemeClr val="dk1"/>
                          </a:solidFill>
                          <a:effectLst/>
                          <a:latin typeface="+mn-lt"/>
                          <a:ea typeface="+mn-ea"/>
                          <a:cs typeface="+mn-cs"/>
                        </a:rPr>
                        <a:t>Pikaealise ja täisväärtusliku elu tähtsaimateks võtmeteguriteks on sotsiaalne integratsioon ja head suhted lähedastega (J. </a:t>
                      </a:r>
                      <a:r>
                        <a:rPr lang="et-EE" sz="1200" kern="1200" err="1">
                          <a:solidFill>
                            <a:schemeClr val="dk1"/>
                          </a:solidFill>
                          <a:effectLst/>
                          <a:latin typeface="+mn-lt"/>
                          <a:ea typeface="+mn-ea"/>
                          <a:cs typeface="+mn-cs"/>
                        </a:rPr>
                        <a:t>Holt-Lundstad</a:t>
                      </a:r>
                      <a:r>
                        <a:rPr lang="et-EE" sz="1200" kern="1200">
                          <a:solidFill>
                            <a:schemeClr val="dk1"/>
                          </a:solidFill>
                          <a:effectLst/>
                          <a:latin typeface="+mn-lt"/>
                          <a:ea typeface="+mn-ea"/>
                          <a:cs typeface="+mn-cs"/>
                        </a:rPr>
                        <a:t>).</a:t>
                      </a:r>
                    </a:p>
                    <a:p>
                      <a:r>
                        <a:rPr lang="et-EE" sz="1200" kern="1200">
                          <a:solidFill>
                            <a:schemeClr val="dk1"/>
                          </a:solidFill>
                          <a:effectLst/>
                          <a:latin typeface="+mn-lt"/>
                          <a:ea typeface="+mn-ea"/>
                          <a:cs typeface="+mn-cs"/>
                        </a:rPr>
                        <a:t> </a:t>
                      </a:r>
                    </a:p>
                    <a:p>
                      <a:r>
                        <a:rPr lang="et-EE" sz="1200" kern="1200">
                          <a:solidFill>
                            <a:schemeClr val="dk1"/>
                          </a:solidFill>
                          <a:effectLst/>
                          <a:latin typeface="+mn-lt"/>
                          <a:ea typeface="+mn-ea"/>
                          <a:cs typeface="+mn-cs"/>
                        </a:rPr>
                        <a:t>Tegevuspiirkonnas on suur erivajadustega inimeste osakaal ning neil pole häid tingimusi, et piiratud sissetuleku tõttu olla sotsiaalselt kaasatud ning osaleda kultuuri-, spordi- ja teistes vabaajategevustes. Statistilistest andmetest lähtub, et piirkonnas on olulisel määral ka üksi elavaid eakaid või üksinda oma lähedast hooldavaid isikuid. Vähesed sotsiaalsed kontaktid ning suur hoolduskoormus võimendavad omakorda terviseriske ning enneaegset aktiivsest ühiskonnaelust taandumist. Jõgevamaa kohalike omavalitsuste poolt pakutavad sotsiaalteenused ei loo hoolduskoormusega inimestele piisaval määral võimalusi oma lähedase hooldamise korraldamiseks ja kas osalise - või täisajaga töötamiseks.</a:t>
                      </a:r>
                    </a:p>
                  </a:txBody>
                  <a:tcPr>
                    <a:solidFill>
                      <a:srgbClr val="E0E3EC"/>
                    </a:solidFill>
                  </a:tcPr>
                </a:tc>
                <a:extLst>
                  <a:ext uri="{0D108BD9-81ED-4DB2-BD59-A6C34878D82A}">
                    <a16:rowId xmlns:a16="http://schemas.microsoft.com/office/drawing/2014/main" val="1125821582"/>
                  </a:ext>
                </a:extLst>
              </a:tr>
              <a:tr h="248028">
                <a:tc>
                  <a:txBody>
                    <a:bodyPr/>
                    <a:lstStyle/>
                    <a:p>
                      <a:pPr>
                        <a:lnSpc>
                          <a:spcPct val="90000"/>
                        </a:lnSpc>
                      </a:pPr>
                      <a:r>
                        <a:rPr lang="en-US" sz="1200" err="1">
                          <a:solidFill>
                            <a:schemeClr val="tx1"/>
                          </a:solidFill>
                        </a:rPr>
                        <a:t>Eesmärk</a:t>
                      </a:r>
                      <a:endParaRPr lang="et-EE" sz="1200">
                        <a:solidFill>
                          <a:schemeClr val="tx1"/>
                        </a:solidFill>
                      </a:endParaRPr>
                    </a:p>
                  </a:txBody>
                  <a:tcPr>
                    <a:solidFill>
                      <a:srgbClr val="E0E3EC"/>
                    </a:solidFill>
                  </a:tcPr>
                </a:tc>
                <a:tc>
                  <a:txBody>
                    <a:bodyPr/>
                    <a:lstStyle/>
                    <a:p>
                      <a:r>
                        <a:rPr lang="et-EE" sz="1200" kern="1200">
                          <a:solidFill>
                            <a:schemeClr val="dk1"/>
                          </a:solidFill>
                          <a:effectLst/>
                          <a:latin typeface="+mn-lt"/>
                          <a:ea typeface="+mn-ea"/>
                          <a:cs typeface="+mn-cs"/>
                        </a:rPr>
                        <a:t>Piirkonnas on loodud eakate ja erivajadustega inimeste sotsiaalse aktiivsuse hoidmiseks ning väärikalt elatud eluea pikendamiseks mitmesuguseid enesearengu ja huvitegevuste võimalusi.</a:t>
                      </a:r>
                    </a:p>
                    <a:p>
                      <a:r>
                        <a:rPr lang="et-EE" sz="1200" kern="1200">
                          <a:solidFill>
                            <a:schemeClr val="dk1"/>
                          </a:solidFill>
                          <a:effectLst/>
                          <a:latin typeface="+mn-lt"/>
                          <a:ea typeface="+mn-ea"/>
                          <a:cs typeface="+mn-cs"/>
                        </a:rPr>
                        <a:t>Pikaajalise hoolduskoormusega seotud inimestele on kättesaadavad erinevad hoolduskoormuse leevendamist ja tööturul osalemist võimaldavad abi- ja tugiprogrammid.</a:t>
                      </a:r>
                    </a:p>
                  </a:txBody>
                  <a:tcPr>
                    <a:solidFill>
                      <a:srgbClr val="E0E3EC"/>
                    </a:solidFill>
                  </a:tcPr>
                </a:tc>
                <a:extLst>
                  <a:ext uri="{0D108BD9-81ED-4DB2-BD59-A6C34878D82A}">
                    <a16:rowId xmlns:a16="http://schemas.microsoft.com/office/drawing/2014/main" val="923754184"/>
                  </a:ext>
                </a:extLst>
              </a:tr>
              <a:tr h="570405">
                <a:tc>
                  <a:txBody>
                    <a:bodyPr/>
                    <a:lstStyle/>
                    <a:p>
                      <a:pPr>
                        <a:lnSpc>
                          <a:spcPct val="90000"/>
                        </a:lnSpc>
                      </a:pPr>
                      <a:r>
                        <a:rPr lang="en-US" sz="1200" dirty="0" err="1">
                          <a:solidFill>
                            <a:schemeClr val="tx1"/>
                          </a:solidFill>
                        </a:rPr>
                        <a:t>Toeta</a:t>
                      </a:r>
                      <a:r>
                        <a:rPr lang="et-EE" sz="1200" dirty="0">
                          <a:solidFill>
                            <a:schemeClr val="tx1"/>
                          </a:solidFill>
                        </a:rPr>
                        <a:t>ta</a:t>
                      </a:r>
                      <a:r>
                        <a:rPr lang="en-US" sz="1200" dirty="0" err="1">
                          <a:solidFill>
                            <a:schemeClr val="tx1"/>
                          </a:solidFill>
                        </a:rPr>
                        <a:t>vad</a:t>
                      </a:r>
                      <a:r>
                        <a:rPr lang="en-US" sz="1200" dirty="0">
                          <a:solidFill>
                            <a:schemeClr val="tx1"/>
                          </a:solidFill>
                        </a:rPr>
                        <a:t> </a:t>
                      </a:r>
                      <a:r>
                        <a:rPr lang="en-US" sz="1200" dirty="0" err="1">
                          <a:solidFill>
                            <a:schemeClr val="tx1"/>
                          </a:solidFill>
                        </a:rPr>
                        <a:t>tegevused</a:t>
                      </a:r>
                      <a:endParaRPr lang="et-EE" sz="1200" dirty="0">
                        <a:solidFill>
                          <a:schemeClr val="tx1"/>
                        </a:solidFill>
                      </a:endParaRPr>
                    </a:p>
                  </a:txBody>
                  <a:tcPr>
                    <a:solidFill>
                      <a:srgbClr val="E0E3EC"/>
                    </a:solidFill>
                  </a:tcPr>
                </a:tc>
                <a:tc>
                  <a:txBody>
                    <a:bodyPr/>
                    <a:lstStyle/>
                    <a:p>
                      <a:r>
                        <a:rPr lang="et-EE" sz="1200" kern="1200" dirty="0">
                          <a:solidFill>
                            <a:schemeClr val="dk1"/>
                          </a:solidFill>
                          <a:effectLst/>
                          <a:latin typeface="+mn-lt"/>
                          <a:ea typeface="+mn-ea"/>
                          <a:cs typeface="+mn-cs"/>
                        </a:rPr>
                        <a:t>Meetmest toetatakse tegevusi, mis on vajalikud eesmärgi elluviimiseks ning kokku lepitud tulemuste saavutamiseks sh erinevate organisatsioonide koostöö rakendamine ja ettevalmistamine. Koostöötegevuse korral võib toetatava tegevuse asukoht jääda väljapoole Eestit, piirdudes Euroopa Liidu ja Euroopa Majanduspiirkonnaga.</a:t>
                      </a:r>
                    </a:p>
                    <a:p>
                      <a:endParaRPr lang="et-EE" sz="1200" kern="1200" dirty="0">
                        <a:solidFill>
                          <a:schemeClr val="dk1"/>
                        </a:solidFill>
                        <a:effectLst/>
                        <a:latin typeface="+mn-lt"/>
                        <a:ea typeface="+mn-ea"/>
                        <a:cs typeface="+mn-cs"/>
                      </a:endParaRPr>
                    </a:p>
                    <a:p>
                      <a:r>
                        <a:rPr lang="et-EE" sz="1200" kern="1200" dirty="0">
                          <a:solidFill>
                            <a:schemeClr val="dk1"/>
                          </a:solidFill>
                          <a:effectLst/>
                          <a:latin typeface="+mn-lt"/>
                          <a:ea typeface="+mn-ea"/>
                          <a:cs typeface="+mn-cs"/>
                        </a:rPr>
                        <a:t>Meetmest toetatakse alltoodud tegevusi maksimaalse elluviimise ajaga kuni 12 kuud:</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eakate (55+) ühiskondliku aktiivsuse tõstmine ja iseseisvat toimetulekut toetavad tegevused ning koolitused;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eakate oskuste, arengu ja võimete toetamine (käeline töö, füüsiline aktiivsus, digioskused jms);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vabatahtlike seltsiliste koolitamine ja tegevuste koordineerimine;</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erivajadustega täisealiste inimeste võrdseid võimalusi, iseseisvat toimetulekut toetavad tegevused ja koolitused;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seeniortöö tegijate võrgustikutöö, ettevalmistus ja tegevus;</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tegevused </a:t>
                      </a:r>
                      <a:r>
                        <a:rPr lang="et-EE" sz="1200" kern="1200" dirty="0" err="1">
                          <a:solidFill>
                            <a:schemeClr val="dk1"/>
                          </a:solidFill>
                          <a:effectLst/>
                          <a:latin typeface="+mn-lt"/>
                          <a:ea typeface="+mn-ea"/>
                          <a:cs typeface="+mn-cs"/>
                        </a:rPr>
                        <a:t>omastehooldajate</a:t>
                      </a:r>
                      <a:r>
                        <a:rPr lang="et-EE" sz="1200" kern="1200" dirty="0">
                          <a:solidFill>
                            <a:schemeClr val="dk1"/>
                          </a:solidFill>
                          <a:effectLst/>
                          <a:latin typeface="+mn-lt"/>
                          <a:ea typeface="+mn-ea"/>
                          <a:cs typeface="+mn-cs"/>
                        </a:rPr>
                        <a:t> teenusekvaliteedi parandamiseks (sh koolitused, </a:t>
                      </a:r>
                      <a:r>
                        <a:rPr lang="et-EE" sz="1200" kern="1200" dirty="0" err="1">
                          <a:solidFill>
                            <a:schemeClr val="dk1"/>
                          </a:solidFill>
                          <a:effectLst/>
                          <a:latin typeface="+mn-lt"/>
                          <a:ea typeface="+mn-ea"/>
                          <a:cs typeface="+mn-cs"/>
                        </a:rPr>
                        <a:t>kovisioonid</a:t>
                      </a:r>
                      <a:r>
                        <a:rPr lang="et-EE" sz="1200" kern="1200" dirty="0">
                          <a:solidFill>
                            <a:schemeClr val="dk1"/>
                          </a:solidFill>
                          <a:effectLst/>
                          <a:latin typeface="+mn-lt"/>
                          <a:ea typeface="+mn-ea"/>
                          <a:cs typeface="+mn-cs"/>
                        </a:rPr>
                        <a:t>, tugigrupid);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kogukondade valmisoleku, oskuste ja teadmiste kasvatamine haavatavate sihtrühmadega teadlikult tegelemiseks;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hoolduskoormusega inimeste toimetulekut kergendavate kogukonnapõhiste lahenduste loomine ja piloteerimine;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tegevuspiirkonnaüleste vabatahtlike võrgustike loomine ja arendamine (sh õppereisid ja kogemuste vahetamine); </a:t>
                      </a:r>
                    </a:p>
                    <a:p>
                      <a:pPr marL="171450" lvl="0" indent="-171450">
                        <a:buFont typeface="Arial" panose="020B0604020202020204" pitchFamily="34" charset="0"/>
                        <a:buChar char="•"/>
                      </a:pPr>
                      <a:r>
                        <a:rPr lang="et-EE" sz="1200" kern="1200" dirty="0">
                          <a:solidFill>
                            <a:schemeClr val="dk1"/>
                          </a:solidFill>
                          <a:effectLst/>
                          <a:latin typeface="+mn-lt"/>
                          <a:ea typeface="+mn-ea"/>
                          <a:cs typeface="+mn-cs"/>
                        </a:rPr>
                        <a:t>projektijuhtimise </a:t>
                      </a:r>
                      <a:r>
                        <a:rPr lang="et-EE" sz="1200" kern="1200" dirty="0">
                          <a:solidFill>
                            <a:schemeClr val="dk1"/>
                          </a:solidFill>
                          <a:effectLst/>
                          <a:highlight>
                            <a:srgbClr val="FFFF00"/>
                          </a:highlight>
                          <a:latin typeface="+mn-lt"/>
                          <a:ea typeface="+mn-ea"/>
                          <a:cs typeface="+mn-cs"/>
                        </a:rPr>
                        <a:t>töötasu või arve alusel projektijuhtimise teenustasu </a:t>
                      </a:r>
                      <a:r>
                        <a:rPr lang="et-EE" sz="1200" kern="1200" dirty="0">
                          <a:solidFill>
                            <a:schemeClr val="dk1"/>
                          </a:solidFill>
                          <a:effectLst/>
                          <a:latin typeface="+mn-lt"/>
                          <a:ea typeface="+mn-ea"/>
                          <a:cs typeface="+mn-cs"/>
                        </a:rPr>
                        <a:t>(12 eurot/h,  kuni 20% projekti eelarvest).</a:t>
                      </a:r>
                    </a:p>
                    <a:p>
                      <a:pPr marL="0" lvl="0" indent="0" algn="r">
                        <a:buFontTx/>
                        <a:buNone/>
                      </a:pPr>
                      <a:r>
                        <a:rPr lang="et-EE" sz="1200" kern="1200" dirty="0">
                          <a:solidFill>
                            <a:schemeClr val="dk1"/>
                          </a:solidFill>
                          <a:effectLst/>
                          <a:latin typeface="+mn-lt"/>
                          <a:ea typeface="+mn-ea"/>
                          <a:cs typeface="+mn-cs"/>
                        </a:rPr>
                        <a:t>                                                                                                                                                                                                                           jätkub</a:t>
                      </a:r>
                    </a:p>
                  </a:txBody>
                  <a:tcPr marL="68580" marR="68580" marT="0" marB="0">
                    <a:solidFill>
                      <a:srgbClr val="E0E3EC"/>
                    </a:solidFill>
                  </a:tcPr>
                </a:tc>
                <a:extLst>
                  <a:ext uri="{0D108BD9-81ED-4DB2-BD59-A6C34878D82A}">
                    <a16:rowId xmlns:a16="http://schemas.microsoft.com/office/drawing/2014/main" val="3378866086"/>
                  </a:ext>
                </a:extLst>
              </a:tr>
            </a:tbl>
          </a:graphicData>
        </a:graphic>
      </p:graphicFrame>
      <p:sp>
        <p:nvSpPr>
          <p:cNvPr id="3" name="Title 2">
            <a:extLst>
              <a:ext uri="{FF2B5EF4-FFF2-40B4-BE49-F238E27FC236}">
                <a16:creationId xmlns:a16="http://schemas.microsoft.com/office/drawing/2014/main" id="{D837B163-3F83-2D67-258A-5E05CDE6FF36}"/>
              </a:ext>
            </a:extLst>
          </p:cNvPr>
          <p:cNvSpPr txBox="1">
            <a:spLocks/>
          </p:cNvSpPr>
          <p:nvPr/>
        </p:nvSpPr>
        <p:spPr>
          <a:xfrm>
            <a:off x="609599" y="153986"/>
            <a:ext cx="10938456" cy="690966"/>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a:t>MEEDE 4: Sotsiaalse kaasatuse suurendamine</a:t>
            </a:r>
          </a:p>
        </p:txBody>
      </p:sp>
      <p:sp>
        <p:nvSpPr>
          <p:cNvPr id="5" name="Slaidinumbri kohatäide 3">
            <a:extLst>
              <a:ext uri="{FF2B5EF4-FFF2-40B4-BE49-F238E27FC236}">
                <a16:creationId xmlns:a16="http://schemas.microsoft.com/office/drawing/2014/main" id="{D9CE2D64-3AED-1A28-2B8C-618309FB0F2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44</a:t>
            </a:fld>
            <a:endParaRPr lang="et-EE">
              <a:solidFill>
                <a:prstClr val="black"/>
              </a:solidFill>
              <a:latin typeface="Calibri"/>
            </a:endParaRPr>
          </a:p>
        </p:txBody>
      </p:sp>
    </p:spTree>
    <p:extLst>
      <p:ext uri="{BB962C8B-B14F-4D97-AF65-F5344CB8AC3E}">
        <p14:creationId xmlns:p14="http://schemas.microsoft.com/office/powerpoint/2010/main" val="2208758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AC8A5-77CB-7253-44CB-E2F0EBC68BB1}"/>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EDE2D0A-75DB-1BB3-A221-3F18535C4E45}"/>
              </a:ext>
            </a:extLst>
          </p:cNvPr>
          <p:cNvGraphicFramePr>
            <a:graphicFrameLocks noGrp="1"/>
          </p:cNvGraphicFramePr>
          <p:nvPr>
            <p:ph idx="1"/>
            <p:extLst>
              <p:ext uri="{D42A27DB-BD31-4B8C-83A1-F6EECF244321}">
                <p14:modId xmlns:p14="http://schemas.microsoft.com/office/powerpoint/2010/main" val="1156616989"/>
              </p:ext>
            </p:extLst>
          </p:nvPr>
        </p:nvGraphicFramePr>
        <p:xfrm>
          <a:off x="609598" y="952236"/>
          <a:ext cx="11067289" cy="5573268"/>
        </p:xfrm>
        <a:graphic>
          <a:graphicData uri="http://schemas.openxmlformats.org/drawingml/2006/table">
            <a:tbl>
              <a:tblPr firstRow="1" bandRow="1">
                <a:tableStyleId>{5C22544A-7EE6-4342-B048-85BDC9FD1C3A}</a:tableStyleId>
              </a:tblPr>
              <a:tblGrid>
                <a:gridCol w="1584962">
                  <a:extLst>
                    <a:ext uri="{9D8B030D-6E8A-4147-A177-3AD203B41FA5}">
                      <a16:colId xmlns:a16="http://schemas.microsoft.com/office/drawing/2014/main" val="4130286235"/>
                    </a:ext>
                  </a:extLst>
                </a:gridCol>
                <a:gridCol w="9482327">
                  <a:extLst>
                    <a:ext uri="{9D8B030D-6E8A-4147-A177-3AD203B41FA5}">
                      <a16:colId xmlns:a16="http://schemas.microsoft.com/office/drawing/2014/main" val="3261024921"/>
                    </a:ext>
                  </a:extLst>
                </a:gridCol>
              </a:tblGrid>
              <a:tr h="268794">
                <a:tc>
                  <a:txBody>
                    <a:bodyPr/>
                    <a:lstStyle/>
                    <a:p>
                      <a:pPr algn="l">
                        <a:lnSpc>
                          <a:spcPct val="90000"/>
                        </a:lnSpc>
                      </a:pPr>
                      <a:r>
                        <a:rPr lang="en-US" sz="1300" dirty="0" err="1">
                          <a:solidFill>
                            <a:schemeClr val="tx1"/>
                          </a:solidFill>
                        </a:rPr>
                        <a:t>Nimetus</a:t>
                      </a:r>
                      <a:endParaRPr lang="et-EE" sz="1300" dirty="0">
                        <a:solidFill>
                          <a:schemeClr val="tx1"/>
                        </a:solidFill>
                      </a:endParaRPr>
                    </a:p>
                  </a:txBody>
                  <a:tcPr>
                    <a:solidFill>
                      <a:srgbClr val="E0E3EC"/>
                    </a:solidFill>
                  </a:tcPr>
                </a:tc>
                <a:tc>
                  <a:txBody>
                    <a:bodyPr/>
                    <a:lstStyle/>
                    <a:p>
                      <a:pPr algn="l">
                        <a:lnSpc>
                          <a:spcPct val="90000"/>
                        </a:lnSpc>
                      </a:pPr>
                      <a:r>
                        <a:rPr lang="et-EE" sz="1300">
                          <a:solidFill>
                            <a:schemeClr val="tx1"/>
                          </a:solidFill>
                        </a:rPr>
                        <a:t>Sotsiaalse kaasatuse suurendamine</a:t>
                      </a:r>
                    </a:p>
                  </a:txBody>
                  <a:tcPr>
                    <a:solidFill>
                      <a:srgbClr val="E0E3EC"/>
                    </a:solidFill>
                  </a:tcPr>
                </a:tc>
                <a:extLst>
                  <a:ext uri="{0D108BD9-81ED-4DB2-BD59-A6C34878D82A}">
                    <a16:rowId xmlns:a16="http://schemas.microsoft.com/office/drawing/2014/main" val="107896730"/>
                  </a:ext>
                </a:extLst>
              </a:tr>
              <a:tr h="570405">
                <a:tc>
                  <a:txBody>
                    <a:bodyPr/>
                    <a:lstStyle/>
                    <a:p>
                      <a:pPr>
                        <a:lnSpc>
                          <a:spcPct val="90000"/>
                        </a:lnSpc>
                      </a:pPr>
                      <a:r>
                        <a:rPr lang="en-US" sz="1200" err="1">
                          <a:solidFill>
                            <a:schemeClr val="tx1"/>
                          </a:solidFill>
                        </a:rPr>
                        <a:t>Toetavad</a:t>
                      </a:r>
                      <a:r>
                        <a:rPr lang="en-US" sz="1200">
                          <a:solidFill>
                            <a:schemeClr val="tx1"/>
                          </a:solidFill>
                        </a:rPr>
                        <a:t> </a:t>
                      </a:r>
                      <a:r>
                        <a:rPr lang="en-US" sz="1200" err="1">
                          <a:solidFill>
                            <a:schemeClr val="tx1"/>
                          </a:solidFill>
                        </a:rPr>
                        <a:t>tegevused</a:t>
                      </a:r>
                      <a:r>
                        <a:rPr lang="et-EE" sz="1200">
                          <a:solidFill>
                            <a:schemeClr val="tx1"/>
                          </a:solidFill>
                        </a:rPr>
                        <a:t> (jätkub)</a:t>
                      </a:r>
                    </a:p>
                  </a:txBody>
                  <a:tcPr>
                    <a:solidFill>
                      <a:srgbClr val="E0E3EC"/>
                    </a:solidFill>
                  </a:tcPr>
                </a:tc>
                <a:tc>
                  <a:txBody>
                    <a:bodyPr/>
                    <a:lstStyle/>
                    <a:p>
                      <a:r>
                        <a:rPr lang="et-EE" sz="1200" dirty="0"/>
                        <a:t>MEETMEST EI TOETATA:  </a:t>
                      </a:r>
                    </a:p>
                    <a:p>
                      <a:pPr marL="171450" lvl="0" indent="-171450">
                        <a:buFont typeface="Arial" panose="020B0604020202020204" pitchFamily="34" charset="0"/>
                        <a:buChar char="•"/>
                      </a:pPr>
                      <a:r>
                        <a:rPr lang="et-EE" sz="1200" dirty="0"/>
                        <a:t>maa, kinnisvara ja taristu ostmise kulusid; </a:t>
                      </a:r>
                    </a:p>
                    <a:p>
                      <a:pPr marL="171450" lvl="0" indent="-171450">
                        <a:buFont typeface="Arial" panose="020B0604020202020204" pitchFamily="34" charset="0"/>
                        <a:buChar char="•"/>
                      </a:pPr>
                      <a:r>
                        <a:rPr lang="et-EE" sz="1200" dirty="0"/>
                        <a:t>tegevusi, mida viiakse ellu </a:t>
                      </a:r>
                      <a:r>
                        <a:rPr lang="et-EE" sz="1200" dirty="0">
                          <a:hlinkClick r:id="rId3"/>
                        </a:rPr>
                        <a:t>sotsiaalhoolekande seaduse 2. ja 3. peatüki</a:t>
                      </a:r>
                      <a:r>
                        <a:rPr lang="et-EE" sz="1200" dirty="0"/>
                        <a:t>, </a:t>
                      </a:r>
                      <a:r>
                        <a:rPr lang="et-EE" sz="1200" dirty="0">
                          <a:hlinkClick r:id="rId4"/>
                        </a:rPr>
                        <a:t>tööturumeetmete seaduse § 13</a:t>
                      </a:r>
                      <a:r>
                        <a:rPr lang="et-EE" sz="1200" dirty="0"/>
                        <a:t> või </a:t>
                      </a:r>
                      <a:r>
                        <a:rPr lang="et-EE" sz="1200" dirty="0">
                          <a:hlinkClick r:id="rId5"/>
                        </a:rPr>
                        <a:t>tervishoiuteenuste korraldamise seaduse § 2</a:t>
                      </a:r>
                      <a:r>
                        <a:rPr lang="et-EE" sz="1200" dirty="0"/>
                        <a:t> alusel, välja arvatud juhul, kui tegevused loovad juba olemasolevatele teenustele lisandväärtust;</a:t>
                      </a:r>
                    </a:p>
                    <a:p>
                      <a:pPr marL="171450" indent="-171450">
                        <a:buFont typeface="Arial" panose="020B0604020202020204" pitchFamily="34" charset="0"/>
                        <a:buChar char="•"/>
                      </a:pPr>
                      <a:r>
                        <a:rPr lang="et-EE" sz="1200" dirty="0"/>
                        <a:t>kohvipauside vms toitlustuskulu, mis ületab 10 % projekti eelarvest;</a:t>
                      </a:r>
                    </a:p>
                    <a:p>
                      <a:pPr marL="171450" indent="-171450">
                        <a:buFont typeface="Arial" panose="020B0604020202020204" pitchFamily="34" charset="0"/>
                        <a:buChar char="•"/>
                      </a:pPr>
                      <a:r>
                        <a:rPr lang="et-EE" sz="1200" dirty="0">
                          <a:highlight>
                            <a:srgbClr val="FFFF00"/>
                          </a:highlight>
                        </a:rPr>
                        <a:t>pääsmete soetamist, mis ületab 20 eurot ühe osaleja kohta ühes tegevuses;</a:t>
                      </a:r>
                    </a:p>
                    <a:p>
                      <a:pPr marL="171450" indent="-171450">
                        <a:buFont typeface="Arial" panose="020B0604020202020204" pitchFamily="34" charset="0"/>
                        <a:buChar char="•"/>
                      </a:pPr>
                      <a:r>
                        <a:rPr lang="et-EE" sz="1200" dirty="0">
                          <a:highlight>
                            <a:srgbClr val="FFFF00"/>
                          </a:highlight>
                        </a:rPr>
                        <a:t>väikevahendite soetamist.</a:t>
                      </a:r>
                    </a:p>
                  </a:txBody>
                  <a:tcPr marL="68580" marR="68580" marT="0" marB="0">
                    <a:solidFill>
                      <a:srgbClr val="E0E3EC"/>
                    </a:solidFill>
                  </a:tcPr>
                </a:tc>
                <a:extLst>
                  <a:ext uri="{0D108BD9-81ED-4DB2-BD59-A6C34878D82A}">
                    <a16:rowId xmlns:a16="http://schemas.microsoft.com/office/drawing/2014/main" val="3378866086"/>
                  </a:ext>
                </a:extLst>
              </a:tr>
              <a:tr h="370840">
                <a:tc>
                  <a:txBody>
                    <a:bodyPr/>
                    <a:lstStyle/>
                    <a:p>
                      <a:pPr>
                        <a:lnSpc>
                          <a:spcPct val="90000"/>
                        </a:lnSpc>
                      </a:pPr>
                      <a:r>
                        <a:rPr lang="en-US" sz="1200" err="1">
                          <a:solidFill>
                            <a:schemeClr val="tx1"/>
                          </a:solidFill>
                        </a:rPr>
                        <a:t>Sihtrühm</a:t>
                      </a:r>
                      <a:r>
                        <a:rPr lang="et-EE" sz="1200">
                          <a:solidFill>
                            <a:schemeClr val="tx1"/>
                          </a:solidFill>
                        </a:rPr>
                        <a:t> ja kasusaajad</a:t>
                      </a:r>
                    </a:p>
                  </a:txBody>
                  <a:tcPr>
                    <a:solidFill>
                      <a:srgbClr val="E0E3EC"/>
                    </a:solidFill>
                  </a:tcPr>
                </a:tc>
                <a:tc>
                  <a:txBody>
                    <a:bodyPr/>
                    <a:lstStyle/>
                    <a:p>
                      <a:r>
                        <a:rPr lang="et-EE" sz="1200" dirty="0"/>
                        <a:t>Toetuse saaja on kohalik tegevusrühm Jõgevamaa Koostöökoda, kes korraldab  tegevuste elluviimiseks miniprojektide voore.</a:t>
                      </a:r>
                    </a:p>
                    <a:p>
                      <a:endParaRPr lang="et-EE" sz="1200" dirty="0"/>
                    </a:p>
                    <a:p>
                      <a:r>
                        <a:rPr lang="et-EE" sz="1200" dirty="0"/>
                        <a:t>Miniprojektide taotlejateks võivad olla Jõgevamaa Koostöökoja tegevuspiirkonnas tegutsevad </a:t>
                      </a:r>
                    </a:p>
                    <a:p>
                      <a:pPr marL="171450" lvl="0" indent="-171450">
                        <a:buFont typeface="Arial" panose="020B0604020202020204" pitchFamily="34" charset="0"/>
                        <a:buChar char="•"/>
                      </a:pPr>
                      <a:r>
                        <a:rPr lang="et-EE" sz="1200" dirty="0"/>
                        <a:t>mittetulundusühingud (sh kohalik tegevusrühm) ja sihtasutused;</a:t>
                      </a:r>
                    </a:p>
                    <a:p>
                      <a:pPr marL="171450" lvl="0" indent="-171450">
                        <a:buFont typeface="Arial" panose="020B0604020202020204" pitchFamily="34" charset="0"/>
                        <a:buChar char="•"/>
                      </a:pPr>
                      <a:r>
                        <a:rPr lang="et-EE" sz="1200" dirty="0"/>
                        <a:t>kohalikud omavalitsused </a:t>
                      </a:r>
                      <a:r>
                        <a:rPr lang="et-EE" sz="1200" dirty="0">
                          <a:highlight>
                            <a:srgbClr val="FFFF00"/>
                          </a:highlight>
                        </a:rPr>
                        <a:t>(välistatud on kohaliku omavalitsuse ülesannete täitmiseks tehtavad tegevused vastavalt KOKS </a:t>
                      </a:r>
                      <a:r>
                        <a:rPr lang="et-EE" sz="1200" kern="1200" dirty="0">
                          <a:solidFill>
                            <a:schemeClr val="dk1"/>
                          </a:solidFill>
                          <a:effectLst/>
                          <a:highlight>
                            <a:srgbClr val="FFFF00"/>
                          </a:highlight>
                          <a:latin typeface="+mn-lt"/>
                          <a:ea typeface="+mn-ea"/>
                          <a:cs typeface="+mn-cs"/>
                        </a:rPr>
                        <a:t>§ 6)</a:t>
                      </a:r>
                      <a:r>
                        <a:rPr lang="et-EE" sz="1200" dirty="0">
                          <a:highlight>
                            <a:srgbClr val="FFFF00"/>
                          </a:highlight>
                        </a:rPr>
                        <a:t>; </a:t>
                      </a:r>
                    </a:p>
                    <a:p>
                      <a:pPr marL="171450" lvl="0" indent="-171450">
                        <a:buFont typeface="Arial" panose="020B0604020202020204" pitchFamily="34" charset="0"/>
                        <a:buChar char="•"/>
                      </a:pPr>
                      <a:r>
                        <a:rPr lang="et-EE" sz="1200" dirty="0"/>
                        <a:t>ettevõtjad.</a:t>
                      </a:r>
                    </a:p>
                    <a:p>
                      <a:pPr marL="0" marR="0" lvl="0" indent="0" algn="l" defTabSz="1219170" rtl="0" eaLnBrk="1" fontAlgn="auto" latinLnBrk="0" hangingPunct="1">
                        <a:lnSpc>
                          <a:spcPct val="100000"/>
                        </a:lnSpc>
                        <a:spcBef>
                          <a:spcPts val="0"/>
                        </a:spcBef>
                        <a:spcAft>
                          <a:spcPts val="0"/>
                        </a:spcAft>
                        <a:buClrTx/>
                        <a:buSzTx/>
                        <a:buFontTx/>
                        <a:buNone/>
                        <a:tabLst/>
                        <a:defRPr/>
                      </a:pPr>
                      <a:r>
                        <a:rPr lang="et-EE" sz="1200" kern="1200" dirty="0">
                          <a:solidFill>
                            <a:schemeClr val="dk1"/>
                          </a:solidFill>
                          <a:effectLst/>
                          <a:latin typeface="+mn-lt"/>
                          <a:ea typeface="+mn-ea"/>
                          <a:cs typeface="+mn-cs"/>
                        </a:rPr>
                        <a:t>Sihtrühmaks on Jõgevamaa Koostöökoja tegevuspiirkonna erivajadustega inimesed vanuses 16+ ning vanemaealised inimesed vanuses 55+. </a:t>
                      </a:r>
                      <a:r>
                        <a:rPr lang="et-EE" sz="1200" dirty="0">
                          <a:effectLst/>
                        </a:rPr>
                        <a:t> </a:t>
                      </a:r>
                      <a:r>
                        <a:rPr lang="et-EE" sz="1200" kern="1200" dirty="0">
                          <a:solidFill>
                            <a:schemeClr val="dk1"/>
                          </a:solidFill>
                          <a:effectLst/>
                          <a:latin typeface="+mn-lt"/>
                          <a:ea typeface="+mn-ea"/>
                          <a:cs typeface="+mn-cs"/>
                        </a:rPr>
                        <a:t> </a:t>
                      </a:r>
                      <a:endParaRPr lang="et-EE" sz="1200" dirty="0"/>
                    </a:p>
                  </a:txBody>
                  <a:tcPr>
                    <a:solidFill>
                      <a:srgbClr val="E0E3EC"/>
                    </a:solidFill>
                  </a:tcPr>
                </a:tc>
                <a:extLst>
                  <a:ext uri="{0D108BD9-81ED-4DB2-BD59-A6C34878D82A}">
                    <a16:rowId xmlns:a16="http://schemas.microsoft.com/office/drawing/2014/main" val="4081156063"/>
                  </a:ext>
                </a:extLst>
              </a:tr>
              <a:tr h="370840">
                <a:tc>
                  <a:txBody>
                    <a:bodyPr/>
                    <a:lstStyle/>
                    <a:p>
                      <a:r>
                        <a:rPr lang="et-EE" sz="1200"/>
                        <a:t>Nõuded miniprojekti toetuse taotlejale ja miniprojekti toetuse saajale</a:t>
                      </a:r>
                    </a:p>
                  </a:txBody>
                  <a:tcPr>
                    <a:solidFill>
                      <a:srgbClr val="E0E3EC"/>
                    </a:solidFill>
                  </a:tcPr>
                </a:tc>
                <a:tc>
                  <a:txBody>
                    <a:bodyPr/>
                    <a:lstStyle/>
                    <a:p>
                      <a:r>
                        <a:rPr lang="et-EE" sz="1200" dirty="0"/>
                        <a:t>Miniprojekti taotlejal ei tohi olla maksuvõlgnevusi ja tähtajaks esitamata majandusaasta aruandeid ega tema suhtes ei toimu likvideerimismenetlust, kuulutatud välja pankrotti või algatatud sundlõpetamist. Kui taotlejaks on kohalik tegevusrühm, peab tema projektitaotlus olema vastu võetud kohaliku tegevusrühma üldkoosoleku otsusega.</a:t>
                      </a:r>
                    </a:p>
                    <a:p>
                      <a:endParaRPr lang="et-EE" sz="1200" dirty="0"/>
                    </a:p>
                    <a:p>
                      <a:r>
                        <a:rPr lang="et-EE" sz="1200" dirty="0"/>
                        <a:t>Taotlejal (v.a kohalik tegevusrühm) tohib olla samaaegselt elluviimisel </a:t>
                      </a:r>
                      <a:r>
                        <a:rPr lang="et-EE" sz="1200" dirty="0">
                          <a:highlight>
                            <a:srgbClr val="FFFF00"/>
                          </a:highlight>
                        </a:rPr>
                        <a:t>üks </a:t>
                      </a:r>
                      <a:r>
                        <a:rPr lang="et-EE" sz="1200" strike="sngStrike" dirty="0">
                          <a:highlight>
                            <a:srgbClr val="FFFF00"/>
                          </a:highlight>
                        </a:rPr>
                        <a:t>kuni kolm </a:t>
                      </a:r>
                      <a:r>
                        <a:rPr lang="et-EE" sz="1200" dirty="0"/>
                        <a:t>miniprojekt </a:t>
                      </a:r>
                      <a:r>
                        <a:rPr lang="et-EE" sz="1200" strike="noStrike" dirty="0"/>
                        <a:t>(sh väikeprojektid).</a:t>
                      </a:r>
                    </a:p>
                    <a:p>
                      <a:pPr marL="0" marR="0" lvl="0" indent="0" algn="l" defTabSz="1219170" rtl="0" eaLnBrk="1" fontAlgn="auto" latinLnBrk="0" hangingPunct="1">
                        <a:lnSpc>
                          <a:spcPct val="100000"/>
                        </a:lnSpc>
                        <a:spcBef>
                          <a:spcPts val="0"/>
                        </a:spcBef>
                        <a:spcAft>
                          <a:spcPts val="0"/>
                        </a:spcAft>
                        <a:buClrTx/>
                        <a:buSzTx/>
                        <a:buFontTx/>
                        <a:buNone/>
                        <a:tabLst/>
                        <a:defRPr/>
                      </a:pPr>
                      <a:r>
                        <a:rPr lang="et-EE" sz="1200" dirty="0">
                          <a:solidFill>
                            <a:schemeClr val="tx1"/>
                          </a:solidFill>
                          <a:highlight>
                            <a:srgbClr val="FFFF00"/>
                          </a:highlight>
                        </a:rPr>
                        <a:t>Taotleja võib esitada ühes taotlusvoorus ühe projektitaotluse.</a:t>
                      </a:r>
                      <a:endParaRPr lang="et-EE" sz="1200" dirty="0">
                        <a:highlight>
                          <a:srgbClr val="FFFF00"/>
                        </a:highlight>
                      </a:endParaRPr>
                    </a:p>
                    <a:p>
                      <a:endParaRPr lang="et-EE" sz="1200" dirty="0"/>
                    </a:p>
                    <a:p>
                      <a:r>
                        <a:rPr lang="et-EE" sz="1200" dirty="0"/>
                        <a:t>Miniprojekti taotleja peab läbima eelkonsultatsiooni Jõgevamaa Koostöökoja büroos taotluse tegevuste strateegiaga sobivuse hindamiseks ning rahastamisvõimaluste dubleerimise välistamiseks.</a:t>
                      </a:r>
                    </a:p>
                    <a:p>
                      <a:r>
                        <a:rPr lang="et-EE" sz="1200" dirty="0"/>
                        <a:t>Tegevuste elluviija peab tagama kõikide osaliste võrdse kohtlemise ja tagama sündmusele ligipääsetavuse.</a:t>
                      </a:r>
                    </a:p>
                    <a:p>
                      <a:r>
                        <a:rPr lang="et-EE" sz="1200" dirty="0"/>
                        <a:t>Toetatavad tegevused ei tohi suurendada negatiivseid keskkonnamõjusid.</a:t>
                      </a:r>
                    </a:p>
                    <a:p>
                      <a:pPr marL="0" marR="0" lvl="0" indent="0" algn="l" defTabSz="1219170" rtl="0" eaLnBrk="1" fontAlgn="auto" latinLnBrk="0" hangingPunct="1">
                        <a:lnSpc>
                          <a:spcPct val="100000"/>
                        </a:lnSpc>
                        <a:spcBef>
                          <a:spcPts val="0"/>
                        </a:spcBef>
                        <a:spcAft>
                          <a:spcPts val="0"/>
                        </a:spcAft>
                        <a:buClrTx/>
                        <a:buSzTx/>
                        <a:buFontTx/>
                        <a:buNone/>
                        <a:tabLst/>
                        <a:defRPr/>
                      </a:pPr>
                      <a:r>
                        <a:rPr lang="et-EE" sz="1200" dirty="0"/>
                        <a:t>Tegevuste elluviimisel tuleb lähtuda </a:t>
                      </a:r>
                      <a:r>
                        <a:rPr lang="et-EE" sz="1200" dirty="0">
                          <a:hlinkClick r:id="rId6"/>
                        </a:rPr>
                        <a:t>keskkonnahoidliku sündmuse korraldamise põhimõtetest</a:t>
                      </a:r>
                      <a:r>
                        <a:rPr lang="et-EE" sz="1200" dirty="0"/>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t-EE" sz="1200" dirty="0"/>
                    </a:p>
                    <a:p>
                      <a:pPr marL="0" marR="0" lvl="0" indent="0" algn="r" defTabSz="1219170" rtl="0" eaLnBrk="1" fontAlgn="auto" latinLnBrk="0" hangingPunct="1">
                        <a:lnSpc>
                          <a:spcPct val="100000"/>
                        </a:lnSpc>
                        <a:spcBef>
                          <a:spcPts val="0"/>
                        </a:spcBef>
                        <a:spcAft>
                          <a:spcPts val="0"/>
                        </a:spcAft>
                        <a:buClrTx/>
                        <a:buSzTx/>
                        <a:buFontTx/>
                        <a:buNone/>
                        <a:tabLst/>
                        <a:defRPr/>
                      </a:pPr>
                      <a:r>
                        <a:rPr lang="et-EE" sz="1200" dirty="0"/>
                        <a:t>jätkub</a:t>
                      </a:r>
                    </a:p>
                  </a:txBody>
                  <a:tcPr>
                    <a:solidFill>
                      <a:srgbClr val="E0E3EC"/>
                    </a:solidFill>
                  </a:tcPr>
                </a:tc>
                <a:extLst>
                  <a:ext uri="{0D108BD9-81ED-4DB2-BD59-A6C34878D82A}">
                    <a16:rowId xmlns:a16="http://schemas.microsoft.com/office/drawing/2014/main" val="2770797623"/>
                  </a:ext>
                </a:extLst>
              </a:tr>
            </a:tbl>
          </a:graphicData>
        </a:graphic>
      </p:graphicFrame>
      <p:sp>
        <p:nvSpPr>
          <p:cNvPr id="3" name="Title 2">
            <a:extLst>
              <a:ext uri="{FF2B5EF4-FFF2-40B4-BE49-F238E27FC236}">
                <a16:creationId xmlns:a16="http://schemas.microsoft.com/office/drawing/2014/main" id="{85186865-29F6-1E5B-0AE8-A60B8B1038EB}"/>
              </a:ext>
            </a:extLst>
          </p:cNvPr>
          <p:cNvSpPr txBox="1">
            <a:spLocks/>
          </p:cNvSpPr>
          <p:nvPr/>
        </p:nvSpPr>
        <p:spPr>
          <a:xfrm>
            <a:off x="609599" y="153986"/>
            <a:ext cx="10938456" cy="690966"/>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a:t>MEEDE 4: Sotsiaalse kaasatuse suurendamine</a:t>
            </a:r>
          </a:p>
        </p:txBody>
      </p:sp>
      <p:sp>
        <p:nvSpPr>
          <p:cNvPr id="5" name="Slaidinumbri kohatäide 3">
            <a:extLst>
              <a:ext uri="{FF2B5EF4-FFF2-40B4-BE49-F238E27FC236}">
                <a16:creationId xmlns:a16="http://schemas.microsoft.com/office/drawing/2014/main" id="{54EF276F-23BC-B17D-9ECB-E3C64E73930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45</a:t>
            </a:fld>
            <a:endParaRPr lang="et-EE">
              <a:solidFill>
                <a:prstClr val="black"/>
              </a:solidFill>
              <a:latin typeface="Calibri"/>
            </a:endParaRPr>
          </a:p>
        </p:txBody>
      </p:sp>
    </p:spTree>
    <p:extLst>
      <p:ext uri="{BB962C8B-B14F-4D97-AF65-F5344CB8AC3E}">
        <p14:creationId xmlns:p14="http://schemas.microsoft.com/office/powerpoint/2010/main" val="596847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43270-795B-4427-90C0-5EED22740D8E}"/>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2497716-1ED4-4087-154E-9AD3579C4524}"/>
              </a:ext>
            </a:extLst>
          </p:cNvPr>
          <p:cNvGraphicFramePr>
            <a:graphicFrameLocks noGrp="1"/>
          </p:cNvGraphicFramePr>
          <p:nvPr>
            <p:ph idx="1"/>
            <p:extLst>
              <p:ext uri="{D42A27DB-BD31-4B8C-83A1-F6EECF244321}">
                <p14:modId xmlns:p14="http://schemas.microsoft.com/office/powerpoint/2010/main" val="431972810"/>
              </p:ext>
            </p:extLst>
          </p:nvPr>
        </p:nvGraphicFramePr>
        <p:xfrm>
          <a:off x="803083" y="872337"/>
          <a:ext cx="10938456" cy="2281428"/>
        </p:xfrm>
        <a:graphic>
          <a:graphicData uri="http://schemas.openxmlformats.org/drawingml/2006/table">
            <a:tbl>
              <a:tblPr firstRow="1" bandRow="1">
                <a:tableStyleId>{5C22544A-7EE6-4342-B048-85BDC9FD1C3A}</a:tableStyleId>
              </a:tblPr>
              <a:tblGrid>
                <a:gridCol w="2368108">
                  <a:extLst>
                    <a:ext uri="{9D8B030D-6E8A-4147-A177-3AD203B41FA5}">
                      <a16:colId xmlns:a16="http://schemas.microsoft.com/office/drawing/2014/main" val="4130286235"/>
                    </a:ext>
                  </a:extLst>
                </a:gridCol>
                <a:gridCol w="8570348">
                  <a:extLst>
                    <a:ext uri="{9D8B030D-6E8A-4147-A177-3AD203B41FA5}">
                      <a16:colId xmlns:a16="http://schemas.microsoft.com/office/drawing/2014/main" val="3261024921"/>
                    </a:ext>
                  </a:extLst>
                </a:gridCol>
              </a:tblGrid>
              <a:tr h="268794">
                <a:tc>
                  <a:txBody>
                    <a:bodyPr/>
                    <a:lstStyle/>
                    <a:p>
                      <a:pPr algn="l">
                        <a:lnSpc>
                          <a:spcPct val="90000"/>
                        </a:lnSpc>
                      </a:pPr>
                      <a:r>
                        <a:rPr lang="en-US" sz="1300" err="1">
                          <a:solidFill>
                            <a:schemeClr val="tx1"/>
                          </a:solidFill>
                        </a:rPr>
                        <a:t>Nimetus</a:t>
                      </a:r>
                      <a:endParaRPr lang="et-EE" sz="1300">
                        <a:solidFill>
                          <a:schemeClr val="tx1"/>
                        </a:solidFill>
                      </a:endParaRPr>
                    </a:p>
                  </a:txBody>
                  <a:tcPr>
                    <a:solidFill>
                      <a:srgbClr val="E0E3EC"/>
                    </a:solidFill>
                  </a:tcPr>
                </a:tc>
                <a:tc>
                  <a:txBody>
                    <a:bodyPr/>
                    <a:lstStyle/>
                    <a:p>
                      <a:pPr algn="l">
                        <a:lnSpc>
                          <a:spcPct val="90000"/>
                        </a:lnSpc>
                      </a:pPr>
                      <a:r>
                        <a:rPr lang="et-EE" sz="1300">
                          <a:solidFill>
                            <a:schemeClr val="tx1"/>
                          </a:solidFill>
                        </a:rPr>
                        <a:t>Sotsiaalse kaasatuse suurendamine</a:t>
                      </a:r>
                    </a:p>
                  </a:txBody>
                  <a:tcPr>
                    <a:solidFill>
                      <a:srgbClr val="E0E3EC"/>
                    </a:solidFill>
                  </a:tcPr>
                </a:tc>
                <a:extLst>
                  <a:ext uri="{0D108BD9-81ED-4DB2-BD59-A6C34878D82A}">
                    <a16:rowId xmlns:a16="http://schemas.microsoft.com/office/drawing/2014/main" val="107896730"/>
                  </a:ext>
                </a:extLst>
              </a:tr>
              <a:tr h="370840">
                <a:tc>
                  <a:txBody>
                    <a:bodyPr/>
                    <a:lstStyle/>
                    <a:p>
                      <a:pPr>
                        <a:lnSpc>
                          <a:spcPct val="90000"/>
                        </a:lnSpc>
                      </a:pPr>
                      <a:r>
                        <a:rPr lang="et-EE" sz="1200" dirty="0" err="1">
                          <a:solidFill>
                            <a:schemeClr val="tx1"/>
                          </a:solidFill>
                        </a:rPr>
                        <a:t>Minip</a:t>
                      </a:r>
                      <a:r>
                        <a:rPr lang="en-US" sz="1200" dirty="0" err="1">
                          <a:solidFill>
                            <a:schemeClr val="tx1"/>
                          </a:solidFill>
                        </a:rPr>
                        <a:t>rojekti</a:t>
                      </a:r>
                      <a:r>
                        <a:rPr lang="et-EE" sz="1200" dirty="0">
                          <a:solidFill>
                            <a:schemeClr val="tx1"/>
                          </a:solidFill>
                        </a:rPr>
                        <a:t> </a:t>
                      </a:r>
                      <a:r>
                        <a:rPr lang="en-US" sz="1200" dirty="0" err="1">
                          <a:solidFill>
                            <a:schemeClr val="tx1"/>
                          </a:solidFill>
                        </a:rPr>
                        <a:t>toetuse</a:t>
                      </a:r>
                      <a:r>
                        <a:rPr lang="en-US" sz="1200" dirty="0">
                          <a:solidFill>
                            <a:schemeClr val="tx1"/>
                          </a:solidFill>
                        </a:rPr>
                        <a:t> </a:t>
                      </a:r>
                      <a:r>
                        <a:rPr lang="en-US" sz="1200" dirty="0" err="1">
                          <a:solidFill>
                            <a:schemeClr val="tx1"/>
                          </a:solidFill>
                        </a:rPr>
                        <a:t>taotluste</a:t>
                      </a:r>
                      <a:r>
                        <a:rPr lang="en-US" sz="1200" dirty="0">
                          <a:solidFill>
                            <a:schemeClr val="tx1"/>
                          </a:solidFill>
                        </a:rPr>
                        <a:t> </a:t>
                      </a:r>
                      <a:r>
                        <a:rPr lang="en-US" sz="1200" dirty="0" err="1">
                          <a:solidFill>
                            <a:schemeClr val="tx1"/>
                          </a:solidFill>
                        </a:rPr>
                        <a:t>hindamiskriteeriumid</a:t>
                      </a:r>
                      <a:endParaRPr lang="et-EE" sz="1200" dirty="0">
                        <a:solidFill>
                          <a:schemeClr val="tx1"/>
                        </a:solidFill>
                      </a:endParaRPr>
                    </a:p>
                  </a:txBody>
                  <a:tcPr>
                    <a:solidFill>
                      <a:srgbClr val="E0E3EC"/>
                    </a:solidFill>
                  </a:tcPr>
                </a:tc>
                <a:tc>
                  <a:txBody>
                    <a:bodyPr/>
                    <a:lstStyle/>
                    <a:p>
                      <a:pPr>
                        <a:lnSpc>
                          <a:spcPct val="100000"/>
                        </a:lnSpc>
                      </a:pPr>
                      <a:r>
                        <a:rPr lang="et-EE" sz="1200" dirty="0"/>
                        <a:t>Projekti vastavus meetme eesmärkidele; projekti mõju meetme mõõdikute täitmisele (otseste kasusaajate arv vähemalt </a:t>
                      </a:r>
                      <a:r>
                        <a:rPr lang="et-EE" sz="1200" dirty="0">
                          <a:highlight>
                            <a:srgbClr val="FFFF00"/>
                          </a:highlight>
                        </a:rPr>
                        <a:t>8 </a:t>
                      </a:r>
                      <a:r>
                        <a:rPr lang="et-EE" sz="1200" strike="sngStrike" dirty="0">
                          <a:highlight>
                            <a:srgbClr val="FFFF00"/>
                          </a:highlight>
                        </a:rPr>
                        <a:t>10</a:t>
                      </a:r>
                      <a:r>
                        <a:rPr lang="et-EE" sz="1200" dirty="0">
                          <a:highlight>
                            <a:srgbClr val="FFFF00"/>
                          </a:highlight>
                        </a:rPr>
                        <a:t> </a:t>
                      </a:r>
                      <a:r>
                        <a:rPr lang="et-EE" sz="1200" dirty="0"/>
                        <a:t>inimest </a:t>
                      </a:r>
                      <a:r>
                        <a:rPr lang="et-EE" sz="1200" dirty="0">
                          <a:highlight>
                            <a:srgbClr val="FFFF00"/>
                          </a:highlight>
                        </a:rPr>
                        <a:t>tegevuse kohta </a:t>
                      </a:r>
                      <a:r>
                        <a:rPr lang="et-EE" sz="1200" dirty="0"/>
                        <a:t>või kaudsete kasusaajate arv vähemalt 30 inimest); projekti vajalikkus taotleja jaoks; projekti eelarve põhjendatus ja kuluefektiivsus; projekti tulemuslikkus ja elujõulisus; taotleja suutlikkus projekti ellu viia.</a:t>
                      </a:r>
                    </a:p>
                  </a:txBody>
                  <a:tcPr>
                    <a:solidFill>
                      <a:srgbClr val="E0E3EC"/>
                    </a:solidFill>
                  </a:tcPr>
                </a:tc>
                <a:extLst>
                  <a:ext uri="{0D108BD9-81ED-4DB2-BD59-A6C34878D82A}">
                    <a16:rowId xmlns:a16="http://schemas.microsoft.com/office/drawing/2014/main" val="3056395871"/>
                  </a:ext>
                </a:extLst>
              </a:tr>
              <a:tr h="370840">
                <a:tc>
                  <a:txBody>
                    <a:bodyPr/>
                    <a:lstStyle/>
                    <a:p>
                      <a:pPr>
                        <a:lnSpc>
                          <a:spcPct val="90000"/>
                        </a:lnSpc>
                      </a:pPr>
                      <a:r>
                        <a:rPr lang="et-EE" sz="1200" dirty="0"/>
                        <a:t>Miniprojekti toetuse piirsummad ja määr</a:t>
                      </a:r>
                    </a:p>
                  </a:txBody>
                  <a:tcPr>
                    <a:solidFill>
                      <a:srgbClr val="E0E3EC"/>
                    </a:solidFill>
                  </a:tcPr>
                </a:tc>
                <a:tc>
                  <a:txBody>
                    <a:bodyPr/>
                    <a:lstStyle/>
                    <a:p>
                      <a:r>
                        <a:rPr lang="et-EE" sz="1200"/>
                        <a:t>Miniprojektide toetuse miinimumsumma on 1 000 € ja maksimumsumma on 8 000 €,</a:t>
                      </a:r>
                    </a:p>
                    <a:p>
                      <a:r>
                        <a:rPr lang="et-EE" sz="1200"/>
                        <a:t>sh väikeprojektide toetuse miinimumsumma on 1 000 € ja maksimumsumma on 3 000 €. </a:t>
                      </a:r>
                    </a:p>
                    <a:p>
                      <a:endParaRPr lang="et-EE" sz="1200"/>
                    </a:p>
                    <a:p>
                      <a:r>
                        <a:rPr lang="et-EE" sz="1200"/>
                        <a:t>Toetuse määr on 100 %.</a:t>
                      </a:r>
                    </a:p>
                  </a:txBody>
                  <a:tcPr marL="68580" marR="68580" marT="0" marB="0">
                    <a:solidFill>
                      <a:srgbClr val="E0E3EC"/>
                    </a:solidFill>
                  </a:tcPr>
                </a:tc>
                <a:extLst>
                  <a:ext uri="{0D108BD9-81ED-4DB2-BD59-A6C34878D82A}">
                    <a16:rowId xmlns:a16="http://schemas.microsoft.com/office/drawing/2014/main" val="624598555"/>
                  </a:ext>
                </a:extLst>
              </a:tr>
              <a:tr h="370840">
                <a:tc>
                  <a:txBody>
                    <a:bodyPr/>
                    <a:lstStyle/>
                    <a:p>
                      <a:pPr>
                        <a:lnSpc>
                          <a:spcPct val="90000"/>
                        </a:lnSpc>
                      </a:pPr>
                      <a:r>
                        <a:rPr lang="et-EE" sz="1200" dirty="0"/>
                        <a:t>Miniprojektide näitajad ja sihtväärtused</a:t>
                      </a:r>
                    </a:p>
                  </a:txBody>
                  <a:tcPr>
                    <a:solidFill>
                      <a:srgbClr val="E0E3EC"/>
                    </a:solidFill>
                  </a:tcPr>
                </a:tc>
                <a:tc>
                  <a:txBody>
                    <a:bodyPr/>
                    <a:lstStyle/>
                    <a:p>
                      <a:r>
                        <a:rPr lang="et-EE" sz="1200" dirty="0"/>
                        <a:t>Elluviidud miniprojektide arv 80.</a:t>
                      </a:r>
                    </a:p>
                    <a:p>
                      <a:r>
                        <a:rPr lang="et-EE" sz="1200" dirty="0"/>
                        <a:t>Korraldatud sündmuste arv 45.</a:t>
                      </a:r>
                    </a:p>
                    <a:p>
                      <a:r>
                        <a:rPr lang="et-EE" sz="1200" dirty="0"/>
                        <a:t>Kaasatud inimeste arv 1200.</a:t>
                      </a:r>
                    </a:p>
                  </a:txBody>
                  <a:tcPr>
                    <a:solidFill>
                      <a:srgbClr val="E0E3EC"/>
                    </a:solidFill>
                  </a:tcPr>
                </a:tc>
                <a:extLst>
                  <a:ext uri="{0D108BD9-81ED-4DB2-BD59-A6C34878D82A}">
                    <a16:rowId xmlns:a16="http://schemas.microsoft.com/office/drawing/2014/main" val="815288715"/>
                  </a:ext>
                </a:extLst>
              </a:tr>
            </a:tbl>
          </a:graphicData>
        </a:graphic>
      </p:graphicFrame>
      <p:sp>
        <p:nvSpPr>
          <p:cNvPr id="3" name="Title 2">
            <a:extLst>
              <a:ext uri="{FF2B5EF4-FFF2-40B4-BE49-F238E27FC236}">
                <a16:creationId xmlns:a16="http://schemas.microsoft.com/office/drawing/2014/main" id="{AFBBD034-03A8-271D-0CB3-AC05D0CF8965}"/>
              </a:ext>
            </a:extLst>
          </p:cNvPr>
          <p:cNvSpPr txBox="1">
            <a:spLocks/>
          </p:cNvSpPr>
          <p:nvPr/>
        </p:nvSpPr>
        <p:spPr>
          <a:xfrm>
            <a:off x="609599" y="153986"/>
            <a:ext cx="10938456" cy="690966"/>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a:t>MEEDE 4: Sotsiaalse kaasatuse suurendamine</a:t>
            </a:r>
          </a:p>
        </p:txBody>
      </p:sp>
      <p:sp>
        <p:nvSpPr>
          <p:cNvPr id="5" name="Slaidinumbri kohatäide 3">
            <a:extLst>
              <a:ext uri="{FF2B5EF4-FFF2-40B4-BE49-F238E27FC236}">
                <a16:creationId xmlns:a16="http://schemas.microsoft.com/office/drawing/2014/main" id="{01EF19F1-C77B-DD04-107A-8F1E0B5C4D1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46</a:t>
            </a:fld>
            <a:endParaRPr lang="et-EE">
              <a:solidFill>
                <a:prstClr val="black"/>
              </a:solidFill>
              <a:latin typeface="Calibri"/>
            </a:endParaRPr>
          </a:p>
        </p:txBody>
      </p:sp>
    </p:spTree>
    <p:extLst>
      <p:ext uri="{BB962C8B-B14F-4D97-AF65-F5344CB8AC3E}">
        <p14:creationId xmlns:p14="http://schemas.microsoft.com/office/powerpoint/2010/main" val="467235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A59AD4-03F0-3E1C-C8B6-886B6D9A1482}"/>
              </a:ext>
            </a:extLst>
          </p:cNvPr>
          <p:cNvGraphicFramePr>
            <a:graphicFrameLocks noGrp="1"/>
          </p:cNvGraphicFramePr>
          <p:nvPr>
            <p:ph idx="1"/>
            <p:extLst>
              <p:ext uri="{D42A27DB-BD31-4B8C-83A1-F6EECF244321}">
                <p14:modId xmlns:p14="http://schemas.microsoft.com/office/powerpoint/2010/main" val="2706768875"/>
              </p:ext>
            </p:extLst>
          </p:nvPr>
        </p:nvGraphicFramePr>
        <p:xfrm>
          <a:off x="661415" y="1278128"/>
          <a:ext cx="11033762" cy="4747768"/>
        </p:xfrm>
        <a:graphic>
          <a:graphicData uri="http://schemas.openxmlformats.org/drawingml/2006/table">
            <a:tbl>
              <a:tblPr firstRow="1" bandRow="1">
                <a:tableStyleId>{5C22544A-7EE6-4342-B048-85BDC9FD1C3A}</a:tableStyleId>
              </a:tblPr>
              <a:tblGrid>
                <a:gridCol w="2636225">
                  <a:extLst>
                    <a:ext uri="{9D8B030D-6E8A-4147-A177-3AD203B41FA5}">
                      <a16:colId xmlns:a16="http://schemas.microsoft.com/office/drawing/2014/main" val="4130286235"/>
                    </a:ext>
                  </a:extLst>
                </a:gridCol>
                <a:gridCol w="8397537">
                  <a:extLst>
                    <a:ext uri="{9D8B030D-6E8A-4147-A177-3AD203B41FA5}">
                      <a16:colId xmlns:a16="http://schemas.microsoft.com/office/drawing/2014/main" val="3261024921"/>
                    </a:ext>
                  </a:extLst>
                </a:gridCol>
              </a:tblGrid>
              <a:tr h="268794">
                <a:tc>
                  <a:txBody>
                    <a:bodyPr/>
                    <a:lstStyle/>
                    <a:p>
                      <a:pPr algn="l">
                        <a:lnSpc>
                          <a:spcPct val="90000"/>
                        </a:lnSpc>
                      </a:pPr>
                      <a:r>
                        <a:rPr lang="en-US" sz="1300" err="1">
                          <a:solidFill>
                            <a:schemeClr val="tx1"/>
                          </a:solidFill>
                        </a:rPr>
                        <a:t>Nimetus</a:t>
                      </a:r>
                      <a:endParaRPr lang="et-EE" sz="1300">
                        <a:solidFill>
                          <a:schemeClr val="tx1"/>
                        </a:solidFill>
                      </a:endParaRPr>
                    </a:p>
                  </a:txBody>
                  <a:tcPr>
                    <a:solidFill>
                      <a:srgbClr val="E0E3EC"/>
                    </a:solidFill>
                  </a:tcPr>
                </a:tc>
                <a:tc>
                  <a:txBody>
                    <a:bodyPr/>
                    <a:lstStyle/>
                    <a:p>
                      <a:pPr algn="l">
                        <a:lnSpc>
                          <a:spcPct val="90000"/>
                        </a:lnSpc>
                      </a:pPr>
                      <a:r>
                        <a:rPr lang="et-EE" sz="1300">
                          <a:solidFill>
                            <a:schemeClr val="tx1"/>
                          </a:solidFill>
                        </a:rPr>
                        <a:t>5. Koostööprojektide meede</a:t>
                      </a:r>
                    </a:p>
                  </a:txBody>
                  <a:tcPr>
                    <a:solidFill>
                      <a:srgbClr val="E0E3EC"/>
                    </a:solidFill>
                  </a:tcPr>
                </a:tc>
                <a:extLst>
                  <a:ext uri="{0D108BD9-81ED-4DB2-BD59-A6C34878D82A}">
                    <a16:rowId xmlns:a16="http://schemas.microsoft.com/office/drawing/2014/main" val="107896730"/>
                  </a:ext>
                </a:extLst>
              </a:tr>
              <a:tr h="308356">
                <a:tc>
                  <a:txBody>
                    <a:bodyPr/>
                    <a:lstStyle/>
                    <a:p>
                      <a:pPr>
                        <a:lnSpc>
                          <a:spcPct val="90000"/>
                        </a:lnSpc>
                      </a:pPr>
                      <a:r>
                        <a:rPr lang="en-US" sz="1300" err="1">
                          <a:solidFill>
                            <a:schemeClr val="tx1"/>
                          </a:solidFill>
                        </a:rPr>
                        <a:t>Rakendamise</a:t>
                      </a:r>
                      <a:r>
                        <a:rPr lang="en-US" sz="1300">
                          <a:solidFill>
                            <a:schemeClr val="tx1"/>
                          </a:solidFill>
                        </a:rPr>
                        <a:t> </a:t>
                      </a:r>
                      <a:r>
                        <a:rPr lang="en-US" sz="1300" err="1">
                          <a:solidFill>
                            <a:schemeClr val="tx1"/>
                          </a:solidFill>
                        </a:rPr>
                        <a:t>vajadus</a:t>
                      </a:r>
                      <a:endParaRPr lang="et-EE" sz="1300">
                        <a:solidFill>
                          <a:schemeClr val="tx1"/>
                        </a:solidFill>
                      </a:endParaRPr>
                    </a:p>
                  </a:txBody>
                  <a:tcPr>
                    <a:solidFill>
                      <a:srgbClr val="E0E3EC"/>
                    </a:solid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300" kern="1200">
                          <a:solidFill>
                            <a:schemeClr val="dk1"/>
                          </a:solidFill>
                          <a:effectLst/>
                          <a:latin typeface="+mn-lt"/>
                          <a:ea typeface="+mn-ea"/>
                          <a:cs typeface="+mn-cs"/>
                        </a:rPr>
                        <a:t>Arendada tegevusrühma piirkonna võrgustikke koostöös teiste piirkondadega  ning tuua piirkonda rahvusvahelist kogemust.</a:t>
                      </a:r>
                      <a:endParaRPr lang="et-EE" sz="1300">
                        <a:solidFill>
                          <a:schemeClr val="tx1"/>
                        </a:solidFill>
                      </a:endParaRPr>
                    </a:p>
                  </a:txBody>
                  <a:tcPr>
                    <a:solidFill>
                      <a:srgbClr val="E0E3EC"/>
                    </a:solidFill>
                  </a:tcPr>
                </a:tc>
                <a:extLst>
                  <a:ext uri="{0D108BD9-81ED-4DB2-BD59-A6C34878D82A}">
                    <a16:rowId xmlns:a16="http://schemas.microsoft.com/office/drawing/2014/main" val="1125821582"/>
                  </a:ext>
                </a:extLst>
              </a:tr>
              <a:tr h="248028">
                <a:tc>
                  <a:txBody>
                    <a:bodyPr/>
                    <a:lstStyle/>
                    <a:p>
                      <a:pPr>
                        <a:lnSpc>
                          <a:spcPct val="90000"/>
                        </a:lnSpc>
                      </a:pPr>
                      <a:r>
                        <a:rPr lang="en-US" sz="1300" err="1">
                          <a:solidFill>
                            <a:schemeClr val="tx1"/>
                          </a:solidFill>
                        </a:rPr>
                        <a:t>Eesmärk</a:t>
                      </a:r>
                      <a:endParaRPr lang="et-EE" sz="1300">
                        <a:solidFill>
                          <a:schemeClr val="tx1"/>
                        </a:solidFill>
                      </a:endParaRPr>
                    </a:p>
                  </a:txBody>
                  <a:tcPr>
                    <a:solidFill>
                      <a:srgbClr val="E0E3EC"/>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t-EE" sz="1300" kern="1200">
                          <a:solidFill>
                            <a:schemeClr val="dk1"/>
                          </a:solidFill>
                          <a:effectLst/>
                          <a:latin typeface="+mn-lt"/>
                          <a:ea typeface="+mn-ea"/>
                          <a:cs typeface="+mn-cs"/>
                        </a:rPr>
                        <a:t>Koostöömeede panustab kõikidesse strateegia eesmärkidesse, tugevdab piirkonna võrgustikke, soodustab koostööd ning aitab saavutada laiemat kandepinda ja mõju väljakutsete elluviimiseks.</a:t>
                      </a:r>
                      <a:endParaRPr lang="fi-FI" sz="1300">
                        <a:solidFill>
                          <a:schemeClr val="tx1"/>
                        </a:solidFill>
                      </a:endParaRPr>
                    </a:p>
                  </a:txBody>
                  <a:tcPr>
                    <a:solidFill>
                      <a:srgbClr val="E0E3EC"/>
                    </a:solidFill>
                  </a:tcPr>
                </a:tc>
                <a:extLst>
                  <a:ext uri="{0D108BD9-81ED-4DB2-BD59-A6C34878D82A}">
                    <a16:rowId xmlns:a16="http://schemas.microsoft.com/office/drawing/2014/main" val="923754184"/>
                  </a:ext>
                </a:extLst>
              </a:tr>
              <a:tr h="280924">
                <a:tc>
                  <a:txBody>
                    <a:bodyPr/>
                    <a:lstStyle/>
                    <a:p>
                      <a:pPr>
                        <a:lnSpc>
                          <a:spcPct val="90000"/>
                        </a:lnSpc>
                      </a:pPr>
                      <a:r>
                        <a:rPr lang="en-US" sz="1300" err="1">
                          <a:solidFill>
                            <a:schemeClr val="tx1"/>
                          </a:solidFill>
                        </a:rPr>
                        <a:t>Toetavad</a:t>
                      </a:r>
                      <a:r>
                        <a:rPr lang="en-US" sz="1300">
                          <a:solidFill>
                            <a:schemeClr val="tx1"/>
                          </a:solidFill>
                        </a:rPr>
                        <a:t> </a:t>
                      </a:r>
                      <a:r>
                        <a:rPr lang="en-US" sz="1300" err="1">
                          <a:solidFill>
                            <a:schemeClr val="tx1"/>
                          </a:solidFill>
                        </a:rPr>
                        <a:t>tegevused</a:t>
                      </a:r>
                      <a:endParaRPr lang="et-EE" sz="1300">
                        <a:solidFill>
                          <a:schemeClr val="tx1"/>
                        </a:solidFill>
                      </a:endParaRPr>
                    </a:p>
                  </a:txBody>
                  <a:tcPr>
                    <a:solidFill>
                      <a:srgbClr val="E0E3EC"/>
                    </a:solidFill>
                  </a:tcPr>
                </a:tc>
                <a:tc>
                  <a:txBody>
                    <a:bodyPr/>
                    <a:lstStyle/>
                    <a:p>
                      <a:r>
                        <a:rPr lang="et-EE" sz="1300" kern="1200">
                          <a:solidFill>
                            <a:schemeClr val="dk1"/>
                          </a:solidFill>
                          <a:effectLst/>
                          <a:latin typeface="+mn-lt"/>
                          <a:ea typeface="+mn-ea"/>
                          <a:cs typeface="+mn-cs"/>
                        </a:rPr>
                        <a:t>- rahvusvaheliste koostööprojektide ettevalmistamine;</a:t>
                      </a:r>
                    </a:p>
                    <a:p>
                      <a:r>
                        <a:rPr lang="et-EE" sz="1300" kern="1200">
                          <a:solidFill>
                            <a:schemeClr val="dk1"/>
                          </a:solidFill>
                          <a:effectLst/>
                          <a:latin typeface="+mn-lt"/>
                          <a:ea typeface="+mn-ea"/>
                          <a:cs typeface="+mn-cs"/>
                        </a:rPr>
                        <a:t>- rahvusvaheliste ja siseriiklike koostööprojektide algatamine ja arendamine.</a:t>
                      </a:r>
                      <a:endParaRPr lang="et-EE" sz="1300">
                        <a:solidFill>
                          <a:schemeClr val="tx1"/>
                        </a:solidFill>
                      </a:endParaRPr>
                    </a:p>
                  </a:txBody>
                  <a:tcPr>
                    <a:solidFill>
                      <a:srgbClr val="E0E3EC"/>
                    </a:solidFill>
                  </a:tcPr>
                </a:tc>
                <a:extLst>
                  <a:ext uri="{0D108BD9-81ED-4DB2-BD59-A6C34878D82A}">
                    <a16:rowId xmlns:a16="http://schemas.microsoft.com/office/drawing/2014/main" val="3378866086"/>
                  </a:ext>
                </a:extLst>
              </a:tr>
              <a:tr h="370840">
                <a:tc>
                  <a:txBody>
                    <a:bodyPr/>
                    <a:lstStyle/>
                    <a:p>
                      <a:pPr>
                        <a:lnSpc>
                          <a:spcPct val="90000"/>
                        </a:lnSpc>
                      </a:pPr>
                      <a:r>
                        <a:rPr lang="en-US" sz="1300" err="1">
                          <a:solidFill>
                            <a:schemeClr val="tx1"/>
                          </a:solidFill>
                        </a:rPr>
                        <a:t>Sihtrühm</a:t>
                      </a:r>
                      <a:endParaRPr lang="et-EE" sz="1300">
                        <a:solidFill>
                          <a:schemeClr val="tx1"/>
                        </a:solidFill>
                      </a:endParaRPr>
                    </a:p>
                  </a:txBody>
                  <a:tcPr>
                    <a:solidFill>
                      <a:srgbClr val="E0E3EC"/>
                    </a:solidFill>
                  </a:tcPr>
                </a:tc>
                <a:tc>
                  <a:txBody>
                    <a:bodyPr/>
                    <a:lstStyle/>
                    <a:p>
                      <a:pPr>
                        <a:lnSpc>
                          <a:spcPct val="90000"/>
                        </a:lnSpc>
                      </a:pPr>
                      <a:r>
                        <a:rPr lang="et-EE" sz="1300">
                          <a:solidFill>
                            <a:schemeClr val="tx1"/>
                          </a:solidFill>
                        </a:rPr>
                        <a:t>Taotlejaks võib olla Jõgevamaa Koostöökoda.</a:t>
                      </a:r>
                    </a:p>
                  </a:txBody>
                  <a:tcPr>
                    <a:solidFill>
                      <a:srgbClr val="E0E3EC"/>
                    </a:solidFill>
                  </a:tcPr>
                </a:tc>
                <a:extLst>
                  <a:ext uri="{0D108BD9-81ED-4DB2-BD59-A6C34878D82A}">
                    <a16:rowId xmlns:a16="http://schemas.microsoft.com/office/drawing/2014/main" val="4081156063"/>
                  </a:ext>
                </a:extLst>
              </a:tr>
              <a:tr h="432816">
                <a:tc>
                  <a:txBody>
                    <a:bodyPr/>
                    <a:lstStyle/>
                    <a:p>
                      <a:pPr>
                        <a:lnSpc>
                          <a:spcPct val="90000"/>
                        </a:lnSpc>
                      </a:pPr>
                      <a:r>
                        <a:rPr lang="en-US" sz="1300" err="1">
                          <a:solidFill>
                            <a:schemeClr val="tx1"/>
                          </a:solidFill>
                        </a:rPr>
                        <a:t>Nõuded</a:t>
                      </a:r>
                      <a:r>
                        <a:rPr lang="en-US" sz="1300">
                          <a:solidFill>
                            <a:schemeClr val="tx1"/>
                          </a:solidFill>
                        </a:rPr>
                        <a:t> </a:t>
                      </a:r>
                      <a:r>
                        <a:rPr lang="en-US" sz="1300" err="1">
                          <a:solidFill>
                            <a:schemeClr val="tx1"/>
                          </a:solidFill>
                        </a:rPr>
                        <a:t>projektitoetuse</a:t>
                      </a:r>
                      <a:r>
                        <a:rPr lang="en-US" sz="1300">
                          <a:solidFill>
                            <a:schemeClr val="tx1"/>
                          </a:solidFill>
                        </a:rPr>
                        <a:t> </a:t>
                      </a:r>
                      <a:r>
                        <a:rPr lang="en-US" sz="1300" err="1">
                          <a:solidFill>
                            <a:schemeClr val="tx1"/>
                          </a:solidFill>
                        </a:rPr>
                        <a:t>taotlejale</a:t>
                      </a:r>
                      <a:r>
                        <a:rPr lang="en-US" sz="1300">
                          <a:solidFill>
                            <a:schemeClr val="tx1"/>
                          </a:solidFill>
                        </a:rPr>
                        <a:t> ja </a:t>
                      </a:r>
                      <a:r>
                        <a:rPr lang="en-US" sz="1300" err="1">
                          <a:solidFill>
                            <a:schemeClr val="tx1"/>
                          </a:solidFill>
                        </a:rPr>
                        <a:t>toetuse</a:t>
                      </a:r>
                      <a:r>
                        <a:rPr lang="en-US" sz="1300">
                          <a:solidFill>
                            <a:schemeClr val="tx1"/>
                          </a:solidFill>
                        </a:rPr>
                        <a:t> </a:t>
                      </a:r>
                      <a:r>
                        <a:rPr lang="en-US" sz="1300" err="1">
                          <a:solidFill>
                            <a:schemeClr val="tx1"/>
                          </a:solidFill>
                        </a:rPr>
                        <a:t>saajale</a:t>
                      </a:r>
                      <a:endParaRPr lang="et-EE" sz="1300">
                        <a:solidFill>
                          <a:schemeClr val="tx1"/>
                        </a:solidFill>
                      </a:endParaRPr>
                    </a:p>
                  </a:txBody>
                  <a:tcPr>
                    <a:solidFill>
                      <a:srgbClr val="E0E3EC"/>
                    </a:solidFill>
                  </a:tcPr>
                </a:tc>
                <a:tc>
                  <a:txBody>
                    <a:bodyPr/>
                    <a:lstStyle/>
                    <a:p>
                      <a:r>
                        <a:rPr lang="et-EE" sz="1300" kern="1200">
                          <a:solidFill>
                            <a:schemeClr val="dk1"/>
                          </a:solidFill>
                          <a:effectLst/>
                          <a:latin typeface="+mn-lt"/>
                          <a:ea typeface="+mn-ea"/>
                          <a:cs typeface="+mn-cs"/>
                        </a:rPr>
                        <a:t>Tegevuste elluviija peab tagama kõikide osaliste võrdse kohtlemise ja ligipääsetavuse;</a:t>
                      </a:r>
                    </a:p>
                    <a:p>
                      <a:r>
                        <a:rPr lang="et-EE" sz="1300" kern="1200">
                          <a:solidFill>
                            <a:schemeClr val="dk1"/>
                          </a:solidFill>
                          <a:effectLst/>
                          <a:latin typeface="+mn-lt"/>
                          <a:ea typeface="+mn-ea"/>
                          <a:cs typeface="+mn-cs"/>
                        </a:rPr>
                        <a:t>Toetatavad tegevused ei tohi suurendada negatiivseid keskkonnamõjusid;</a:t>
                      </a:r>
                    </a:p>
                    <a:p>
                      <a:r>
                        <a:rPr lang="et-EE" sz="1300" kern="1200">
                          <a:solidFill>
                            <a:schemeClr val="dk1"/>
                          </a:solidFill>
                          <a:effectLst/>
                          <a:latin typeface="+mn-lt"/>
                          <a:ea typeface="+mn-ea"/>
                          <a:cs typeface="+mn-cs"/>
                        </a:rPr>
                        <a:t>Tegevuste elluviimisel tuleb lähtuda keskkonnasäästlikkuse põhimõtetest.</a:t>
                      </a:r>
                      <a:endParaRPr lang="et-EE" sz="1300">
                        <a:solidFill>
                          <a:schemeClr val="tx1"/>
                        </a:solidFill>
                      </a:endParaRPr>
                    </a:p>
                  </a:txBody>
                  <a:tcPr>
                    <a:solidFill>
                      <a:srgbClr val="E0E3EC"/>
                    </a:solidFill>
                  </a:tcPr>
                </a:tc>
                <a:extLst>
                  <a:ext uri="{0D108BD9-81ED-4DB2-BD59-A6C34878D82A}">
                    <a16:rowId xmlns:a16="http://schemas.microsoft.com/office/drawing/2014/main" val="2770797623"/>
                  </a:ext>
                </a:extLst>
              </a:tr>
              <a:tr h="370840">
                <a:tc>
                  <a:txBody>
                    <a:bodyPr/>
                    <a:lstStyle/>
                    <a:p>
                      <a:pPr>
                        <a:lnSpc>
                          <a:spcPct val="90000"/>
                        </a:lnSpc>
                      </a:pPr>
                      <a:r>
                        <a:rPr lang="en-US" sz="1300">
                          <a:solidFill>
                            <a:schemeClr val="tx1"/>
                          </a:solidFill>
                        </a:rPr>
                        <a:t>Projektitoetuse taotluste hindamiskriteeriumid</a:t>
                      </a:r>
                      <a:endParaRPr lang="et-EE" sz="1300">
                        <a:solidFill>
                          <a:schemeClr val="tx1"/>
                        </a:solidFill>
                      </a:endParaRPr>
                    </a:p>
                  </a:txBody>
                  <a:tcPr>
                    <a:solidFill>
                      <a:srgbClr val="E0E3EC"/>
                    </a:solidFill>
                  </a:tcPr>
                </a:tc>
                <a:tc>
                  <a:txBody>
                    <a:bodyPr/>
                    <a:lstStyle/>
                    <a:p>
                      <a:pPr>
                        <a:lnSpc>
                          <a:spcPct val="90000"/>
                        </a:lnSpc>
                      </a:pPr>
                      <a:r>
                        <a:rPr lang="et-EE" sz="1300">
                          <a:solidFill>
                            <a:schemeClr val="tx1"/>
                          </a:solidFill>
                        </a:rPr>
                        <a:t>Taotlused kinnitab Jõgevamaa Koostöökoja liikmete üldkoosolek.</a:t>
                      </a:r>
                    </a:p>
                  </a:txBody>
                  <a:tcPr>
                    <a:solidFill>
                      <a:srgbClr val="E0E3EC"/>
                    </a:solidFill>
                  </a:tcPr>
                </a:tc>
                <a:extLst>
                  <a:ext uri="{0D108BD9-81ED-4DB2-BD59-A6C34878D82A}">
                    <a16:rowId xmlns:a16="http://schemas.microsoft.com/office/drawing/2014/main" val="427241166"/>
                  </a:ext>
                </a:extLst>
              </a:tr>
              <a:tr h="370840">
                <a:tc>
                  <a:txBody>
                    <a:bodyPr/>
                    <a:lstStyle/>
                    <a:p>
                      <a:pPr>
                        <a:lnSpc>
                          <a:spcPct val="90000"/>
                        </a:lnSpc>
                      </a:pPr>
                      <a:r>
                        <a:rPr lang="en-US" sz="1300">
                          <a:solidFill>
                            <a:schemeClr val="tx1"/>
                          </a:solidFill>
                        </a:rPr>
                        <a:t>Toetuse </a:t>
                      </a:r>
                      <a:r>
                        <a:rPr lang="et-EE" sz="1300">
                          <a:solidFill>
                            <a:schemeClr val="tx1"/>
                          </a:solidFill>
                        </a:rPr>
                        <a:t>piirsummad</a:t>
                      </a:r>
                      <a:r>
                        <a:rPr lang="en-US" sz="1300">
                          <a:solidFill>
                            <a:schemeClr val="tx1"/>
                          </a:solidFill>
                        </a:rPr>
                        <a:t> ja määr</a:t>
                      </a:r>
                      <a:endParaRPr lang="et-EE" sz="1300">
                        <a:solidFill>
                          <a:schemeClr val="tx1"/>
                        </a:solidFill>
                      </a:endParaRPr>
                    </a:p>
                  </a:txBody>
                  <a:tcPr>
                    <a:solidFill>
                      <a:srgbClr val="E0E3EC"/>
                    </a:solidFill>
                  </a:tcPr>
                </a:tc>
                <a:tc>
                  <a:txBody>
                    <a:bodyPr/>
                    <a:lstStyle/>
                    <a:p>
                      <a:r>
                        <a:rPr lang="et-EE" sz="1300" kern="1200">
                          <a:solidFill>
                            <a:schemeClr val="dk1"/>
                          </a:solidFill>
                          <a:effectLst/>
                          <a:latin typeface="+mn-lt"/>
                          <a:ea typeface="+mn-ea"/>
                          <a:cs typeface="+mn-cs"/>
                        </a:rPr>
                        <a:t>Toetuse miinimumsumma on 5 000 </a:t>
                      </a:r>
                      <a:r>
                        <a:rPr kumimoji="0" lang="en-US" sz="1200" b="0" i="0" u="none" strike="noStrike" cap="none" normalizeH="0" baseline="0" noProof="0">
                          <a:ln>
                            <a:noFill/>
                          </a:ln>
                          <a:solidFill>
                            <a:schemeClr val="tx1"/>
                          </a:solidFill>
                          <a:effectLst/>
                          <a:latin typeface="+mn-lt"/>
                          <a:ea typeface="ＭＳ Ｐゴシック" pitchFamily="34" charset="-128"/>
                        </a:rPr>
                        <a:t>€</a:t>
                      </a:r>
                      <a:r>
                        <a:rPr lang="et-EE" sz="1300" kern="1200">
                          <a:solidFill>
                            <a:schemeClr val="dk1"/>
                          </a:solidFill>
                          <a:effectLst/>
                          <a:latin typeface="+mn-lt"/>
                          <a:ea typeface="+mn-ea"/>
                          <a:cs typeface="+mn-cs"/>
                        </a:rPr>
                        <a:t> ja maksimumsumma 30 000 </a:t>
                      </a:r>
                      <a:r>
                        <a:rPr kumimoji="0" lang="en-US" sz="1200" b="0" i="0" u="none" strike="noStrike" cap="none" normalizeH="0" baseline="0" noProof="0">
                          <a:ln>
                            <a:noFill/>
                          </a:ln>
                          <a:solidFill>
                            <a:schemeClr val="tx1"/>
                          </a:solidFill>
                          <a:effectLst/>
                          <a:latin typeface="+mn-lt"/>
                          <a:ea typeface="ＭＳ Ｐゴシック" pitchFamily="34" charset="-128"/>
                        </a:rPr>
                        <a:t>€</a:t>
                      </a:r>
                      <a:r>
                        <a:rPr lang="et-EE" sz="1300" kern="1200">
                          <a:solidFill>
                            <a:schemeClr val="dk1"/>
                          </a:solidFill>
                          <a:effectLst/>
                          <a:latin typeface="+mn-lt"/>
                          <a:ea typeface="+mn-ea"/>
                          <a:cs typeface="+mn-cs"/>
                        </a:rPr>
                        <a:t>. </a:t>
                      </a:r>
                    </a:p>
                    <a:p>
                      <a:r>
                        <a:rPr lang="et-EE" sz="1300" kern="1200">
                          <a:solidFill>
                            <a:schemeClr val="dk1"/>
                          </a:solidFill>
                          <a:effectLst/>
                          <a:latin typeface="+mn-lt"/>
                          <a:ea typeface="+mn-ea"/>
                          <a:cs typeface="+mn-cs"/>
                        </a:rPr>
                        <a:t>Toetuse määr on koostööprojektide ettevalmistamisel kuni 100% abikõlblikest tegevustest ning koostööprojektide elluviimisel kuni 90% abikõlblikest tegevustest.</a:t>
                      </a:r>
                      <a:endParaRPr lang="et-EE" sz="1300">
                        <a:solidFill>
                          <a:schemeClr val="tx1"/>
                        </a:solidFill>
                      </a:endParaRPr>
                    </a:p>
                  </a:txBody>
                  <a:tcPr>
                    <a:solidFill>
                      <a:srgbClr val="E0E3EC"/>
                    </a:solidFill>
                  </a:tcPr>
                </a:tc>
                <a:extLst>
                  <a:ext uri="{0D108BD9-81ED-4DB2-BD59-A6C34878D82A}">
                    <a16:rowId xmlns:a16="http://schemas.microsoft.com/office/drawing/2014/main" val="624598555"/>
                  </a:ext>
                </a:extLst>
              </a:tr>
              <a:tr h="370840">
                <a:tc>
                  <a:txBody>
                    <a:bodyPr/>
                    <a:lstStyle/>
                    <a:p>
                      <a:pPr>
                        <a:lnSpc>
                          <a:spcPct val="90000"/>
                        </a:lnSpc>
                      </a:pPr>
                      <a:r>
                        <a:rPr lang="en-US" sz="1300" err="1">
                          <a:solidFill>
                            <a:schemeClr val="tx1"/>
                          </a:solidFill>
                        </a:rPr>
                        <a:t>Näitajad</a:t>
                      </a:r>
                      <a:r>
                        <a:rPr lang="en-US" sz="1300">
                          <a:solidFill>
                            <a:schemeClr val="tx1"/>
                          </a:solidFill>
                        </a:rPr>
                        <a:t> ja </a:t>
                      </a:r>
                      <a:r>
                        <a:rPr lang="en-US" sz="1300" err="1">
                          <a:solidFill>
                            <a:schemeClr val="tx1"/>
                          </a:solidFill>
                        </a:rPr>
                        <a:t>sihtväärtused</a:t>
                      </a:r>
                      <a:endParaRPr lang="et-EE" sz="1300">
                        <a:solidFill>
                          <a:schemeClr val="tx1"/>
                        </a:solidFill>
                      </a:endParaRPr>
                    </a:p>
                  </a:txBody>
                  <a:tcPr>
                    <a:solidFill>
                      <a:srgbClr val="E0E3EC"/>
                    </a:solidFill>
                  </a:tcPr>
                </a:tc>
                <a:tc>
                  <a:txBody>
                    <a:bodyPr/>
                    <a:lstStyle/>
                    <a:p>
                      <a:r>
                        <a:rPr lang="et-EE" sz="1300" kern="1200">
                          <a:solidFill>
                            <a:schemeClr val="dk1"/>
                          </a:solidFill>
                          <a:effectLst/>
                          <a:latin typeface="+mn-lt"/>
                          <a:ea typeface="+mn-ea"/>
                          <a:cs typeface="+mn-cs"/>
                        </a:rPr>
                        <a:t>• riigisiseste ja riigiväliste koostööprojektide ettevalmistamine - 6;</a:t>
                      </a:r>
                    </a:p>
                    <a:p>
                      <a:r>
                        <a:rPr lang="et-EE" sz="1300" kern="1200">
                          <a:solidFill>
                            <a:schemeClr val="dk1"/>
                          </a:solidFill>
                          <a:effectLst/>
                          <a:latin typeface="+mn-lt"/>
                          <a:ea typeface="+mn-ea"/>
                          <a:cs typeface="+mn-cs"/>
                        </a:rPr>
                        <a:t>• riigisisesed ja riigivälised koostööprojektid – 5; </a:t>
                      </a:r>
                    </a:p>
                    <a:p>
                      <a:r>
                        <a:rPr lang="et-EE" sz="1300" kern="1200">
                          <a:solidFill>
                            <a:schemeClr val="dk1"/>
                          </a:solidFill>
                          <a:effectLst/>
                          <a:latin typeface="+mn-lt"/>
                          <a:ea typeface="+mn-ea"/>
                          <a:cs typeface="+mn-cs"/>
                        </a:rPr>
                        <a:t>• Toetuse osakaal – 10% kogu meetmete vahenditest.</a:t>
                      </a:r>
                    </a:p>
                    <a:p>
                      <a:pPr marL="0" marR="0" lvl="0" indent="0" algn="l" defTabSz="1219170" rtl="0" eaLnBrk="1" fontAlgn="auto" latinLnBrk="0" hangingPunct="1">
                        <a:lnSpc>
                          <a:spcPct val="90000"/>
                        </a:lnSpc>
                        <a:spcBef>
                          <a:spcPts val="0"/>
                        </a:spcBef>
                        <a:spcAft>
                          <a:spcPts val="0"/>
                        </a:spcAft>
                        <a:buClrTx/>
                        <a:buSzTx/>
                        <a:buFontTx/>
                        <a:buNone/>
                        <a:tabLst/>
                        <a:defRPr/>
                      </a:pPr>
                      <a:r>
                        <a:rPr kumimoji="0" lang="fi-FI" sz="1300" b="0" i="0" u="none" strike="noStrike" cap="none" normalizeH="0" baseline="0">
                          <a:ln>
                            <a:noFill/>
                          </a:ln>
                          <a:solidFill>
                            <a:schemeClr val="tx1"/>
                          </a:solidFill>
                          <a:effectLst/>
                          <a:latin typeface="+mn-lt"/>
                          <a:ea typeface="ＭＳ Ｐゴシック" pitchFamily="34" charset="-128"/>
                        </a:rPr>
                        <a:t>R41: </a:t>
                      </a:r>
                      <a:r>
                        <a:rPr kumimoji="0" lang="fi-FI" sz="1300" b="0" i="0" u="none" strike="noStrike" cap="none" normalizeH="0" baseline="0" err="1">
                          <a:ln>
                            <a:noFill/>
                          </a:ln>
                          <a:solidFill>
                            <a:schemeClr val="tx1"/>
                          </a:solidFill>
                          <a:effectLst/>
                          <a:latin typeface="+mn-lt"/>
                          <a:ea typeface="ＭＳ Ｐゴシック" pitchFamily="34" charset="-128"/>
                        </a:rPr>
                        <a:t>Projektidest</a:t>
                      </a:r>
                      <a:r>
                        <a:rPr kumimoji="0" lang="fi-FI" sz="1300" b="0" i="0" u="none" strike="noStrike" cap="none" normalizeH="0" baseline="0">
                          <a:ln>
                            <a:noFill/>
                          </a:ln>
                          <a:solidFill>
                            <a:schemeClr val="tx1"/>
                          </a:solidFill>
                          <a:effectLst/>
                          <a:latin typeface="+mn-lt"/>
                          <a:ea typeface="ＭＳ Ｐゴシック" pitchFamily="34" charset="-128"/>
                        </a:rPr>
                        <a:t> </a:t>
                      </a:r>
                      <a:r>
                        <a:rPr kumimoji="0" lang="fi-FI" sz="1300" b="0" i="0" u="none" strike="noStrike" cap="none" normalizeH="0" baseline="0" err="1">
                          <a:ln>
                            <a:noFill/>
                          </a:ln>
                          <a:solidFill>
                            <a:schemeClr val="tx1"/>
                          </a:solidFill>
                          <a:effectLst/>
                          <a:latin typeface="+mn-lt"/>
                          <a:ea typeface="ＭＳ Ｐゴシック" pitchFamily="34" charset="-128"/>
                        </a:rPr>
                        <a:t>kasu</a:t>
                      </a:r>
                      <a:r>
                        <a:rPr kumimoji="0" lang="fi-FI" sz="1300" b="0" i="0" u="none" strike="noStrike" cap="none" normalizeH="0" baseline="0">
                          <a:ln>
                            <a:noFill/>
                          </a:ln>
                          <a:solidFill>
                            <a:schemeClr val="tx1"/>
                          </a:solidFill>
                          <a:effectLst/>
                          <a:latin typeface="+mn-lt"/>
                          <a:ea typeface="ＭＳ Ｐゴシック" pitchFamily="34" charset="-128"/>
                        </a:rPr>
                        <a:t> </a:t>
                      </a:r>
                      <a:r>
                        <a:rPr kumimoji="0" lang="fi-FI" sz="1300" b="0" i="0" u="none" strike="noStrike" cap="none" normalizeH="0" baseline="0" err="1">
                          <a:ln>
                            <a:noFill/>
                          </a:ln>
                          <a:solidFill>
                            <a:schemeClr val="tx1"/>
                          </a:solidFill>
                          <a:effectLst/>
                          <a:latin typeface="+mn-lt"/>
                          <a:ea typeface="ＭＳ Ｐゴシック" pitchFamily="34" charset="-128"/>
                        </a:rPr>
                        <a:t>saanud</a:t>
                      </a:r>
                      <a:r>
                        <a:rPr kumimoji="0" lang="fi-FI" sz="1300" b="0" i="0" u="none" strike="noStrike" cap="none" normalizeH="0" baseline="0">
                          <a:ln>
                            <a:noFill/>
                          </a:ln>
                          <a:solidFill>
                            <a:schemeClr val="tx1"/>
                          </a:solidFill>
                          <a:effectLst/>
                          <a:latin typeface="+mn-lt"/>
                          <a:ea typeface="ＭＳ Ｐゴシック" pitchFamily="34" charset="-128"/>
                        </a:rPr>
                        <a:t> </a:t>
                      </a:r>
                      <a:r>
                        <a:rPr kumimoji="0" lang="fi-FI" sz="1300" b="0" i="0" u="none" strike="noStrike" cap="none" normalizeH="0" baseline="0" err="1">
                          <a:ln>
                            <a:noFill/>
                          </a:ln>
                          <a:solidFill>
                            <a:schemeClr val="tx1"/>
                          </a:solidFill>
                          <a:effectLst/>
                          <a:latin typeface="+mn-lt"/>
                          <a:ea typeface="ＭＳ Ｐゴシック" pitchFamily="34" charset="-128"/>
                        </a:rPr>
                        <a:t>rahvastik</a:t>
                      </a:r>
                      <a:r>
                        <a:rPr kumimoji="0" lang="fi-FI" sz="1300" b="0" i="0" u="none" strike="noStrike" cap="none" normalizeH="0" baseline="0">
                          <a:ln>
                            <a:noFill/>
                          </a:ln>
                          <a:solidFill>
                            <a:schemeClr val="tx1"/>
                          </a:solidFill>
                          <a:effectLst/>
                          <a:latin typeface="+mn-lt"/>
                          <a:ea typeface="ＭＳ Ｐゴシック" pitchFamily="34" charset="-128"/>
                        </a:rPr>
                        <a:t> ja </a:t>
                      </a:r>
                      <a:r>
                        <a:rPr kumimoji="0" lang="fi-FI" sz="1300" b="0" i="0" u="none" strike="noStrike" cap="none" normalizeH="0" baseline="0" err="1">
                          <a:ln>
                            <a:noFill/>
                          </a:ln>
                          <a:solidFill>
                            <a:schemeClr val="tx1"/>
                          </a:solidFill>
                          <a:effectLst/>
                          <a:latin typeface="+mn-lt"/>
                          <a:ea typeface="ＭＳ Ｐゴシック" pitchFamily="34" charset="-128"/>
                        </a:rPr>
                        <a:t>nende</a:t>
                      </a:r>
                      <a:r>
                        <a:rPr kumimoji="0" lang="fi-FI" sz="1300" b="0" i="0" u="none" strike="noStrike" cap="none" normalizeH="0" baseline="0">
                          <a:ln>
                            <a:noFill/>
                          </a:ln>
                          <a:solidFill>
                            <a:schemeClr val="tx1"/>
                          </a:solidFill>
                          <a:effectLst/>
                          <a:latin typeface="+mn-lt"/>
                          <a:ea typeface="ＭＳ Ｐゴシック" pitchFamily="34" charset="-128"/>
                        </a:rPr>
                        <a:t> </a:t>
                      </a:r>
                      <a:r>
                        <a:rPr kumimoji="0" lang="fi-FI" sz="1300" b="0" i="0" u="none" strike="noStrike" cap="none" normalizeH="0" baseline="0" err="1">
                          <a:ln>
                            <a:noFill/>
                          </a:ln>
                          <a:solidFill>
                            <a:schemeClr val="tx1"/>
                          </a:solidFill>
                          <a:effectLst/>
                          <a:latin typeface="+mn-lt"/>
                          <a:ea typeface="ＭＳ Ｐゴシック" pitchFamily="34" charset="-128"/>
                        </a:rPr>
                        <a:t>osakaalu</a:t>
                      </a:r>
                      <a:r>
                        <a:rPr kumimoji="0" lang="fi-FI" sz="1300" b="0" i="0" u="none" strike="noStrike" cap="none" normalizeH="0" baseline="0">
                          <a:ln>
                            <a:noFill/>
                          </a:ln>
                          <a:solidFill>
                            <a:schemeClr val="tx1"/>
                          </a:solidFill>
                          <a:effectLst/>
                          <a:latin typeface="+mn-lt"/>
                          <a:ea typeface="ＭＳ Ｐゴシック" pitchFamily="34" charset="-128"/>
                        </a:rPr>
                        <a:t> % </a:t>
                      </a:r>
                      <a:r>
                        <a:rPr kumimoji="0" lang="fi-FI" sz="1300" b="0" i="0" u="none" strike="noStrike" cap="none" normalizeH="0" baseline="0" err="1">
                          <a:ln>
                            <a:noFill/>
                          </a:ln>
                          <a:solidFill>
                            <a:schemeClr val="tx1"/>
                          </a:solidFill>
                          <a:effectLst/>
                          <a:latin typeface="+mn-lt"/>
                          <a:ea typeface="ＭＳ Ｐゴシック" pitchFamily="34" charset="-128"/>
                        </a:rPr>
                        <a:t>maarahvastikust</a:t>
                      </a:r>
                      <a:r>
                        <a:rPr kumimoji="0" lang="et-EE" sz="1300" b="0" i="0" u="none" strike="noStrike" cap="none" normalizeH="0" baseline="0">
                          <a:ln>
                            <a:noFill/>
                          </a:ln>
                          <a:solidFill>
                            <a:schemeClr val="tx1"/>
                          </a:solidFill>
                          <a:effectLst/>
                          <a:latin typeface="+mn-lt"/>
                          <a:ea typeface="ＭＳ Ｐゴシック" pitchFamily="34" charset="-128"/>
                        </a:rPr>
                        <a:t>.</a:t>
                      </a:r>
                      <a:endParaRPr lang="et-EE" sz="1300">
                        <a:solidFill>
                          <a:schemeClr val="tx1"/>
                        </a:solidFill>
                      </a:endParaRPr>
                    </a:p>
                  </a:txBody>
                  <a:tcPr>
                    <a:solidFill>
                      <a:srgbClr val="E0E3EC"/>
                    </a:solidFill>
                  </a:tcPr>
                </a:tc>
                <a:extLst>
                  <a:ext uri="{0D108BD9-81ED-4DB2-BD59-A6C34878D82A}">
                    <a16:rowId xmlns:a16="http://schemas.microsoft.com/office/drawing/2014/main" val="815288715"/>
                  </a:ext>
                </a:extLst>
              </a:tr>
            </a:tbl>
          </a:graphicData>
        </a:graphic>
      </p:graphicFrame>
      <p:sp>
        <p:nvSpPr>
          <p:cNvPr id="3" name="Title 2">
            <a:extLst>
              <a:ext uri="{FF2B5EF4-FFF2-40B4-BE49-F238E27FC236}">
                <a16:creationId xmlns:a16="http://schemas.microsoft.com/office/drawing/2014/main" id="{D837B163-3F83-2D67-258A-5E05CDE6FF36}"/>
              </a:ext>
            </a:extLst>
          </p:cNvPr>
          <p:cNvSpPr txBox="1">
            <a:spLocks/>
          </p:cNvSpPr>
          <p:nvPr/>
        </p:nvSpPr>
        <p:spPr>
          <a:xfrm>
            <a:off x="626772" y="356506"/>
            <a:ext cx="10938456" cy="690966"/>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a:t>MEEDE 5: Koostööprojektide meede</a:t>
            </a:r>
          </a:p>
        </p:txBody>
      </p:sp>
      <p:sp>
        <p:nvSpPr>
          <p:cNvPr id="5" name="Slaidinumbri kohatäide 3">
            <a:extLst>
              <a:ext uri="{FF2B5EF4-FFF2-40B4-BE49-F238E27FC236}">
                <a16:creationId xmlns:a16="http://schemas.microsoft.com/office/drawing/2014/main" id="{D9CE2D64-3AED-1A28-2B8C-618309FB0F2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47</a:t>
            </a:fld>
            <a:endParaRPr lang="et-EE">
              <a:solidFill>
                <a:prstClr val="black"/>
              </a:solidFill>
              <a:latin typeface="Calibri"/>
            </a:endParaRPr>
          </a:p>
        </p:txBody>
      </p:sp>
    </p:spTree>
    <p:extLst>
      <p:ext uri="{BB962C8B-B14F-4D97-AF65-F5344CB8AC3E}">
        <p14:creationId xmlns:p14="http://schemas.microsoft.com/office/powerpoint/2010/main" val="1098432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5C21-E35A-7E65-16A2-7A1D26763E76}"/>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B74B6ECA-3DB7-03E7-C998-ECF0AB0BE68E}"/>
              </a:ext>
            </a:extLst>
          </p:cNvPr>
          <p:cNvSpPr>
            <a:spLocks noGrp="1"/>
          </p:cNvSpPr>
          <p:nvPr>
            <p:ph type="title"/>
          </p:nvPr>
        </p:nvSpPr>
        <p:spPr>
          <a:xfrm>
            <a:off x="1167270" y="4096182"/>
            <a:ext cx="10691887" cy="1362075"/>
          </a:xfrm>
        </p:spPr>
        <p:txBody>
          <a:bodyPr>
            <a:noAutofit/>
          </a:bodyPr>
          <a:lstStyle/>
          <a:p>
            <a:r>
              <a:rPr lang="en-US" err="1"/>
              <a:t>Hindamiskriteeriumid</a:t>
            </a:r>
            <a:endParaRPr lang="et-EE"/>
          </a:p>
        </p:txBody>
      </p:sp>
    </p:spTree>
    <p:extLst>
      <p:ext uri="{BB962C8B-B14F-4D97-AF65-F5344CB8AC3E}">
        <p14:creationId xmlns:p14="http://schemas.microsoft.com/office/powerpoint/2010/main" val="1997097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2">
            <a:extLst>
              <a:ext uri="{FF2B5EF4-FFF2-40B4-BE49-F238E27FC236}">
                <a16:creationId xmlns:a16="http://schemas.microsoft.com/office/drawing/2014/main" id="{483B1959-9BAE-214A-6A15-82F490EFE8C9}"/>
              </a:ext>
            </a:extLst>
          </p:cNvPr>
          <p:cNvSpPr txBox="1">
            <a:spLocks/>
          </p:cNvSpPr>
          <p:nvPr/>
        </p:nvSpPr>
        <p:spPr>
          <a:xfrm>
            <a:off x="609598" y="1296986"/>
            <a:ext cx="10991851" cy="505936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lnSpc>
                <a:spcPct val="107000"/>
              </a:lnSpc>
              <a:spcAft>
                <a:spcPts val="800"/>
              </a:spcAft>
              <a:buNone/>
            </a:pPr>
            <a:r>
              <a:rPr lang="et-EE" sz="1600">
                <a:effectLst/>
                <a:ea typeface="Calibri" panose="020F0502020204030204" pitchFamily="34" charset="0"/>
                <a:cs typeface="Times New Roman" panose="02020603050405020304" pitchFamily="18" charset="0"/>
              </a:rPr>
              <a:t>Jõgevamaa Koostöökoja hindamiskomisjonide moodustamise põhimõtted on kirjeldatud Jõgevamaa Koostöökoja projektitoetuste taotluste hindamise korras, mis tugineb põhikirja punktile 9. Projektitoetuste taotluste hindamiseks moodustatakse hindamiskomisjone. Hindamiskomisjone moodustatakse vastavalt vajadusele lähtudes strateegias ning töökordades välja toodud põhimõtetest. Hindamiskomisjonides peab olema tagatud komisjoniliikmete piirkondlik ja sektoripõhine tasakaal. Hindamiskomisjonid on vähemalt viieliikmelised: igas komisjonis on üks kodanike ühenduste esindaja, üks kohaliku omavalitsuse esindaja, üks ettevõtjate esindaja, lisaks ekspert ja noorte esindaja. Vastavalt meetme sisule suurendatakse kas ettevõtjate esindajate (ettevõtlusmeetmed) arvu või kodanike ühenduste esindajate arvu (kogukonnameetmed).</a:t>
            </a:r>
          </a:p>
          <a:p>
            <a:pPr marL="0" indent="0" algn="just">
              <a:lnSpc>
                <a:spcPct val="107000"/>
              </a:lnSpc>
              <a:spcAft>
                <a:spcPts val="800"/>
              </a:spcAft>
              <a:buNone/>
            </a:pPr>
            <a:r>
              <a:rPr lang="et-EE" sz="1600">
                <a:effectLst/>
                <a:ea typeface="Calibri" panose="020F0502020204030204" pitchFamily="34" charset="0"/>
                <a:cs typeface="Times New Roman" panose="02020603050405020304" pitchFamily="18" charset="0"/>
              </a:rPr>
              <a:t>Vajadusel on komisjonil õigus otsustamiseks kaasata eriala eksperte. Projektitoetuste taotlusi hinnatakse vastavalt tegevuspiirkonna strateegiale ja kinnitatud hindamiskorrale. Hindamiskomisjonid moodustatakse Jõgevamaa Koostöökoja juhatuse otsusega.</a:t>
            </a:r>
            <a:endParaRPr lang="en-US" sz="160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t-EE" sz="1600" spc="-15">
                <a:effectLst/>
                <a:ea typeface="Calibri" panose="020F0502020204030204" pitchFamily="34" charset="0"/>
                <a:cs typeface="Times New Roman" panose="02020603050405020304" pitchFamily="18" charset="0"/>
              </a:rPr>
              <a:t>Taotluste hindamisel kasutatakse skaalat 0-3 punkti, millest kõrgeim hinne on 3 ja madalaim 0. Hindepunkte antakse täisarvudes. </a:t>
            </a:r>
            <a:r>
              <a:rPr lang="et-EE" sz="1600" spc="60">
                <a:effectLst/>
                <a:ea typeface="Calibri" panose="020F0502020204030204" pitchFamily="34" charset="0"/>
                <a:cs typeface="Times New Roman" panose="02020603050405020304" pitchFamily="18" charset="0"/>
              </a:rPr>
              <a:t>Hindamisk</a:t>
            </a:r>
            <a:r>
              <a:rPr lang="et-EE" sz="1600" spc="10">
                <a:effectLst/>
                <a:ea typeface="Calibri" panose="020F0502020204030204" pitchFamily="34" charset="0"/>
                <a:cs typeface="Times New Roman" panose="02020603050405020304" pitchFamily="18" charset="0"/>
              </a:rPr>
              <a:t>o</a:t>
            </a:r>
            <a:r>
              <a:rPr lang="et-EE" sz="1600" spc="-20">
                <a:effectLst/>
                <a:ea typeface="Calibri" panose="020F0502020204030204" pitchFamily="34" charset="0"/>
                <a:cs typeface="Times New Roman" panose="02020603050405020304" pitchFamily="18" charset="0"/>
              </a:rPr>
              <a:t>m</a:t>
            </a:r>
            <a:r>
              <a:rPr lang="et-EE" sz="1600" spc="5">
                <a:effectLst/>
                <a:ea typeface="Calibri" panose="020F0502020204030204" pitchFamily="34" charset="0"/>
                <a:cs typeface="Times New Roman" panose="02020603050405020304" pitchFamily="18" charset="0"/>
              </a:rPr>
              <a:t>i</a:t>
            </a:r>
            <a:r>
              <a:rPr lang="et-EE" sz="1600">
                <a:effectLst/>
                <a:ea typeface="Calibri" panose="020F0502020204030204" pitchFamily="34" charset="0"/>
                <a:cs typeface="Times New Roman" panose="02020603050405020304" pitchFamily="18" charset="0"/>
              </a:rPr>
              <a:t>s</a:t>
            </a:r>
            <a:r>
              <a:rPr lang="et-EE" sz="1600" spc="5">
                <a:effectLst/>
                <a:ea typeface="Calibri" panose="020F0502020204030204" pitchFamily="34" charset="0"/>
                <a:cs typeface="Times New Roman" panose="02020603050405020304" pitchFamily="18" charset="0"/>
              </a:rPr>
              <a:t>j</a:t>
            </a:r>
            <a:r>
              <a:rPr lang="et-EE" sz="1600">
                <a:effectLst/>
                <a:ea typeface="Calibri" panose="020F0502020204030204" pitchFamily="34" charset="0"/>
                <a:cs typeface="Times New Roman" panose="02020603050405020304" pitchFamily="18" charset="0"/>
              </a:rPr>
              <a:t>oni </a:t>
            </a:r>
            <a:r>
              <a:rPr lang="et-EE" sz="1600" spc="5">
                <a:effectLst/>
                <a:ea typeface="Calibri" panose="020F0502020204030204" pitchFamily="34" charset="0"/>
                <a:cs typeface="Times New Roman" panose="02020603050405020304" pitchFamily="18" charset="0"/>
              </a:rPr>
              <a:t>l</a:t>
            </a:r>
            <a:r>
              <a:rPr lang="et-EE" sz="1600" spc="-10">
                <a:effectLst/>
                <a:ea typeface="Calibri" panose="020F0502020204030204" pitchFamily="34" charset="0"/>
                <a:cs typeface="Times New Roman" panose="02020603050405020304" pitchFamily="18" charset="0"/>
              </a:rPr>
              <a:t>i</a:t>
            </a:r>
            <a:r>
              <a:rPr lang="et-EE" sz="1600" spc="5">
                <a:effectLst/>
                <a:ea typeface="Calibri" panose="020F0502020204030204" pitchFamily="34" charset="0"/>
                <a:cs typeface="Times New Roman" panose="02020603050405020304" pitchFamily="18" charset="0"/>
              </a:rPr>
              <a:t>i</a:t>
            </a:r>
            <a:r>
              <a:rPr lang="et-EE" sz="1600" spc="-10">
                <a:effectLst/>
                <a:ea typeface="Calibri" panose="020F0502020204030204" pitchFamily="34" charset="0"/>
                <a:cs typeface="Times New Roman" panose="02020603050405020304" pitchFamily="18" charset="0"/>
              </a:rPr>
              <a:t>k</a:t>
            </a:r>
            <a:r>
              <a:rPr lang="et-EE" sz="1600" spc="5">
                <a:effectLst/>
                <a:ea typeface="Calibri" panose="020F0502020204030204" pitchFamily="34" charset="0"/>
                <a:cs typeface="Times New Roman" panose="02020603050405020304" pitchFamily="18" charset="0"/>
              </a:rPr>
              <a:t>m</a:t>
            </a:r>
            <a:r>
              <a:rPr lang="et-EE" sz="1600" spc="-5">
                <a:effectLst/>
                <a:ea typeface="Calibri" panose="020F0502020204030204" pitchFamily="34" charset="0"/>
                <a:cs typeface="Times New Roman" panose="02020603050405020304" pitchFamily="18" charset="0"/>
              </a:rPr>
              <a:t>e</a:t>
            </a:r>
            <a:r>
              <a:rPr lang="et-EE" sz="1600" spc="5">
                <a:effectLst/>
                <a:ea typeface="Calibri" panose="020F0502020204030204" pitchFamily="34" charset="0"/>
                <a:cs typeface="Times New Roman" panose="02020603050405020304" pitchFamily="18" charset="0"/>
              </a:rPr>
              <a:t>t</a:t>
            </a:r>
            <a:r>
              <a:rPr lang="et-EE" sz="1600">
                <a:effectLst/>
                <a:ea typeface="Calibri" panose="020F0502020204030204" pitchFamily="34" charset="0"/>
                <a:cs typeface="Times New Roman" panose="02020603050405020304" pitchFamily="18" charset="0"/>
              </a:rPr>
              <a:t>e h</a:t>
            </a:r>
            <a:r>
              <a:rPr lang="et-EE" sz="1600" spc="5">
                <a:effectLst/>
                <a:ea typeface="Calibri" panose="020F0502020204030204" pitchFamily="34" charset="0"/>
                <a:cs typeface="Times New Roman" panose="02020603050405020304" pitchFamily="18" charset="0"/>
              </a:rPr>
              <a:t>i</a:t>
            </a:r>
            <a:r>
              <a:rPr lang="et-EE" sz="1600">
                <a:effectLst/>
                <a:ea typeface="Calibri" panose="020F0502020204030204" pitchFamily="34" charset="0"/>
                <a:cs typeface="Times New Roman" panose="02020603050405020304" pitchFamily="18" charset="0"/>
              </a:rPr>
              <a:t>nd</a:t>
            </a:r>
            <a:r>
              <a:rPr lang="et-EE" sz="1600" spc="-5">
                <a:effectLst/>
                <a:ea typeface="Calibri" panose="020F0502020204030204" pitchFamily="34" charset="0"/>
                <a:cs typeface="Times New Roman" panose="02020603050405020304" pitchFamily="18" charset="0"/>
              </a:rPr>
              <a:t>e</a:t>
            </a:r>
            <a:r>
              <a:rPr lang="et-EE" sz="1600">
                <a:effectLst/>
                <a:ea typeface="Calibri" panose="020F0502020204030204" pitchFamily="34" charset="0"/>
                <a:cs typeface="Times New Roman" panose="02020603050405020304" pitchFamily="18" charset="0"/>
              </a:rPr>
              <a:t>d </a:t>
            </a:r>
            <a:r>
              <a:rPr lang="et-EE" sz="1600" spc="5">
                <a:effectLst/>
                <a:ea typeface="Calibri" panose="020F0502020204030204" pitchFamily="34" charset="0"/>
                <a:cs typeface="Times New Roman" panose="02020603050405020304" pitchFamily="18" charset="0"/>
              </a:rPr>
              <a:t>i</a:t>
            </a:r>
            <a:r>
              <a:rPr lang="et-EE" sz="1600" spc="-10">
                <a:effectLst/>
                <a:ea typeface="Calibri" panose="020F0502020204030204" pitchFamily="34" charset="0"/>
                <a:cs typeface="Times New Roman" panose="02020603050405020304" pitchFamily="18" charset="0"/>
              </a:rPr>
              <a:t>g</a:t>
            </a:r>
            <a:r>
              <a:rPr lang="et-EE" sz="1600">
                <a:effectLst/>
                <a:ea typeface="Calibri" panose="020F0502020204030204" pitchFamily="34" charset="0"/>
                <a:cs typeface="Times New Roman" panose="02020603050405020304" pitchFamily="18" charset="0"/>
              </a:rPr>
              <a:t>a </a:t>
            </a:r>
            <a:r>
              <a:rPr lang="et-EE" sz="1600" spc="85">
                <a:effectLst/>
                <a:ea typeface="Calibri" panose="020F0502020204030204" pitchFamily="34" charset="0"/>
                <a:cs typeface="Times New Roman" panose="02020603050405020304" pitchFamily="18" charset="0"/>
              </a:rPr>
              <a:t>hindamis</a:t>
            </a:r>
            <a:r>
              <a:rPr lang="et-EE" sz="1600">
                <a:effectLst/>
                <a:ea typeface="Calibri" panose="020F0502020204030204" pitchFamily="34" charset="0"/>
                <a:cs typeface="Times New Roman" panose="02020603050405020304" pitchFamily="18" charset="0"/>
              </a:rPr>
              <a:t>k</a:t>
            </a:r>
            <a:r>
              <a:rPr lang="et-EE" sz="1600" spc="-5">
                <a:effectLst/>
                <a:ea typeface="Calibri" panose="020F0502020204030204" pitchFamily="34" charset="0"/>
                <a:cs typeface="Times New Roman" panose="02020603050405020304" pitchFamily="18" charset="0"/>
              </a:rPr>
              <a:t>r</a:t>
            </a:r>
            <a:r>
              <a:rPr lang="et-EE" sz="1600" spc="5">
                <a:effectLst/>
                <a:ea typeface="Calibri" panose="020F0502020204030204" pitchFamily="34" charset="0"/>
                <a:cs typeface="Times New Roman" panose="02020603050405020304" pitchFamily="18" charset="0"/>
              </a:rPr>
              <a:t>it</a:t>
            </a:r>
            <a:r>
              <a:rPr lang="et-EE" sz="1600" spc="-5">
                <a:effectLst/>
                <a:ea typeface="Calibri" panose="020F0502020204030204" pitchFamily="34" charset="0"/>
                <a:cs typeface="Times New Roman" panose="02020603050405020304" pitchFamily="18" charset="0"/>
              </a:rPr>
              <a:t>eer</a:t>
            </a:r>
            <a:r>
              <a:rPr lang="et-EE" sz="1600" spc="5">
                <a:effectLst/>
                <a:ea typeface="Calibri" panose="020F0502020204030204" pitchFamily="34" charset="0"/>
                <a:cs typeface="Times New Roman" panose="02020603050405020304" pitchFamily="18" charset="0"/>
              </a:rPr>
              <a:t>i</a:t>
            </a:r>
            <a:r>
              <a:rPr lang="et-EE" sz="1600">
                <a:effectLst/>
                <a:ea typeface="Calibri" panose="020F0502020204030204" pitchFamily="34" charset="0"/>
                <a:cs typeface="Times New Roman" panose="02020603050405020304" pitchFamily="18" charset="0"/>
              </a:rPr>
              <a:t>u</a:t>
            </a:r>
            <a:r>
              <a:rPr lang="et-EE" sz="1600" spc="5">
                <a:effectLst/>
                <a:ea typeface="Calibri" panose="020F0502020204030204" pitchFamily="34" charset="0"/>
                <a:cs typeface="Times New Roman" panose="02020603050405020304" pitchFamily="18" charset="0"/>
              </a:rPr>
              <a:t>m</a:t>
            </a:r>
            <a:r>
              <a:rPr lang="et-EE" sz="1600">
                <a:effectLst/>
                <a:ea typeface="Calibri" panose="020F0502020204030204" pitchFamily="34" charset="0"/>
                <a:cs typeface="Times New Roman" panose="02020603050405020304" pitchFamily="18" charset="0"/>
              </a:rPr>
              <a:t>i koh</a:t>
            </a:r>
            <a:r>
              <a:rPr lang="et-EE" sz="1600" spc="5">
                <a:effectLst/>
                <a:ea typeface="Calibri" panose="020F0502020204030204" pitchFamily="34" charset="0"/>
                <a:cs typeface="Times New Roman" panose="02020603050405020304" pitchFamily="18" charset="0"/>
              </a:rPr>
              <a:t>t</a:t>
            </a:r>
            <a:r>
              <a:rPr lang="et-EE" sz="1600">
                <a:effectLst/>
                <a:ea typeface="Calibri" panose="020F0502020204030204" pitchFamily="34" charset="0"/>
                <a:cs typeface="Times New Roman" panose="02020603050405020304" pitchFamily="18" charset="0"/>
              </a:rPr>
              <a:t>a k</a:t>
            </a:r>
            <a:r>
              <a:rPr lang="et-EE" sz="1600" spc="-5">
                <a:effectLst/>
                <a:ea typeface="Calibri" panose="020F0502020204030204" pitchFamily="34" charset="0"/>
                <a:cs typeface="Times New Roman" panose="02020603050405020304" pitchFamily="18" charset="0"/>
              </a:rPr>
              <a:t>a</a:t>
            </a:r>
            <a:r>
              <a:rPr lang="et-EE" sz="1600" spc="5">
                <a:effectLst/>
                <a:ea typeface="Calibri" panose="020F0502020204030204" pitchFamily="34" charset="0"/>
                <a:cs typeface="Times New Roman" panose="02020603050405020304" pitchFamily="18" charset="0"/>
              </a:rPr>
              <a:t>j</a:t>
            </a:r>
            <a:r>
              <a:rPr lang="et-EE" sz="1600" spc="-5">
                <a:effectLst/>
                <a:ea typeface="Calibri" panose="020F0502020204030204" pitchFamily="34" charset="0"/>
                <a:cs typeface="Times New Roman" panose="02020603050405020304" pitchFamily="18" charset="0"/>
              </a:rPr>
              <a:t>a</a:t>
            </a:r>
            <a:r>
              <a:rPr lang="et-EE" sz="1600">
                <a:effectLst/>
                <a:ea typeface="Calibri" panose="020F0502020204030204" pitchFamily="34" charset="0"/>
                <a:cs typeface="Times New Roman" panose="02020603050405020304" pitchFamily="18" charset="0"/>
              </a:rPr>
              <a:t>s</a:t>
            </a:r>
            <a:r>
              <a:rPr lang="et-EE" sz="1600" spc="5">
                <a:effectLst/>
                <a:ea typeface="Calibri" panose="020F0502020204030204" pitchFamily="34" charset="0"/>
                <a:cs typeface="Times New Roman" panose="02020603050405020304" pitchFamily="18" charset="0"/>
              </a:rPr>
              <a:t>t</a:t>
            </a:r>
            <a:r>
              <a:rPr lang="et-EE" sz="1600" spc="-5">
                <a:effectLst/>
                <a:ea typeface="Calibri" panose="020F0502020204030204" pitchFamily="34" charset="0"/>
                <a:cs typeface="Times New Roman" panose="02020603050405020304" pitchFamily="18" charset="0"/>
              </a:rPr>
              <a:t>a</a:t>
            </a:r>
            <a:r>
              <a:rPr lang="et-EE" sz="1600" spc="5">
                <a:effectLst/>
                <a:ea typeface="Calibri" panose="020F0502020204030204" pitchFamily="34" charset="0"/>
                <a:cs typeface="Times New Roman" panose="02020603050405020304" pitchFamily="18" charset="0"/>
              </a:rPr>
              <a:t>t</a:t>
            </a:r>
            <a:r>
              <a:rPr lang="et-EE" sz="1600" spc="-5">
                <a:effectLst/>
                <a:ea typeface="Calibri" panose="020F0502020204030204" pitchFamily="34" charset="0"/>
                <a:cs typeface="Times New Roman" panose="02020603050405020304" pitchFamily="18" charset="0"/>
              </a:rPr>
              <a:t>a</a:t>
            </a:r>
            <a:r>
              <a:rPr lang="et-EE" sz="1600">
                <a:effectLst/>
                <a:ea typeface="Calibri" panose="020F0502020204030204" pitchFamily="34" charset="0"/>
                <a:cs typeface="Times New Roman" panose="02020603050405020304" pitchFamily="18" charset="0"/>
              </a:rPr>
              <a:t>kse</a:t>
            </a:r>
            <a:r>
              <a:rPr lang="et-EE" sz="1600" spc="35">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üh</a:t>
            </a:r>
            <a:r>
              <a:rPr lang="et-EE" sz="1600" spc="5">
                <a:effectLst/>
                <a:ea typeface="Calibri" panose="020F0502020204030204" pitchFamily="34" charset="0"/>
                <a:cs typeface="Times New Roman" panose="02020603050405020304" pitchFamily="18" charset="0"/>
              </a:rPr>
              <a:t>t</a:t>
            </a:r>
            <a:r>
              <a:rPr lang="et-EE" sz="1600">
                <a:effectLst/>
                <a:ea typeface="Calibri" panose="020F0502020204030204" pitchFamily="34" charset="0"/>
                <a:cs typeface="Times New Roman" panose="02020603050405020304" pitchFamily="18" charset="0"/>
              </a:rPr>
              <a:t>se </a:t>
            </a:r>
            <a:r>
              <a:rPr lang="et-EE" sz="1600" spc="-5">
                <a:effectLst/>
                <a:ea typeface="Calibri" panose="020F0502020204030204" pitchFamily="34" charset="0"/>
                <a:cs typeface="Times New Roman" panose="02020603050405020304" pitchFamily="18" charset="0"/>
              </a:rPr>
              <a:t>ar</a:t>
            </a:r>
            <a:r>
              <a:rPr lang="et-EE" sz="1600" spc="5">
                <a:effectLst/>
                <a:ea typeface="Calibri" panose="020F0502020204030204" pitchFamily="34" charset="0"/>
                <a:cs typeface="Times New Roman" panose="02020603050405020304" pitchFamily="18" charset="0"/>
              </a:rPr>
              <a:t>itm</a:t>
            </a:r>
            <a:r>
              <a:rPr lang="et-EE" sz="1600" spc="-5">
                <a:effectLst/>
                <a:ea typeface="Calibri" panose="020F0502020204030204" pitchFamily="34" charset="0"/>
                <a:cs typeface="Times New Roman" panose="02020603050405020304" pitchFamily="18" charset="0"/>
              </a:rPr>
              <a:t>ee</a:t>
            </a:r>
            <a:r>
              <a:rPr lang="et-EE" sz="1600" spc="5">
                <a:effectLst/>
                <a:ea typeface="Calibri" panose="020F0502020204030204" pitchFamily="34" charset="0"/>
                <a:cs typeface="Times New Roman" panose="02020603050405020304" pitchFamily="18" charset="0"/>
              </a:rPr>
              <a:t>ti</a:t>
            </a:r>
            <a:r>
              <a:rPr lang="et-EE" sz="1600" spc="-10">
                <a:effectLst/>
                <a:ea typeface="Calibri" panose="020F0502020204030204" pitchFamily="34" charset="0"/>
                <a:cs typeface="Times New Roman" panose="02020603050405020304" pitchFamily="18" charset="0"/>
              </a:rPr>
              <a:t>l</a:t>
            </a:r>
            <a:r>
              <a:rPr lang="et-EE" sz="1600" spc="5">
                <a:effectLst/>
                <a:ea typeface="Calibri" panose="020F0502020204030204" pitchFamily="34" charset="0"/>
                <a:cs typeface="Times New Roman" panose="02020603050405020304" pitchFamily="18" charset="0"/>
              </a:rPr>
              <a:t>i</a:t>
            </a:r>
            <a:r>
              <a:rPr lang="et-EE" sz="1600">
                <a:effectLst/>
                <a:ea typeface="Calibri" panose="020F0502020204030204" pitchFamily="34" charset="0"/>
                <a:cs typeface="Times New Roman" panose="02020603050405020304" pitchFamily="18" charset="0"/>
              </a:rPr>
              <a:t>se</a:t>
            </a:r>
            <a:r>
              <a:rPr lang="et-EE" sz="1600" spc="170">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k</a:t>
            </a:r>
            <a:r>
              <a:rPr lang="et-EE" sz="1600" spc="-5">
                <a:effectLst/>
                <a:ea typeface="Calibri" panose="020F0502020204030204" pitchFamily="34" charset="0"/>
                <a:cs typeface="Times New Roman" panose="02020603050405020304" pitchFamily="18" charset="0"/>
              </a:rPr>
              <a:t>e</a:t>
            </a:r>
            <a:r>
              <a:rPr lang="et-EE" sz="1600">
                <a:effectLst/>
                <a:ea typeface="Calibri" panose="020F0502020204030204" pitchFamily="34" charset="0"/>
                <a:cs typeface="Times New Roman" panose="02020603050405020304" pitchFamily="18" charset="0"/>
              </a:rPr>
              <a:t>sk</a:t>
            </a:r>
            <a:r>
              <a:rPr lang="et-EE" sz="1600" spc="-10">
                <a:effectLst/>
                <a:ea typeface="Calibri" panose="020F0502020204030204" pitchFamily="34" charset="0"/>
                <a:cs typeface="Times New Roman" panose="02020603050405020304" pitchFamily="18" charset="0"/>
              </a:rPr>
              <a:t>m</a:t>
            </a:r>
            <a:r>
              <a:rPr lang="et-EE" sz="1600" spc="5">
                <a:effectLst/>
                <a:ea typeface="Calibri" panose="020F0502020204030204" pitchFamily="34" charset="0"/>
                <a:cs typeface="Times New Roman" panose="02020603050405020304" pitchFamily="18" charset="0"/>
              </a:rPr>
              <a:t>i</a:t>
            </a:r>
            <a:r>
              <a:rPr lang="et-EE" sz="1600">
                <a:effectLst/>
                <a:ea typeface="Calibri" panose="020F0502020204030204" pitchFamily="34" charset="0"/>
                <a:cs typeface="Times New Roman" panose="02020603050405020304" pitchFamily="18" charset="0"/>
              </a:rPr>
              <a:t>s</a:t>
            </a:r>
            <a:r>
              <a:rPr lang="et-EE" sz="1600" spc="-5">
                <a:effectLst/>
                <a:ea typeface="Calibri" panose="020F0502020204030204" pitchFamily="34" charset="0"/>
                <a:cs typeface="Times New Roman" panose="02020603050405020304" pitchFamily="18" charset="0"/>
              </a:rPr>
              <a:t>e</a:t>
            </a:r>
            <a:r>
              <a:rPr lang="et-EE" sz="1600">
                <a:effectLst/>
                <a:ea typeface="Calibri" panose="020F0502020204030204" pitchFamily="34" charset="0"/>
                <a:cs typeface="Times New Roman" panose="02020603050405020304" pitchFamily="18" charset="0"/>
              </a:rPr>
              <a:t>n</a:t>
            </a:r>
            <a:r>
              <a:rPr lang="et-EE" sz="1600" spc="10">
                <a:effectLst/>
                <a:ea typeface="Calibri" panose="020F0502020204030204" pitchFamily="34" charset="0"/>
                <a:cs typeface="Times New Roman" panose="02020603050405020304" pitchFamily="18" charset="0"/>
              </a:rPr>
              <a:t>a</a:t>
            </a:r>
            <a:r>
              <a:rPr lang="et-EE" sz="1600">
                <a:effectLst/>
                <a:ea typeface="Calibri" panose="020F0502020204030204" pitchFamily="34" charset="0"/>
                <a:cs typeface="Times New Roman" panose="02020603050405020304" pitchFamily="18" charset="0"/>
              </a:rPr>
              <a:t>,</a:t>
            </a:r>
            <a:r>
              <a:rPr lang="et-EE" sz="1600" spc="155">
                <a:effectLst/>
                <a:ea typeface="Calibri" panose="020F0502020204030204" pitchFamily="34" charset="0"/>
                <a:cs typeface="Times New Roman" panose="02020603050405020304" pitchFamily="18" charset="0"/>
              </a:rPr>
              <a:t> </a:t>
            </a:r>
            <a:r>
              <a:rPr lang="et-EE" sz="1600" spc="-10">
                <a:effectLst/>
                <a:ea typeface="Calibri" panose="020F0502020204030204" pitchFamily="34" charset="0"/>
                <a:cs typeface="Times New Roman" panose="02020603050405020304" pitchFamily="18" charset="0"/>
              </a:rPr>
              <a:t>m</a:t>
            </a:r>
            <a:r>
              <a:rPr lang="et-EE" sz="1600" spc="5">
                <a:effectLst/>
                <a:ea typeface="Calibri" panose="020F0502020204030204" pitchFamily="34" charset="0"/>
                <a:cs typeface="Times New Roman" panose="02020603050405020304" pitchFamily="18" charset="0"/>
              </a:rPr>
              <a:t>i</a:t>
            </a:r>
            <a:r>
              <a:rPr lang="et-EE" sz="1600">
                <a:effectLst/>
                <a:ea typeface="Calibri" panose="020F0502020204030204" pitchFamily="34" charset="0"/>
                <a:cs typeface="Times New Roman" panose="02020603050405020304" pitchFamily="18" charset="0"/>
              </a:rPr>
              <a:t>s</a:t>
            </a:r>
            <a:r>
              <a:rPr lang="et-EE" sz="1600" spc="165">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ko</a:t>
            </a:r>
            <a:r>
              <a:rPr lang="et-EE" sz="1600" spc="-5">
                <a:effectLst/>
                <a:ea typeface="Calibri" panose="020F0502020204030204" pitchFamily="34" charset="0"/>
                <a:cs typeface="Times New Roman" panose="02020603050405020304" pitchFamily="18" charset="0"/>
              </a:rPr>
              <a:t>rr</a:t>
            </a:r>
            <a:r>
              <a:rPr lang="et-EE" sz="1600">
                <a:effectLst/>
                <a:ea typeface="Calibri" panose="020F0502020204030204" pitchFamily="34" charset="0"/>
                <a:cs typeface="Times New Roman" panose="02020603050405020304" pitchFamily="18" charset="0"/>
              </a:rPr>
              <a:t>u</a:t>
            </a:r>
            <a:r>
              <a:rPr lang="et-EE" sz="1600" spc="5">
                <a:effectLst/>
                <a:ea typeface="Calibri" panose="020F0502020204030204" pitchFamily="34" charset="0"/>
                <a:cs typeface="Times New Roman" panose="02020603050405020304" pitchFamily="18" charset="0"/>
              </a:rPr>
              <a:t>t</a:t>
            </a:r>
            <a:r>
              <a:rPr lang="et-EE" sz="1600" spc="-5">
                <a:effectLst/>
                <a:ea typeface="Calibri" panose="020F0502020204030204" pitchFamily="34" charset="0"/>
                <a:cs typeface="Times New Roman" panose="02020603050405020304" pitchFamily="18" charset="0"/>
              </a:rPr>
              <a:t>a</a:t>
            </a:r>
            <a:r>
              <a:rPr lang="et-EE" sz="1600" spc="5">
                <a:effectLst/>
                <a:ea typeface="Calibri" panose="020F0502020204030204" pitchFamily="34" charset="0"/>
                <a:cs typeface="Times New Roman" panose="02020603050405020304" pitchFamily="18" charset="0"/>
              </a:rPr>
              <a:t>t</a:t>
            </a:r>
            <a:r>
              <a:rPr lang="et-EE" sz="1600" spc="-5">
                <a:effectLst/>
                <a:ea typeface="Calibri" panose="020F0502020204030204" pitchFamily="34" charset="0"/>
                <a:cs typeface="Times New Roman" panose="02020603050405020304" pitchFamily="18" charset="0"/>
              </a:rPr>
              <a:t>a</a:t>
            </a:r>
            <a:r>
              <a:rPr lang="et-EE" sz="1600" spc="10">
                <a:effectLst/>
                <a:ea typeface="Calibri" panose="020F0502020204030204" pitchFamily="34" charset="0"/>
                <a:cs typeface="Times New Roman" panose="02020603050405020304" pitchFamily="18" charset="0"/>
              </a:rPr>
              <a:t>k</a:t>
            </a:r>
            <a:r>
              <a:rPr lang="et-EE" sz="1600">
                <a:effectLst/>
                <a:ea typeface="Calibri" panose="020F0502020204030204" pitchFamily="34" charset="0"/>
                <a:cs typeface="Times New Roman" panose="02020603050405020304" pitchFamily="18" charset="0"/>
              </a:rPr>
              <a:t>se</a:t>
            </a:r>
            <a:r>
              <a:rPr lang="et-EE" sz="1600" spc="145">
                <a:effectLst/>
                <a:ea typeface="Calibri" panose="020F0502020204030204" pitchFamily="34" charset="0"/>
                <a:cs typeface="Times New Roman" panose="02020603050405020304" pitchFamily="18" charset="0"/>
              </a:rPr>
              <a:t> </a:t>
            </a:r>
            <a:r>
              <a:rPr lang="et-EE" sz="1600" spc="5">
                <a:effectLst/>
                <a:ea typeface="Calibri" panose="020F0502020204030204" pitchFamily="34" charset="0"/>
                <a:cs typeface="Times New Roman" panose="02020603050405020304" pitchFamily="18" charset="0"/>
              </a:rPr>
              <a:t>l</a:t>
            </a:r>
            <a:r>
              <a:rPr lang="et-EE" sz="1600" spc="-5">
                <a:effectLst/>
                <a:ea typeface="Calibri" panose="020F0502020204030204" pitchFamily="34" charset="0"/>
                <a:cs typeface="Times New Roman" panose="02020603050405020304" pitchFamily="18" charset="0"/>
              </a:rPr>
              <a:t>ä</a:t>
            </a:r>
            <a:r>
              <a:rPr lang="et-EE" sz="1600">
                <a:effectLst/>
                <a:ea typeface="Calibri" panose="020F0502020204030204" pitchFamily="34" charset="0"/>
                <a:cs typeface="Times New Roman" panose="02020603050405020304" pitchFamily="18" charset="0"/>
              </a:rPr>
              <a:t>bi</a:t>
            </a:r>
            <a:r>
              <a:rPr lang="et-EE" sz="1600" spc="165">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k</a:t>
            </a:r>
            <a:r>
              <a:rPr lang="et-EE" sz="1600" spc="-5">
                <a:effectLst/>
                <a:ea typeface="Calibri" panose="020F0502020204030204" pitchFamily="34" charset="0"/>
                <a:cs typeface="Times New Roman" panose="02020603050405020304" pitchFamily="18" charset="0"/>
              </a:rPr>
              <a:t>r</a:t>
            </a:r>
            <a:r>
              <a:rPr lang="et-EE" sz="1600" spc="5">
                <a:effectLst/>
                <a:ea typeface="Calibri" panose="020F0502020204030204" pitchFamily="34" charset="0"/>
                <a:cs typeface="Times New Roman" panose="02020603050405020304" pitchFamily="18" charset="0"/>
              </a:rPr>
              <a:t>it</a:t>
            </a:r>
            <a:r>
              <a:rPr lang="et-EE" sz="1600" spc="-5">
                <a:effectLst/>
                <a:ea typeface="Calibri" panose="020F0502020204030204" pitchFamily="34" charset="0"/>
                <a:cs typeface="Times New Roman" panose="02020603050405020304" pitchFamily="18" charset="0"/>
              </a:rPr>
              <a:t>eer</a:t>
            </a:r>
            <a:r>
              <a:rPr lang="et-EE" sz="1600" spc="5">
                <a:effectLst/>
                <a:ea typeface="Calibri" panose="020F0502020204030204" pitchFamily="34" charset="0"/>
                <a:cs typeface="Times New Roman" panose="02020603050405020304" pitchFamily="18" charset="0"/>
              </a:rPr>
              <a:t>i</a:t>
            </a:r>
            <a:r>
              <a:rPr lang="et-EE" sz="1600" spc="10">
                <a:effectLst/>
                <a:ea typeface="Calibri" panose="020F0502020204030204" pitchFamily="34" charset="0"/>
                <a:cs typeface="Times New Roman" panose="02020603050405020304" pitchFamily="18" charset="0"/>
              </a:rPr>
              <a:t>u</a:t>
            </a:r>
            <a:r>
              <a:rPr lang="et-EE" sz="1600" spc="-10">
                <a:effectLst/>
                <a:ea typeface="Calibri" panose="020F0502020204030204" pitchFamily="34" charset="0"/>
                <a:cs typeface="Times New Roman" panose="02020603050405020304" pitchFamily="18" charset="0"/>
              </a:rPr>
              <a:t>m</a:t>
            </a:r>
            <a:r>
              <a:rPr lang="et-EE" sz="1600">
                <a:effectLst/>
                <a:ea typeface="Calibri" panose="020F0502020204030204" pitchFamily="34" charset="0"/>
                <a:cs typeface="Times New Roman" panose="02020603050405020304" pitchFamily="18" charset="0"/>
              </a:rPr>
              <a:t>i</a:t>
            </a:r>
            <a:r>
              <a:rPr lang="et-EE" sz="1600" spc="165">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os</a:t>
            </a:r>
            <a:r>
              <a:rPr lang="et-EE" sz="1600" spc="-5">
                <a:effectLst/>
                <a:ea typeface="Calibri" panose="020F0502020204030204" pitchFamily="34" charset="0"/>
                <a:cs typeface="Times New Roman" panose="02020603050405020304" pitchFamily="18" charset="0"/>
              </a:rPr>
              <a:t>a</a:t>
            </a:r>
            <a:r>
              <a:rPr lang="et-EE" sz="1600">
                <a:effectLst/>
                <a:ea typeface="Calibri" panose="020F0502020204030204" pitchFamily="34" charset="0"/>
                <a:cs typeface="Times New Roman" panose="02020603050405020304" pitchFamily="18" charset="0"/>
              </a:rPr>
              <a:t>k</a:t>
            </a:r>
            <a:r>
              <a:rPr lang="et-EE" sz="1600" spc="-5">
                <a:effectLst/>
                <a:ea typeface="Calibri" panose="020F0502020204030204" pitchFamily="34" charset="0"/>
                <a:cs typeface="Times New Roman" panose="02020603050405020304" pitchFamily="18" charset="0"/>
              </a:rPr>
              <a:t>aa</a:t>
            </a:r>
            <a:r>
              <a:rPr lang="et-EE" sz="1600" spc="5">
                <a:effectLst/>
                <a:ea typeface="Calibri" panose="020F0502020204030204" pitchFamily="34" charset="0"/>
                <a:cs typeface="Times New Roman" panose="02020603050405020304" pitchFamily="18" charset="0"/>
              </a:rPr>
              <a:t>l</a:t>
            </a:r>
            <a:r>
              <a:rPr lang="et-EE" sz="1600">
                <a:effectLst/>
                <a:ea typeface="Calibri" panose="020F0502020204030204" pitchFamily="34" charset="0"/>
                <a:cs typeface="Times New Roman" panose="02020603050405020304" pitchFamily="18" charset="0"/>
              </a:rPr>
              <a:t>uga</a:t>
            </a:r>
            <a:r>
              <a:rPr lang="et-EE" sz="1600" spc="135">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n</a:t>
            </a:r>
            <a:r>
              <a:rPr lang="et-EE" sz="1600" spc="5">
                <a:effectLst/>
                <a:ea typeface="Calibri" panose="020F0502020204030204" pitchFamily="34" charset="0"/>
                <a:cs typeface="Times New Roman" panose="02020603050405020304" pitchFamily="18" charset="0"/>
              </a:rPr>
              <a:t>i</a:t>
            </a:r>
            <a:r>
              <a:rPr lang="et-EE" sz="1600">
                <a:effectLst/>
                <a:ea typeface="Calibri" panose="020F0502020204030204" pitchFamily="34" charset="0"/>
                <a:cs typeface="Times New Roman" panose="02020603050405020304" pitchFamily="18" charset="0"/>
              </a:rPr>
              <a:t>ng</a:t>
            </a:r>
            <a:r>
              <a:rPr lang="et-EE" sz="1600" spc="150">
                <a:effectLst/>
                <a:ea typeface="Calibri" panose="020F0502020204030204" pitchFamily="34" charset="0"/>
                <a:cs typeface="Times New Roman" panose="02020603050405020304" pitchFamily="18" charset="0"/>
              </a:rPr>
              <a:t> </a:t>
            </a:r>
            <a:r>
              <a:rPr lang="et-EE" sz="1600" spc="15">
                <a:effectLst/>
                <a:ea typeface="Calibri" panose="020F0502020204030204" pitchFamily="34" charset="0"/>
                <a:cs typeface="Times New Roman" panose="02020603050405020304" pitchFamily="18" charset="0"/>
              </a:rPr>
              <a:t>s</a:t>
            </a:r>
            <a:r>
              <a:rPr lang="et-EE" sz="1600" spc="-5">
                <a:effectLst/>
                <a:ea typeface="Calibri" panose="020F0502020204030204" pitchFamily="34" charset="0"/>
                <a:cs typeface="Times New Roman" panose="02020603050405020304" pitchFamily="18" charset="0"/>
              </a:rPr>
              <a:t>aa</a:t>
            </a:r>
            <a:r>
              <a:rPr lang="et-EE" sz="1600">
                <a:effectLst/>
                <a:ea typeface="Calibri" panose="020F0502020204030204" pitchFamily="34" charset="0"/>
                <a:cs typeface="Times New Roman" panose="02020603050405020304" pitchFamily="18" charset="0"/>
              </a:rPr>
              <a:t>dud</a:t>
            </a:r>
            <a:r>
              <a:rPr lang="et-EE" sz="1600" spc="145">
                <a:effectLst/>
                <a:ea typeface="Calibri" panose="020F0502020204030204" pitchFamily="34" charset="0"/>
                <a:cs typeface="Times New Roman" panose="02020603050405020304" pitchFamily="18" charset="0"/>
              </a:rPr>
              <a:t> </a:t>
            </a:r>
            <a:r>
              <a:rPr lang="et-EE" sz="1600" spc="5">
                <a:effectLst/>
                <a:ea typeface="Calibri" panose="020F0502020204030204" pitchFamily="34" charset="0"/>
                <a:cs typeface="Times New Roman" panose="02020603050405020304" pitchFamily="18" charset="0"/>
              </a:rPr>
              <a:t>t</a:t>
            </a:r>
            <a:r>
              <a:rPr lang="et-EE" sz="1600">
                <a:effectLst/>
                <a:ea typeface="Calibri" panose="020F0502020204030204" pitchFamily="34" charset="0"/>
                <a:cs typeface="Times New Roman" panose="02020603050405020304" pitchFamily="18" charset="0"/>
              </a:rPr>
              <a:t>u</a:t>
            </a:r>
            <a:r>
              <a:rPr lang="et-EE" sz="1600" spc="5">
                <a:effectLst/>
                <a:ea typeface="Calibri" panose="020F0502020204030204" pitchFamily="34" charset="0"/>
                <a:cs typeface="Times New Roman" panose="02020603050405020304" pitchFamily="18" charset="0"/>
              </a:rPr>
              <a:t>l</a:t>
            </a:r>
            <a:r>
              <a:rPr lang="et-EE" sz="1600" spc="-5">
                <a:effectLst/>
                <a:ea typeface="Calibri" panose="020F0502020204030204" pitchFamily="34" charset="0"/>
                <a:cs typeface="Times New Roman" panose="02020603050405020304" pitchFamily="18" charset="0"/>
              </a:rPr>
              <a:t>e</a:t>
            </a:r>
            <a:r>
              <a:rPr lang="et-EE" sz="1600" spc="5">
                <a:effectLst/>
                <a:ea typeface="Calibri" panose="020F0502020204030204" pitchFamily="34" charset="0"/>
                <a:cs typeface="Times New Roman" panose="02020603050405020304" pitchFamily="18" charset="0"/>
              </a:rPr>
              <a:t>m</a:t>
            </a:r>
            <a:r>
              <a:rPr lang="et-EE" sz="1600">
                <a:effectLst/>
                <a:ea typeface="Calibri" panose="020F0502020204030204" pitchFamily="34" charset="0"/>
                <a:cs typeface="Times New Roman" panose="02020603050405020304" pitchFamily="18" charset="0"/>
              </a:rPr>
              <a:t>us</a:t>
            </a:r>
            <a:r>
              <a:rPr lang="et-EE" sz="1600" spc="-5">
                <a:effectLst/>
                <a:ea typeface="Calibri" panose="020F0502020204030204" pitchFamily="34" charset="0"/>
                <a:cs typeface="Times New Roman" panose="02020603050405020304" pitchFamily="18" charset="0"/>
              </a:rPr>
              <a:t>e</a:t>
            </a:r>
            <a:r>
              <a:rPr lang="et-EE" sz="1600">
                <a:effectLst/>
                <a:ea typeface="Calibri" panose="020F0502020204030204" pitchFamily="34" charset="0"/>
                <a:cs typeface="Times New Roman" panose="02020603050405020304" pitchFamily="18" charset="0"/>
              </a:rPr>
              <a:t>d</a:t>
            </a:r>
            <a:r>
              <a:rPr lang="et-EE" sz="1600" spc="-20">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su</a:t>
            </a:r>
            <a:r>
              <a:rPr lang="et-EE" sz="1600" spc="-10">
                <a:effectLst/>
                <a:ea typeface="Calibri" panose="020F0502020204030204" pitchFamily="34" charset="0"/>
                <a:cs typeface="Times New Roman" panose="02020603050405020304" pitchFamily="18" charset="0"/>
              </a:rPr>
              <a:t>mm</a:t>
            </a:r>
            <a:r>
              <a:rPr lang="et-EE" sz="1600" spc="-5">
                <a:effectLst/>
                <a:ea typeface="Calibri" panose="020F0502020204030204" pitchFamily="34" charset="0"/>
                <a:cs typeface="Times New Roman" panose="02020603050405020304" pitchFamily="18" charset="0"/>
              </a:rPr>
              <a:t>eer</a:t>
            </a:r>
            <a:r>
              <a:rPr lang="et-EE" sz="1600" spc="5">
                <a:effectLst/>
                <a:ea typeface="Calibri" panose="020F0502020204030204" pitchFamily="34" charset="0"/>
                <a:cs typeface="Times New Roman" panose="02020603050405020304" pitchFamily="18" charset="0"/>
              </a:rPr>
              <a:t>it</a:t>
            </a:r>
            <a:r>
              <a:rPr lang="et-EE" sz="1600" spc="-5">
                <a:effectLst/>
                <a:ea typeface="Calibri" panose="020F0502020204030204" pitchFamily="34" charset="0"/>
                <a:cs typeface="Times New Roman" panose="02020603050405020304" pitchFamily="18" charset="0"/>
              </a:rPr>
              <a:t>a</a:t>
            </a:r>
            <a:r>
              <a:rPr lang="et-EE" sz="1600">
                <a:effectLst/>
                <a:ea typeface="Calibri" panose="020F0502020204030204" pitchFamily="34" charset="0"/>
                <a:cs typeface="Times New Roman" panose="02020603050405020304" pitchFamily="18" charset="0"/>
              </a:rPr>
              <a:t>k</a:t>
            </a:r>
            <a:r>
              <a:rPr lang="et-EE" sz="1600" spc="15">
                <a:effectLst/>
                <a:ea typeface="Calibri" panose="020F0502020204030204" pitchFamily="34" charset="0"/>
                <a:cs typeface="Times New Roman" panose="02020603050405020304" pitchFamily="18" charset="0"/>
              </a:rPr>
              <a:t>s</a:t>
            </a:r>
            <a:r>
              <a:rPr lang="et-EE" sz="1600">
                <a:effectLst/>
                <a:ea typeface="Calibri" panose="020F0502020204030204" pitchFamily="34" charset="0"/>
                <a:cs typeface="Times New Roman" panose="02020603050405020304" pitchFamily="18" charset="0"/>
              </a:rPr>
              <a:t>e</a:t>
            </a:r>
            <a:r>
              <a:rPr lang="et-EE" sz="1600" spc="-5">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koondh</a:t>
            </a:r>
            <a:r>
              <a:rPr lang="et-EE" sz="1600" spc="5">
                <a:effectLst/>
                <a:ea typeface="Calibri" panose="020F0502020204030204" pitchFamily="34" charset="0"/>
                <a:cs typeface="Times New Roman" panose="02020603050405020304" pitchFamily="18" charset="0"/>
              </a:rPr>
              <a:t>i</a:t>
            </a:r>
            <a:r>
              <a:rPr lang="et-EE" sz="1600">
                <a:effectLst/>
                <a:ea typeface="Calibri" panose="020F0502020204030204" pitchFamily="34" charset="0"/>
                <a:cs typeface="Times New Roman" panose="02020603050405020304" pitchFamily="18" charset="0"/>
              </a:rPr>
              <a:t>nd</a:t>
            </a:r>
            <a:r>
              <a:rPr lang="et-EE" sz="1600" spc="-5">
                <a:effectLst/>
                <a:ea typeface="Calibri" panose="020F0502020204030204" pitchFamily="34" charset="0"/>
                <a:cs typeface="Times New Roman" panose="02020603050405020304" pitchFamily="18" charset="0"/>
              </a:rPr>
              <a:t>e</a:t>
            </a:r>
            <a:r>
              <a:rPr lang="et-EE" sz="1600">
                <a:effectLst/>
                <a:ea typeface="Calibri" panose="020F0502020204030204" pitchFamily="34" charset="0"/>
                <a:cs typeface="Times New Roman" panose="02020603050405020304" pitchFamily="18" charset="0"/>
              </a:rPr>
              <a:t>ks. H</a:t>
            </a:r>
            <a:r>
              <a:rPr lang="et-EE" sz="1600" spc="5">
                <a:effectLst/>
                <a:ea typeface="Calibri" panose="020F0502020204030204" pitchFamily="34" charset="0"/>
                <a:cs typeface="Times New Roman" panose="02020603050405020304" pitchFamily="18" charset="0"/>
              </a:rPr>
              <a:t>i</a:t>
            </a:r>
            <a:r>
              <a:rPr lang="et-EE" sz="1600">
                <a:effectLst/>
                <a:ea typeface="Calibri" panose="020F0502020204030204" pitchFamily="34" charset="0"/>
                <a:cs typeface="Times New Roman" panose="02020603050405020304" pitchFamily="18" charset="0"/>
              </a:rPr>
              <a:t>nn</a:t>
            </a:r>
            <a:r>
              <a:rPr lang="et-EE" sz="1600" spc="-5">
                <a:effectLst/>
                <a:ea typeface="Calibri" panose="020F0502020204030204" pitchFamily="34" charset="0"/>
                <a:cs typeface="Times New Roman" panose="02020603050405020304" pitchFamily="18" charset="0"/>
              </a:rPr>
              <a:t>a</a:t>
            </a:r>
            <a:r>
              <a:rPr lang="et-EE" sz="1600">
                <a:effectLst/>
                <a:ea typeface="Calibri" panose="020F0502020204030204" pitchFamily="34" charset="0"/>
                <a:cs typeface="Times New Roman" panose="02020603050405020304" pitchFamily="18" charset="0"/>
              </a:rPr>
              <a:t>ng</a:t>
            </a:r>
            <a:r>
              <a:rPr lang="et-EE" sz="1600" spc="-35">
                <a:effectLst/>
                <a:ea typeface="Calibri" panose="020F0502020204030204" pitchFamily="34" charset="0"/>
                <a:cs typeface="Times New Roman" panose="02020603050405020304" pitchFamily="18" charset="0"/>
              </a:rPr>
              <a:t> </a:t>
            </a:r>
            <a:r>
              <a:rPr lang="et-EE" sz="1600" spc="5">
                <a:effectLst/>
                <a:ea typeface="Calibri" panose="020F0502020204030204" pitchFamily="34" charset="0"/>
                <a:cs typeface="Times New Roman" panose="02020603050405020304" pitchFamily="18" charset="0"/>
              </a:rPr>
              <a:t>t</a:t>
            </a:r>
            <a:r>
              <a:rPr lang="et-EE" sz="1600" spc="-5">
                <a:effectLst/>
                <a:ea typeface="Calibri" panose="020F0502020204030204" pitchFamily="34" charset="0"/>
                <a:cs typeface="Times New Roman" panose="02020603050405020304" pitchFamily="18" charset="0"/>
              </a:rPr>
              <a:t>a</a:t>
            </a:r>
            <a:r>
              <a:rPr lang="et-EE" sz="1600">
                <a:effectLst/>
                <a:ea typeface="Calibri" panose="020F0502020204030204" pitchFamily="34" charset="0"/>
                <a:cs typeface="Times New Roman" panose="02020603050405020304" pitchFamily="18" charset="0"/>
              </a:rPr>
              <a:t>o</a:t>
            </a:r>
            <a:r>
              <a:rPr lang="et-EE" sz="1600" spc="5">
                <a:effectLst/>
                <a:ea typeface="Calibri" panose="020F0502020204030204" pitchFamily="34" charset="0"/>
                <a:cs typeface="Times New Roman" panose="02020603050405020304" pitchFamily="18" charset="0"/>
              </a:rPr>
              <a:t>tl</a:t>
            </a:r>
            <a:r>
              <a:rPr lang="et-EE" sz="1600">
                <a:effectLst/>
                <a:ea typeface="Calibri" panose="020F0502020204030204" pitchFamily="34" charset="0"/>
                <a:cs typeface="Times New Roman" panose="02020603050405020304" pitchFamily="18" charset="0"/>
              </a:rPr>
              <a:t>us</a:t>
            </a:r>
            <a:r>
              <a:rPr lang="et-EE" sz="1600" spc="-5">
                <a:effectLst/>
                <a:ea typeface="Calibri" panose="020F0502020204030204" pitchFamily="34" charset="0"/>
                <a:cs typeface="Times New Roman" panose="02020603050405020304" pitchFamily="18" charset="0"/>
              </a:rPr>
              <a:t>e</a:t>
            </a:r>
            <a:r>
              <a:rPr lang="et-EE" sz="1600" spc="5">
                <a:effectLst/>
                <a:ea typeface="Calibri" panose="020F0502020204030204" pitchFamily="34" charset="0"/>
                <a:cs typeface="Times New Roman" panose="02020603050405020304" pitchFamily="18" charset="0"/>
              </a:rPr>
              <a:t>l</a:t>
            </a:r>
            <a:r>
              <a:rPr lang="et-EE" sz="1600">
                <a:effectLst/>
                <a:ea typeface="Calibri" panose="020F0502020204030204" pitchFamily="34" charset="0"/>
                <a:cs typeface="Times New Roman" panose="02020603050405020304" pitchFamily="18" charset="0"/>
              </a:rPr>
              <a:t>e</a:t>
            </a:r>
            <a:r>
              <a:rPr lang="et-EE" sz="1600" spc="-5">
                <a:effectLst/>
                <a:ea typeface="Calibri" panose="020F0502020204030204" pitchFamily="34" charset="0"/>
                <a:cs typeface="Times New Roman" panose="02020603050405020304" pitchFamily="18" charset="0"/>
              </a:rPr>
              <a:t> </a:t>
            </a:r>
            <a:r>
              <a:rPr lang="et-EE" sz="1600" spc="5">
                <a:effectLst/>
                <a:ea typeface="Calibri" panose="020F0502020204030204" pitchFamily="34" charset="0"/>
                <a:cs typeface="Times New Roman" panose="02020603050405020304" pitchFamily="18" charset="0"/>
              </a:rPr>
              <a:t>l</a:t>
            </a:r>
            <a:r>
              <a:rPr lang="et-EE" sz="1600">
                <a:effectLst/>
                <a:ea typeface="Calibri" panose="020F0502020204030204" pitchFamily="34" charset="0"/>
                <a:cs typeface="Times New Roman" panose="02020603050405020304" pitchFamily="18" charset="0"/>
              </a:rPr>
              <a:t>o</a:t>
            </a:r>
            <a:r>
              <a:rPr lang="et-EE" sz="1600" spc="-5">
                <a:effectLst/>
                <a:ea typeface="Calibri" panose="020F0502020204030204" pitchFamily="34" charset="0"/>
                <a:cs typeface="Times New Roman" panose="02020603050405020304" pitchFamily="18" charset="0"/>
              </a:rPr>
              <a:t>e</a:t>
            </a:r>
            <a:r>
              <a:rPr lang="et-EE" sz="1600" spc="5">
                <a:effectLst/>
                <a:ea typeface="Calibri" panose="020F0502020204030204" pitchFamily="34" charset="0"/>
                <a:cs typeface="Times New Roman" panose="02020603050405020304" pitchFamily="18" charset="0"/>
              </a:rPr>
              <a:t>t</a:t>
            </a:r>
            <a:r>
              <a:rPr lang="et-EE" sz="1600" spc="-5">
                <a:effectLst/>
                <a:ea typeface="Calibri" panose="020F0502020204030204" pitchFamily="34" charset="0"/>
                <a:cs typeface="Times New Roman" panose="02020603050405020304" pitchFamily="18" charset="0"/>
              </a:rPr>
              <a:t>a</a:t>
            </a:r>
            <a:r>
              <a:rPr lang="et-EE" sz="1600">
                <a:effectLst/>
                <a:ea typeface="Calibri" panose="020F0502020204030204" pitchFamily="34" charset="0"/>
                <a:cs typeface="Times New Roman" panose="02020603050405020304" pitchFamily="18" charset="0"/>
              </a:rPr>
              <a:t>kse</a:t>
            </a:r>
            <a:r>
              <a:rPr lang="et-EE" sz="1600" spc="-20">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pos</a:t>
            </a:r>
            <a:r>
              <a:rPr lang="et-EE" sz="1600" spc="5">
                <a:effectLst/>
                <a:ea typeface="Calibri" panose="020F0502020204030204" pitchFamily="34" charset="0"/>
                <a:cs typeface="Times New Roman" panose="02020603050405020304" pitchFamily="18" charset="0"/>
              </a:rPr>
              <a:t>itii</a:t>
            </a:r>
            <a:r>
              <a:rPr lang="et-EE" sz="1600">
                <a:effectLst/>
                <a:ea typeface="Calibri" panose="020F0502020204030204" pitchFamily="34" charset="0"/>
                <a:cs typeface="Times New Roman" panose="02020603050405020304" pitchFamily="18" charset="0"/>
              </a:rPr>
              <a:t>vs</a:t>
            </a:r>
            <a:r>
              <a:rPr lang="et-EE" sz="1600" spc="-5">
                <a:effectLst/>
                <a:ea typeface="Calibri" panose="020F0502020204030204" pitchFamily="34" charset="0"/>
                <a:cs typeface="Times New Roman" panose="02020603050405020304" pitchFamily="18" charset="0"/>
              </a:rPr>
              <a:t>e</a:t>
            </a:r>
            <a:r>
              <a:rPr lang="et-EE" sz="1600">
                <a:effectLst/>
                <a:ea typeface="Calibri" panose="020F0502020204030204" pitchFamily="34" charset="0"/>
                <a:cs typeface="Times New Roman" panose="02020603050405020304" pitchFamily="18" charset="0"/>
              </a:rPr>
              <a:t>ks,</a:t>
            </a:r>
            <a:r>
              <a:rPr lang="et-EE" sz="1600" spc="-35">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kui</a:t>
            </a:r>
            <a:r>
              <a:rPr lang="et-EE" sz="1600" spc="-10">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h</a:t>
            </a:r>
            <a:r>
              <a:rPr lang="et-EE" sz="1600" spc="-10">
                <a:effectLst/>
                <a:ea typeface="Calibri" panose="020F0502020204030204" pitchFamily="34" charset="0"/>
                <a:cs typeface="Times New Roman" panose="02020603050405020304" pitchFamily="18" charset="0"/>
              </a:rPr>
              <a:t>i</a:t>
            </a:r>
            <a:r>
              <a:rPr lang="et-EE" sz="1600">
                <a:effectLst/>
                <a:ea typeface="Calibri" panose="020F0502020204030204" pitchFamily="34" charset="0"/>
                <a:cs typeface="Times New Roman" panose="02020603050405020304" pitchFamily="18" charset="0"/>
              </a:rPr>
              <a:t>nd</a:t>
            </a:r>
            <a:r>
              <a:rPr lang="et-EE" sz="1600" spc="-5">
                <a:effectLst/>
                <a:ea typeface="Calibri" panose="020F0502020204030204" pitchFamily="34" charset="0"/>
                <a:cs typeface="Times New Roman" panose="02020603050405020304" pitchFamily="18" charset="0"/>
              </a:rPr>
              <a:t>a</a:t>
            </a:r>
            <a:r>
              <a:rPr lang="et-EE" sz="1600" spc="5">
                <a:effectLst/>
                <a:ea typeface="Calibri" panose="020F0502020204030204" pitchFamily="34" charset="0"/>
                <a:cs typeface="Times New Roman" panose="02020603050405020304" pitchFamily="18" charset="0"/>
              </a:rPr>
              <a:t>mi</a:t>
            </a:r>
            <a:r>
              <a:rPr lang="et-EE" sz="1600">
                <a:effectLst/>
                <a:ea typeface="Calibri" panose="020F0502020204030204" pitchFamily="34" charset="0"/>
                <a:cs typeface="Times New Roman" panose="02020603050405020304" pitchFamily="18" charset="0"/>
              </a:rPr>
              <a:t>s</a:t>
            </a:r>
            <a:r>
              <a:rPr lang="et-EE" sz="1600" spc="-5">
                <a:effectLst/>
                <a:ea typeface="Calibri" panose="020F0502020204030204" pitchFamily="34" charset="0"/>
                <a:cs typeface="Times New Roman" panose="02020603050405020304" pitchFamily="18" charset="0"/>
              </a:rPr>
              <a:t>e</a:t>
            </a:r>
            <a:r>
              <a:rPr lang="et-EE" sz="1600">
                <a:effectLst/>
                <a:ea typeface="Calibri" panose="020F0502020204030204" pitchFamily="34" charset="0"/>
                <a:cs typeface="Times New Roman" panose="02020603050405020304" pitchFamily="18" charset="0"/>
              </a:rPr>
              <a:t>l</a:t>
            </a:r>
            <a:r>
              <a:rPr lang="et-EE" sz="1600" spc="-20">
                <a:effectLst/>
                <a:ea typeface="Calibri" panose="020F0502020204030204" pitchFamily="34" charset="0"/>
                <a:cs typeface="Times New Roman" panose="02020603050405020304" pitchFamily="18" charset="0"/>
              </a:rPr>
              <a:t> </a:t>
            </a:r>
            <a:r>
              <a:rPr lang="et-EE" sz="1600" spc="-5">
                <a:effectLst/>
                <a:ea typeface="Calibri" panose="020F0502020204030204" pitchFamily="34" charset="0"/>
                <a:cs typeface="Times New Roman" panose="02020603050405020304" pitchFamily="18" charset="0"/>
              </a:rPr>
              <a:t>a</a:t>
            </a:r>
            <a:r>
              <a:rPr lang="et-EE" sz="1600">
                <a:effectLst/>
                <a:ea typeface="Calibri" panose="020F0502020204030204" pitchFamily="34" charset="0"/>
                <a:cs typeface="Times New Roman" panose="02020603050405020304" pitchFamily="18" charset="0"/>
              </a:rPr>
              <a:t>n</a:t>
            </a:r>
            <a:r>
              <a:rPr lang="et-EE" sz="1600" spc="5">
                <a:effectLst/>
                <a:ea typeface="Calibri" panose="020F0502020204030204" pitchFamily="34" charset="0"/>
                <a:cs typeface="Times New Roman" panose="02020603050405020304" pitchFamily="18" charset="0"/>
              </a:rPr>
              <a:t>t</a:t>
            </a:r>
            <a:r>
              <a:rPr lang="et-EE" sz="1600">
                <a:effectLst/>
                <a:ea typeface="Calibri" panose="020F0502020204030204" pitchFamily="34" charset="0"/>
                <a:cs typeface="Times New Roman" panose="02020603050405020304" pitchFamily="18" charset="0"/>
              </a:rPr>
              <a:t>ud</a:t>
            </a:r>
            <a:r>
              <a:rPr lang="et-EE" sz="1600" spc="-5">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koondh</a:t>
            </a:r>
            <a:r>
              <a:rPr lang="et-EE" sz="1600" spc="5">
                <a:effectLst/>
                <a:ea typeface="Calibri" panose="020F0502020204030204" pitchFamily="34" charset="0"/>
                <a:cs typeface="Times New Roman" panose="02020603050405020304" pitchFamily="18" charset="0"/>
              </a:rPr>
              <a:t>i</a:t>
            </a:r>
            <a:r>
              <a:rPr lang="et-EE" sz="1600" spc="-10">
                <a:effectLst/>
                <a:ea typeface="Calibri" panose="020F0502020204030204" pitchFamily="34" charset="0"/>
                <a:cs typeface="Times New Roman" panose="02020603050405020304" pitchFamily="18" charset="0"/>
              </a:rPr>
              <a:t>n</a:t>
            </a:r>
            <a:r>
              <a:rPr lang="et-EE" sz="1600">
                <a:effectLst/>
                <a:ea typeface="Calibri" panose="020F0502020204030204" pitchFamily="34" charset="0"/>
                <a:cs typeface="Times New Roman" panose="02020603050405020304" pitchFamily="18" charset="0"/>
              </a:rPr>
              <a:t>ne</a:t>
            </a:r>
            <a:r>
              <a:rPr lang="et-EE" sz="1600" spc="-40">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on</a:t>
            </a:r>
            <a:r>
              <a:rPr lang="et-EE" sz="1600" spc="-10">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v</a:t>
            </a:r>
            <a:r>
              <a:rPr lang="et-EE" sz="1600" spc="-5">
                <a:effectLst/>
                <a:ea typeface="Calibri" panose="020F0502020204030204" pitchFamily="34" charset="0"/>
                <a:cs typeface="Times New Roman" panose="02020603050405020304" pitchFamily="18" charset="0"/>
              </a:rPr>
              <a:t>ä</a:t>
            </a:r>
            <a:r>
              <a:rPr lang="et-EE" sz="1600" spc="10">
                <a:effectLst/>
                <a:ea typeface="Calibri" panose="020F0502020204030204" pitchFamily="34" charset="0"/>
                <a:cs typeface="Times New Roman" panose="02020603050405020304" pitchFamily="18" charset="0"/>
              </a:rPr>
              <a:t>h</a:t>
            </a:r>
            <a:r>
              <a:rPr lang="et-EE" sz="1600" spc="-5">
                <a:effectLst/>
                <a:ea typeface="Calibri" panose="020F0502020204030204" pitchFamily="34" charset="0"/>
                <a:cs typeface="Times New Roman" panose="02020603050405020304" pitchFamily="18" charset="0"/>
              </a:rPr>
              <a:t>e</a:t>
            </a:r>
            <a:r>
              <a:rPr lang="et-EE" sz="1600" spc="-10">
                <a:effectLst/>
                <a:ea typeface="Calibri" panose="020F0502020204030204" pitchFamily="34" charset="0"/>
                <a:cs typeface="Times New Roman" panose="02020603050405020304" pitchFamily="18" charset="0"/>
              </a:rPr>
              <a:t>m</a:t>
            </a:r>
            <a:r>
              <a:rPr lang="et-EE" sz="1600" spc="-5">
                <a:effectLst/>
                <a:ea typeface="Calibri" panose="020F0502020204030204" pitchFamily="34" charset="0"/>
                <a:cs typeface="Times New Roman" panose="02020603050405020304" pitchFamily="18" charset="0"/>
              </a:rPr>
              <a:t>a</a:t>
            </a:r>
            <a:r>
              <a:rPr lang="et-EE" sz="1600" spc="5">
                <a:effectLst/>
                <a:ea typeface="Calibri" panose="020F0502020204030204" pitchFamily="34" charset="0"/>
                <a:cs typeface="Times New Roman" panose="02020603050405020304" pitchFamily="18" charset="0"/>
              </a:rPr>
              <a:t>l</a:t>
            </a:r>
            <a:r>
              <a:rPr lang="et-EE" sz="1600">
                <a:effectLst/>
                <a:ea typeface="Calibri" panose="020F0502020204030204" pitchFamily="34" charset="0"/>
                <a:cs typeface="Times New Roman" panose="02020603050405020304" pitchFamily="18" charset="0"/>
              </a:rPr>
              <a:t>t</a:t>
            </a:r>
            <a:r>
              <a:rPr lang="et-EE" sz="1600" spc="-10">
                <a:effectLst/>
                <a:ea typeface="Calibri" panose="020F0502020204030204" pitchFamily="34" charset="0"/>
                <a:cs typeface="Times New Roman" panose="02020603050405020304" pitchFamily="18" charset="0"/>
              </a:rPr>
              <a:t> </a:t>
            </a:r>
            <a:r>
              <a:rPr lang="et-EE" sz="1600">
                <a:effectLst/>
                <a:ea typeface="Calibri" panose="020F0502020204030204" pitchFamily="34" charset="0"/>
                <a:cs typeface="Times New Roman" panose="02020603050405020304" pitchFamily="18" charset="0"/>
              </a:rPr>
              <a:t>2,000. Investeeringuga seotud projektide puhul võib hindamiskomisjon rakendada paikvaatlust. </a:t>
            </a:r>
            <a:r>
              <a:rPr lang="et-EE" sz="1600" spc="-15">
                <a:effectLst/>
                <a:ea typeface="Calibri" panose="020F0502020204030204" pitchFamily="34" charset="0"/>
                <a:cs typeface="Times New Roman" panose="02020603050405020304" pitchFamily="18" charset="0"/>
              </a:rPr>
              <a:t>Täpne hindamiskord ja hindamiskriteeriumid avalikustatakse vähemalt 4 nädalat enne taotluste vastuvõtuaja algust. </a:t>
            </a:r>
            <a:endParaRPr lang="et-EE" sz="1600">
              <a:effectLst/>
              <a:ea typeface="Calibri" panose="020F0502020204030204" pitchFamily="34" charset="0"/>
              <a:cs typeface="Times New Roman" panose="02020603050405020304" pitchFamily="18" charset="0"/>
            </a:endParaRPr>
          </a:p>
        </p:txBody>
      </p:sp>
      <p:sp>
        <p:nvSpPr>
          <p:cNvPr id="4" name="Title 2">
            <a:extLst>
              <a:ext uri="{FF2B5EF4-FFF2-40B4-BE49-F238E27FC236}">
                <a16:creationId xmlns:a16="http://schemas.microsoft.com/office/drawing/2014/main" id="{B322D3AB-BD4B-F7E1-9355-A04F90A16FF8}"/>
              </a:ext>
            </a:extLst>
          </p:cNvPr>
          <p:cNvSpPr txBox="1">
            <a:spLocks/>
          </p:cNvSpPr>
          <p:nvPr/>
        </p:nvSpPr>
        <p:spPr>
          <a:xfrm>
            <a:off x="609599" y="153986"/>
            <a:ext cx="10938456" cy="1143000"/>
          </a:xfrm>
          <a:prstGeom prst="rect">
            <a:avLst/>
          </a:prstGeom>
        </p:spPr>
        <p:txBody>
          <a:bodyPr vert="horz" lIns="91440" tIns="45720" rIns="91440" bIns="45720" rtlCol="0" anchor="ctr">
            <a:normAutofit lnSpcReduction="1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err="1"/>
              <a:t>Hindamiskriteeriumid</a:t>
            </a:r>
            <a:r>
              <a:rPr lang="en-US"/>
              <a:t> ja </a:t>
            </a:r>
            <a:r>
              <a:rPr lang="en-US" err="1"/>
              <a:t>hindamiskomisjoni</a:t>
            </a:r>
            <a:r>
              <a:rPr lang="en-US"/>
              <a:t> </a:t>
            </a:r>
            <a:r>
              <a:rPr lang="en-US" err="1"/>
              <a:t>moodustamise</a:t>
            </a:r>
            <a:r>
              <a:rPr lang="en-US"/>
              <a:t> </a:t>
            </a:r>
            <a:r>
              <a:rPr lang="en-US" err="1"/>
              <a:t>põhimõtted</a:t>
            </a:r>
            <a:endParaRPr lang="et-EE"/>
          </a:p>
        </p:txBody>
      </p:sp>
      <p:sp>
        <p:nvSpPr>
          <p:cNvPr id="5" name="Slaidinumbri kohatäide 3">
            <a:extLst>
              <a:ext uri="{FF2B5EF4-FFF2-40B4-BE49-F238E27FC236}">
                <a16:creationId xmlns:a16="http://schemas.microsoft.com/office/drawing/2014/main" id="{C7CD51C0-AFC3-DFD7-A2CA-3AC57CA82D6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49</a:t>
            </a:fld>
            <a:endParaRPr lang="et-EE">
              <a:solidFill>
                <a:prstClr val="black"/>
              </a:solidFill>
              <a:latin typeface="Calibri"/>
            </a:endParaRPr>
          </a:p>
        </p:txBody>
      </p:sp>
    </p:spTree>
    <p:extLst>
      <p:ext uri="{BB962C8B-B14F-4D97-AF65-F5344CB8AC3E}">
        <p14:creationId xmlns:p14="http://schemas.microsoft.com/office/powerpoint/2010/main" val="3410171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stkülik 7">
            <a:extLst>
              <a:ext uri="{FF2B5EF4-FFF2-40B4-BE49-F238E27FC236}">
                <a16:creationId xmlns:a16="http://schemas.microsoft.com/office/drawing/2014/main" id="{E9E5E228-4410-8B62-58B4-1344223FA955}"/>
              </a:ext>
            </a:extLst>
          </p:cNvPr>
          <p:cNvSpPr/>
          <p:nvPr/>
        </p:nvSpPr>
        <p:spPr>
          <a:xfrm>
            <a:off x="399495" y="1127927"/>
            <a:ext cx="2494625" cy="5503064"/>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 name="Sisu kohatäide 5">
            <a:extLst>
              <a:ext uri="{FF2B5EF4-FFF2-40B4-BE49-F238E27FC236}">
                <a16:creationId xmlns:a16="http://schemas.microsoft.com/office/drawing/2014/main" id="{67980578-2099-4C2E-A965-4FDEDAE94B56}"/>
              </a:ext>
            </a:extLst>
          </p:cNvPr>
          <p:cNvSpPr>
            <a:spLocks noGrp="1"/>
          </p:cNvSpPr>
          <p:nvPr>
            <p:ph sz="quarter" idx="4"/>
          </p:nvPr>
        </p:nvSpPr>
        <p:spPr>
          <a:xfrm>
            <a:off x="571129" y="1318758"/>
            <a:ext cx="2322991" cy="4127654"/>
          </a:xfrm>
        </p:spPr>
        <p:txBody>
          <a:bodyPr>
            <a:normAutofit fontScale="92500"/>
          </a:bodyPr>
          <a:lstStyle/>
          <a:p>
            <a:pPr marL="0" indent="0">
              <a:spcBef>
                <a:spcPts val="0"/>
              </a:spcBef>
              <a:buNone/>
            </a:pPr>
            <a:r>
              <a:rPr lang="et-EE" sz="1200"/>
              <a:t>EE - </a:t>
            </a:r>
            <a:r>
              <a:rPr lang="et-EE" sz="1200">
                <a:solidFill>
                  <a:srgbClr val="202124"/>
                </a:solidFill>
                <a:latin typeface="Google Sans"/>
              </a:rPr>
              <a:t>Eesti entsüklopeedia</a:t>
            </a:r>
            <a:endParaRPr lang="et-EE" sz="1200"/>
          </a:p>
          <a:p>
            <a:pPr marL="0" indent="0">
              <a:spcBef>
                <a:spcPts val="0"/>
              </a:spcBef>
              <a:buNone/>
            </a:pPr>
            <a:r>
              <a:rPr lang="et-EE" sz="1200"/>
              <a:t>ENE - Eesti nõukogude entsüklopeedia</a:t>
            </a:r>
            <a:endParaRPr lang="en-US" sz="1200"/>
          </a:p>
          <a:p>
            <a:pPr marL="0" indent="0">
              <a:spcBef>
                <a:spcPts val="0"/>
              </a:spcBef>
              <a:buNone/>
            </a:pPr>
            <a:r>
              <a:rPr lang="en-US" sz="1200"/>
              <a:t>ESF+ - </a:t>
            </a:r>
            <a:r>
              <a:rPr lang="en-US" sz="1200" err="1"/>
              <a:t>Euroopa</a:t>
            </a:r>
            <a:r>
              <a:rPr lang="en-US" sz="1200"/>
              <a:t> </a:t>
            </a:r>
            <a:r>
              <a:rPr lang="en-US" sz="1200" err="1"/>
              <a:t>Sotsiaalfond</a:t>
            </a:r>
            <a:r>
              <a:rPr lang="en-US" sz="1200"/>
              <a:t>+</a:t>
            </a:r>
          </a:p>
          <a:p>
            <a:pPr marL="0" indent="0">
              <a:spcBef>
                <a:spcPts val="0"/>
              </a:spcBef>
              <a:buNone/>
            </a:pPr>
            <a:r>
              <a:rPr lang="et-EE" sz="1200"/>
              <a:t>METK</a:t>
            </a:r>
            <a:r>
              <a:rPr lang="en-US" sz="1200"/>
              <a:t> - </a:t>
            </a:r>
            <a:r>
              <a:rPr lang="en-US" sz="1200" err="1"/>
              <a:t>Maaelu</a:t>
            </a:r>
            <a:r>
              <a:rPr lang="en-US" sz="1200"/>
              <a:t> </a:t>
            </a:r>
            <a:r>
              <a:rPr lang="en-US" sz="1200" err="1"/>
              <a:t>Teadmuskeskus</a:t>
            </a:r>
            <a:endParaRPr lang="en-US" sz="1200"/>
          </a:p>
          <a:p>
            <a:pPr marL="0" indent="0">
              <a:spcBef>
                <a:spcPts val="0"/>
              </a:spcBef>
              <a:buNone/>
            </a:pPr>
            <a:r>
              <a:rPr lang="en-US" sz="1200"/>
              <a:t>IPPU </a:t>
            </a:r>
            <a:r>
              <a:rPr lang="en-US" sz="1200" err="1"/>
              <a:t>sektor</a:t>
            </a:r>
            <a:r>
              <a:rPr lang="en-US" sz="1200"/>
              <a:t> - (</a:t>
            </a:r>
            <a:r>
              <a:rPr lang="en-US" sz="1200" err="1"/>
              <a:t>ing</a:t>
            </a:r>
            <a:r>
              <a:rPr lang="et-EE" sz="1200"/>
              <a:t>l</a:t>
            </a:r>
            <a:r>
              <a:rPr lang="en-US" sz="1200" i="1"/>
              <a:t> Industrial Processes and Product Use</a:t>
            </a:r>
            <a:r>
              <a:rPr lang="en-US" sz="1200"/>
              <a:t>) </a:t>
            </a:r>
            <a:r>
              <a:rPr lang="en-US" sz="1200" err="1"/>
              <a:t>tööstuslike</a:t>
            </a:r>
            <a:r>
              <a:rPr lang="en-US" sz="1200"/>
              <a:t> </a:t>
            </a:r>
            <a:r>
              <a:rPr lang="en-US" sz="1200" err="1"/>
              <a:t>protsesside</a:t>
            </a:r>
            <a:r>
              <a:rPr lang="en-US" sz="1200"/>
              <a:t> ja </a:t>
            </a:r>
            <a:r>
              <a:rPr lang="en-US" sz="1200" err="1"/>
              <a:t>toote</a:t>
            </a:r>
            <a:r>
              <a:rPr lang="en-US" sz="1200"/>
              <a:t> </a:t>
            </a:r>
            <a:r>
              <a:rPr lang="en-US" sz="1200" err="1"/>
              <a:t>kasutamise</a:t>
            </a:r>
            <a:r>
              <a:rPr lang="en-US" sz="1200"/>
              <a:t> </a:t>
            </a:r>
            <a:r>
              <a:rPr lang="en-US" sz="1200" err="1"/>
              <a:t>sektor</a:t>
            </a:r>
            <a:endParaRPr lang="et-EE" sz="1200"/>
          </a:p>
          <a:p>
            <a:pPr marL="0" indent="0">
              <a:spcBef>
                <a:spcPts val="0"/>
              </a:spcBef>
              <a:buNone/>
            </a:pPr>
            <a:r>
              <a:rPr lang="et-EE" sz="1200"/>
              <a:t>JAEK - Jõgevamaa Arendus- ja Ettevõtluskeskus</a:t>
            </a:r>
            <a:endParaRPr lang="en-US" sz="1200"/>
          </a:p>
          <a:p>
            <a:pPr marL="0" indent="0">
              <a:spcBef>
                <a:spcPts val="0"/>
              </a:spcBef>
              <a:buNone/>
            </a:pPr>
            <a:r>
              <a:rPr lang="et-EE" sz="1200"/>
              <a:t>JKTK</a:t>
            </a:r>
            <a:r>
              <a:rPr lang="en-US" sz="1200"/>
              <a:t> - Jõgevamaa </a:t>
            </a:r>
            <a:r>
              <a:rPr lang="en-US" sz="1200" err="1"/>
              <a:t>Koostöökoda</a:t>
            </a:r>
            <a:endParaRPr lang="et-EE" sz="1200"/>
          </a:p>
          <a:p>
            <a:pPr marL="0" indent="0">
              <a:spcBef>
                <a:spcPts val="0"/>
              </a:spcBef>
              <a:buNone/>
            </a:pPr>
            <a:r>
              <a:rPr lang="et-EE" sz="1200"/>
              <a:t>JKÜ – Jõgevamaa Kodukandi Ühendus</a:t>
            </a:r>
          </a:p>
          <a:p>
            <a:pPr marL="0" indent="0">
              <a:spcBef>
                <a:spcPts val="0"/>
              </a:spcBef>
              <a:buNone/>
            </a:pPr>
            <a:r>
              <a:rPr lang="et-EE" sz="1200"/>
              <a:t>KOP - Kohaliku omaalgatuse programm</a:t>
            </a:r>
          </a:p>
          <a:p>
            <a:pPr marL="0" indent="0">
              <a:spcBef>
                <a:spcPts val="0"/>
              </a:spcBef>
              <a:buNone/>
            </a:pPr>
            <a:r>
              <a:rPr lang="et-EE" sz="1200"/>
              <a:t>KOV – kohalik omavalitsus</a:t>
            </a:r>
            <a:endParaRPr lang="en-US" sz="1200"/>
          </a:p>
          <a:p>
            <a:pPr marL="0" indent="0">
              <a:spcBef>
                <a:spcPts val="0"/>
              </a:spcBef>
              <a:buNone/>
            </a:pPr>
            <a:r>
              <a:rPr lang="en-US" sz="1200"/>
              <a:t>KEKK - </a:t>
            </a:r>
            <a:r>
              <a:rPr lang="fi-FI" sz="1200"/>
              <a:t>Kliima- ja energiakava</a:t>
            </a:r>
            <a:endParaRPr lang="et-EE" sz="1200"/>
          </a:p>
          <a:p>
            <a:pPr marL="0" indent="0">
              <a:spcBef>
                <a:spcPts val="0"/>
              </a:spcBef>
              <a:buNone/>
            </a:pPr>
            <a:r>
              <a:rPr lang="et-EE" sz="1200"/>
              <a:t>KÜSK - Kodanikuühiskonna Sihtkapital</a:t>
            </a:r>
          </a:p>
          <a:p>
            <a:pPr marL="0" indent="0">
              <a:spcBef>
                <a:spcPts val="0"/>
              </a:spcBef>
              <a:buNone/>
            </a:pPr>
            <a:r>
              <a:rPr lang="et-EE" sz="1200"/>
              <a:t>MKO – maakondlik organisatsioon</a:t>
            </a:r>
          </a:p>
          <a:p>
            <a:pPr marL="0" indent="0">
              <a:spcBef>
                <a:spcPts val="0"/>
              </a:spcBef>
              <a:buNone/>
            </a:pPr>
            <a:r>
              <a:rPr lang="fi-FI" sz="1200"/>
              <a:t>RTK - Riigi Tugiteenuste Keskus</a:t>
            </a:r>
            <a:endParaRPr lang="et-EE" sz="1200"/>
          </a:p>
          <a:p>
            <a:pPr marL="0" indent="0">
              <a:spcBef>
                <a:spcPts val="0"/>
              </a:spcBef>
              <a:buNone/>
            </a:pPr>
            <a:r>
              <a:rPr lang="et-EE" sz="1200"/>
              <a:t>VKE - v</a:t>
            </a:r>
            <a:r>
              <a:rPr lang="fi-FI" sz="1200"/>
              <a:t>äike- ja keskmise suurusega ettevõtja</a:t>
            </a:r>
          </a:p>
          <a:p>
            <a:pPr marL="0" indent="0">
              <a:spcBef>
                <a:spcPts val="0"/>
              </a:spcBef>
              <a:buNone/>
            </a:pPr>
            <a:r>
              <a:rPr lang="fi-FI" sz="1200"/>
              <a:t>ÜPP – </a:t>
            </a:r>
            <a:r>
              <a:rPr lang="et-EE" sz="1200"/>
              <a:t>Euroopa Liidu ü</a:t>
            </a:r>
            <a:r>
              <a:rPr lang="fi-FI" sz="1200"/>
              <a:t>hine põllumajanduspoliitika</a:t>
            </a:r>
          </a:p>
          <a:p>
            <a:pPr marL="0" indent="0">
              <a:spcBef>
                <a:spcPts val="0"/>
              </a:spcBef>
              <a:buNone/>
            </a:pPr>
            <a:endParaRPr lang="fi-FI" sz="1200"/>
          </a:p>
        </p:txBody>
      </p:sp>
      <p:sp>
        <p:nvSpPr>
          <p:cNvPr id="16" name="Title 2">
            <a:extLst>
              <a:ext uri="{FF2B5EF4-FFF2-40B4-BE49-F238E27FC236}">
                <a16:creationId xmlns:a16="http://schemas.microsoft.com/office/drawing/2014/main" id="{ED07E90B-7704-300D-EB68-716705EA2B46}"/>
              </a:ext>
            </a:extLst>
          </p:cNvPr>
          <p:cNvSpPr>
            <a:spLocks noGrp="1"/>
          </p:cNvSpPr>
          <p:nvPr>
            <p:ph type="title"/>
          </p:nvPr>
        </p:nvSpPr>
        <p:spPr>
          <a:xfrm>
            <a:off x="609599" y="175758"/>
            <a:ext cx="10938456" cy="1143000"/>
          </a:xfrm>
        </p:spPr>
        <p:txBody>
          <a:bodyPr/>
          <a:lstStyle/>
          <a:p>
            <a:r>
              <a:rPr lang="en-US" dirty="0" err="1"/>
              <a:t>Lühendid</a:t>
            </a:r>
            <a:r>
              <a:rPr lang="en-US" dirty="0"/>
              <a:t> ja </a:t>
            </a:r>
            <a:r>
              <a:rPr lang="en-US" dirty="0" err="1"/>
              <a:t>mõisted</a:t>
            </a:r>
            <a:endParaRPr lang="et-EE" dirty="0"/>
          </a:p>
        </p:txBody>
      </p:sp>
      <p:sp>
        <p:nvSpPr>
          <p:cNvPr id="5" name="TextBox 4">
            <a:extLst>
              <a:ext uri="{FF2B5EF4-FFF2-40B4-BE49-F238E27FC236}">
                <a16:creationId xmlns:a16="http://schemas.microsoft.com/office/drawing/2014/main" id="{EEB079B5-CCBA-5156-ACE5-5EC631FE78D5}"/>
              </a:ext>
            </a:extLst>
          </p:cNvPr>
          <p:cNvSpPr txBox="1"/>
          <p:nvPr/>
        </p:nvSpPr>
        <p:spPr>
          <a:xfrm>
            <a:off x="2894120" y="1127927"/>
            <a:ext cx="9064901" cy="5578450"/>
          </a:xfrm>
          <a:prstGeom prst="rect">
            <a:avLst/>
          </a:prstGeom>
          <a:noFill/>
        </p:spPr>
        <p:txBody>
          <a:bodyPr wrap="square" rtlCol="0">
            <a:spAutoFit/>
          </a:bodyPr>
          <a:lstStyle/>
          <a:p>
            <a:pPr algn="just"/>
            <a:r>
              <a:rPr lang="en-US" sz="1150" b="1" dirty="0" err="1"/>
              <a:t>Aktiivne</a:t>
            </a:r>
            <a:r>
              <a:rPr lang="en-US" sz="1150" b="1" dirty="0"/>
              <a:t> </a:t>
            </a:r>
            <a:r>
              <a:rPr lang="en-US" sz="1150" b="1" dirty="0" err="1"/>
              <a:t>küla</a:t>
            </a:r>
            <a:r>
              <a:rPr lang="en-US" sz="1150" b="1" dirty="0"/>
              <a:t> </a:t>
            </a:r>
            <a:r>
              <a:rPr lang="en-US" sz="1150" dirty="0"/>
              <a:t>– </a:t>
            </a:r>
            <a:r>
              <a:rPr lang="et-EE" sz="1150" dirty="0"/>
              <a:t>asustusüksuse (küla, alevik, alev, linn) </a:t>
            </a:r>
            <a:r>
              <a:rPr lang="et-EE" sz="1150" b="0" i="0" dirty="0">
                <a:solidFill>
                  <a:srgbClr val="374151"/>
                </a:solidFill>
                <a:effectLst/>
                <a:latin typeface="Söhne"/>
              </a:rPr>
              <a:t>kogukond, milles elavad inimesed soovivad </a:t>
            </a:r>
            <a:r>
              <a:rPr lang="et-EE" sz="1150" dirty="0">
                <a:solidFill>
                  <a:srgbClr val="374151"/>
                </a:solidFill>
                <a:latin typeface="Söhne"/>
              </a:rPr>
              <a:t>tegutseda koos, </a:t>
            </a:r>
            <a:r>
              <a:rPr lang="et-EE" sz="1150" b="0" i="0" dirty="0">
                <a:solidFill>
                  <a:srgbClr val="374151"/>
                </a:solidFill>
                <a:effectLst/>
                <a:latin typeface="Söhne"/>
              </a:rPr>
              <a:t>et parandada oma kodukoha elukvaliteeti, tugevdada omavahelisi sidemeid ning edendada ühist huvi ja </a:t>
            </a:r>
            <a:r>
              <a:rPr lang="et-EE" sz="1150" dirty="0">
                <a:solidFill>
                  <a:srgbClr val="374151"/>
                </a:solidFill>
                <a:latin typeface="Söhne"/>
              </a:rPr>
              <a:t>eesmärke sotsiaalseks, majanduslikuks ning kultuuriliseks arenguks</a:t>
            </a:r>
            <a:r>
              <a:rPr lang="en-US" sz="1150" dirty="0"/>
              <a:t>.</a:t>
            </a:r>
            <a:endParaRPr lang="en-US" sz="1150" b="1" dirty="0"/>
          </a:p>
          <a:p>
            <a:pPr algn="just"/>
            <a:r>
              <a:rPr lang="et-EE" sz="1150" b="1" dirty="0"/>
              <a:t>Arukas küla </a:t>
            </a:r>
            <a:r>
              <a:rPr lang="en-US" sz="1150" b="1" dirty="0"/>
              <a:t>(</a:t>
            </a:r>
            <a:r>
              <a:rPr lang="en-US" sz="1150" b="1" dirty="0" err="1"/>
              <a:t>ing</a:t>
            </a:r>
            <a:r>
              <a:rPr lang="et-EE" sz="1150" b="1" dirty="0"/>
              <a:t>l</a:t>
            </a:r>
            <a:r>
              <a:rPr lang="en-US" sz="1150" b="1" dirty="0"/>
              <a:t> </a:t>
            </a:r>
            <a:r>
              <a:rPr lang="en-US" sz="1150" b="1" i="1" dirty="0"/>
              <a:t>smart village) </a:t>
            </a:r>
            <a:r>
              <a:rPr lang="en-US" sz="1150" i="1" dirty="0"/>
              <a:t>–</a:t>
            </a:r>
            <a:r>
              <a:rPr lang="et-EE" sz="1150" dirty="0"/>
              <a:t> kogukonna </a:t>
            </a:r>
            <a:r>
              <a:rPr lang="et-EE" sz="1150" b="0" i="0" dirty="0">
                <a:solidFill>
                  <a:srgbClr val="374151"/>
                </a:solidFill>
                <a:effectLst/>
                <a:latin typeface="Söhne"/>
              </a:rPr>
              <a:t>mudel, kuidas kasutada tehnoloogiat ja innovatsiooni jätkusuutlikkuse, efektiivsuse ja kogukonna kaasatuse edendamiseks maapiirkonnas, et parandada elukvaliteeti maal ning pakkuda kogukonna juhitud lahendusi kohalikele probleemidele.</a:t>
            </a:r>
          </a:p>
          <a:p>
            <a:pPr algn="just"/>
            <a:r>
              <a:rPr lang="et-EE" sz="1150" b="1" dirty="0"/>
              <a:t>Atraktiivne töökoht </a:t>
            </a:r>
            <a:r>
              <a:rPr lang="en-US" sz="1150" dirty="0"/>
              <a:t>-</a:t>
            </a:r>
            <a:r>
              <a:rPr lang="et-EE" sz="1150" dirty="0"/>
              <a:t> töökoht, kus on tegevusala lõikes maakonna keskmisest suurem töötasu.</a:t>
            </a:r>
          </a:p>
          <a:p>
            <a:pPr algn="just"/>
            <a:r>
              <a:rPr lang="et-EE" sz="1150" b="1" dirty="0"/>
              <a:t>Alustav ettevõte </a:t>
            </a:r>
            <a:r>
              <a:rPr lang="et-EE" sz="1150" dirty="0"/>
              <a:t>– ettevõte, mis on registreeritud maksimaalselt 24 kuud enne taotluse esitamist.</a:t>
            </a:r>
          </a:p>
          <a:p>
            <a:pPr algn="just"/>
            <a:r>
              <a:rPr lang="et-EE" sz="1150" b="1" dirty="0">
                <a:highlight>
                  <a:srgbClr val="FFFF00"/>
                </a:highlight>
              </a:rPr>
              <a:t>Kogukond</a:t>
            </a:r>
            <a:r>
              <a:rPr lang="et-EE" sz="1150" dirty="0">
                <a:highlight>
                  <a:srgbClr val="FFFF00"/>
                </a:highlight>
              </a:rPr>
              <a:t> – tegevuspiirkonna asustusüksus(t)e piires tegutsev ühiste huvidega inimrühm, kelle eesmärgiks on asustusüksus(t)e piirkonna või vastava huvivaldkonna arendamine.</a:t>
            </a:r>
            <a:endParaRPr lang="en-US" sz="1150" dirty="0">
              <a:highlight>
                <a:srgbClr val="FFFF00"/>
              </a:highlight>
            </a:endParaRPr>
          </a:p>
          <a:p>
            <a:pPr algn="just"/>
            <a:r>
              <a:rPr lang="et-EE" sz="1150" b="1" dirty="0"/>
              <a:t>Kogukonnateenus</a:t>
            </a:r>
            <a:r>
              <a:rPr lang="et-EE" sz="1150" dirty="0"/>
              <a:t> </a:t>
            </a:r>
            <a:r>
              <a:rPr lang="en-US" sz="1150" dirty="0"/>
              <a:t>-</a:t>
            </a:r>
            <a:r>
              <a:rPr lang="et-EE" sz="1150" dirty="0"/>
              <a:t> kogukonna liikmelt kogukonna liikmetele pakutav teenus, mis lähtub kogukonna</a:t>
            </a:r>
            <a:r>
              <a:rPr lang="en-US" sz="1150" dirty="0"/>
              <a:t> </a:t>
            </a:r>
            <a:r>
              <a:rPr lang="et-EE" sz="1150" dirty="0"/>
              <a:t>vajadustest. Kogukonnateenuse eesmärgiks ei ole kasumi teenimine, kuid tasu võtmine teenusekulude katmiseks on põhjendatud. Kogukonnateenuse puhul tuleb välja tuua turutõrke olemasolu, et ei pakutaks kõlvatut konkurentsi piirkonna ettevõtetele.</a:t>
            </a:r>
          </a:p>
          <a:p>
            <a:pPr algn="just"/>
            <a:r>
              <a:rPr lang="et-EE" sz="1150" b="1" dirty="0"/>
              <a:t>Koostööprojekt</a:t>
            </a:r>
            <a:r>
              <a:rPr lang="et-EE" sz="1150" dirty="0"/>
              <a:t> – ühisprojekt, mille osapoolteks on kohalikud tegevusrühmad.</a:t>
            </a:r>
          </a:p>
          <a:p>
            <a:pPr algn="just"/>
            <a:r>
              <a:rPr lang="et-EE" sz="1150" b="1" dirty="0"/>
              <a:t>LEADER</a:t>
            </a:r>
            <a:r>
              <a:rPr lang="et-EE" sz="1150" dirty="0"/>
              <a:t> - Euroopa Liidu algatusprogramm maapiirkonnas kohaliku elu edendamiseks läbi kohaliku tasandi koostöö (pr </a:t>
            </a:r>
            <a:r>
              <a:rPr lang="et-EE" sz="1150" i="1" dirty="0" err="1"/>
              <a:t>Liaison</a:t>
            </a:r>
            <a:r>
              <a:rPr lang="et-EE" sz="1150" i="1" dirty="0"/>
              <a:t> </a:t>
            </a:r>
            <a:r>
              <a:rPr lang="et-EE" sz="1150" i="1" dirty="0" err="1"/>
              <a:t>entre</a:t>
            </a:r>
            <a:r>
              <a:rPr lang="et-EE" sz="1150" i="1" dirty="0"/>
              <a:t> </a:t>
            </a:r>
            <a:r>
              <a:rPr lang="et-EE" sz="1150" i="1" dirty="0" err="1"/>
              <a:t>Actions</a:t>
            </a:r>
            <a:r>
              <a:rPr lang="et-EE" sz="1150" i="1" dirty="0"/>
              <a:t> de </a:t>
            </a:r>
            <a:r>
              <a:rPr lang="et-EE" sz="1150" i="1" dirty="0" err="1"/>
              <a:t>Developpement</a:t>
            </a:r>
            <a:r>
              <a:rPr lang="et-EE" sz="1150" i="1" dirty="0"/>
              <a:t> de </a:t>
            </a:r>
            <a:r>
              <a:rPr lang="et-EE" sz="1150" i="1" dirty="0" err="1"/>
              <a:t>l’Economie</a:t>
            </a:r>
            <a:r>
              <a:rPr lang="et-EE" sz="1150" i="1" dirty="0"/>
              <a:t> </a:t>
            </a:r>
            <a:r>
              <a:rPr lang="et-EE" sz="1150" i="1" dirty="0" err="1"/>
              <a:t>Rurale</a:t>
            </a:r>
            <a:r>
              <a:rPr lang="et-EE" sz="1150" i="1" dirty="0"/>
              <a:t> = Seosed erinevate maamajanduse arengu tegevuste vahel</a:t>
            </a:r>
            <a:r>
              <a:rPr lang="et-EE" sz="1150" dirty="0"/>
              <a:t>).</a:t>
            </a:r>
            <a:endParaRPr lang="en-US" sz="1150" dirty="0"/>
          </a:p>
          <a:p>
            <a:pPr algn="just"/>
            <a:r>
              <a:rPr lang="en-US" sz="1150" b="1" dirty="0"/>
              <a:t>M</a:t>
            </a:r>
            <a:r>
              <a:rPr lang="et-EE" sz="1150" b="1" dirty="0" err="1"/>
              <a:t>aaline</a:t>
            </a:r>
            <a:r>
              <a:rPr lang="et-EE" sz="1150" b="1" dirty="0"/>
              <a:t> piirkond</a:t>
            </a:r>
            <a:r>
              <a:rPr lang="en-US" sz="1150" b="1" dirty="0"/>
              <a:t> </a:t>
            </a:r>
            <a:r>
              <a:rPr lang="en-US" sz="1150" dirty="0"/>
              <a:t>- </a:t>
            </a:r>
            <a:r>
              <a:rPr lang="en-US" sz="1150" dirty="0" err="1"/>
              <a:t>asula</a:t>
            </a:r>
            <a:r>
              <a:rPr lang="en-US" sz="1150" dirty="0"/>
              <a:t>, </a:t>
            </a:r>
            <a:r>
              <a:rPr lang="en-US" sz="1150" dirty="0" err="1"/>
              <a:t>kus</a:t>
            </a:r>
            <a:r>
              <a:rPr lang="en-US" sz="1150" dirty="0"/>
              <a:t> </a:t>
            </a:r>
            <a:r>
              <a:rPr lang="en-US" sz="1150" dirty="0" err="1"/>
              <a:t>rahvastikutihedus</a:t>
            </a:r>
            <a:r>
              <a:rPr lang="en-US" sz="1150" dirty="0"/>
              <a:t> on </a:t>
            </a:r>
            <a:r>
              <a:rPr lang="en-US" sz="1150" dirty="0" err="1"/>
              <a:t>väiksem</a:t>
            </a:r>
            <a:r>
              <a:rPr lang="en-US" sz="1150" dirty="0"/>
              <a:t> </a:t>
            </a:r>
            <a:r>
              <a:rPr lang="en-US" sz="1150" dirty="0" err="1"/>
              <a:t>kui</a:t>
            </a:r>
            <a:r>
              <a:rPr lang="en-US" sz="1150" dirty="0"/>
              <a:t> 200 </a:t>
            </a:r>
            <a:r>
              <a:rPr lang="en-US" sz="1150" dirty="0" err="1"/>
              <a:t>inimest</a:t>
            </a:r>
            <a:r>
              <a:rPr lang="en-US" sz="1150" dirty="0"/>
              <a:t> km</a:t>
            </a:r>
            <a:r>
              <a:rPr lang="en-US" sz="1150" baseline="30000" dirty="0"/>
              <a:t>2</a:t>
            </a:r>
            <a:r>
              <a:rPr lang="en-US" sz="1150" dirty="0"/>
              <a:t> </a:t>
            </a:r>
            <a:r>
              <a:rPr lang="en-US" sz="1150" dirty="0" err="1"/>
              <a:t>kohta</a:t>
            </a:r>
            <a:r>
              <a:rPr lang="en-US" sz="1150" dirty="0"/>
              <a:t>, </a:t>
            </a:r>
            <a:r>
              <a:rPr lang="en-US" sz="1150" dirty="0" err="1"/>
              <a:t>või</a:t>
            </a:r>
            <a:r>
              <a:rPr lang="en-US" sz="1150" dirty="0"/>
              <a:t> </a:t>
            </a:r>
            <a:r>
              <a:rPr lang="en-US" sz="1150" dirty="0" err="1"/>
              <a:t>tihedama</a:t>
            </a:r>
            <a:r>
              <a:rPr lang="en-US" sz="1150" dirty="0"/>
              <a:t> </a:t>
            </a:r>
            <a:r>
              <a:rPr lang="en-US" sz="1150" dirty="0" err="1"/>
              <a:t>asustusega</a:t>
            </a:r>
            <a:r>
              <a:rPr lang="en-US" sz="1150" dirty="0"/>
              <a:t> </a:t>
            </a:r>
            <a:r>
              <a:rPr lang="en-US" sz="1150" dirty="0" err="1"/>
              <a:t>piirkond</a:t>
            </a:r>
            <a:r>
              <a:rPr lang="en-US" sz="1150" dirty="0"/>
              <a:t>, </a:t>
            </a:r>
            <a:r>
              <a:rPr lang="en-US" sz="1150" dirty="0" err="1"/>
              <a:t>mille</a:t>
            </a:r>
            <a:r>
              <a:rPr lang="en-US" sz="1150" dirty="0"/>
              <a:t> </a:t>
            </a:r>
            <a:r>
              <a:rPr lang="en-US" sz="1150" dirty="0" err="1"/>
              <a:t>rahvaarv</a:t>
            </a:r>
            <a:r>
              <a:rPr lang="en-US" sz="1150" dirty="0"/>
              <a:t> </a:t>
            </a:r>
            <a:r>
              <a:rPr lang="en-US" sz="1150" dirty="0" err="1"/>
              <a:t>jääb</a:t>
            </a:r>
            <a:r>
              <a:rPr lang="en-US" sz="1150" dirty="0"/>
              <a:t> </a:t>
            </a:r>
            <a:r>
              <a:rPr lang="en-US" sz="1150" dirty="0" err="1"/>
              <a:t>alla</a:t>
            </a:r>
            <a:r>
              <a:rPr lang="en-US" sz="1150" dirty="0"/>
              <a:t> 5000 </a:t>
            </a:r>
            <a:r>
              <a:rPr lang="en-US" sz="1150" dirty="0" err="1"/>
              <a:t>elaniku</a:t>
            </a:r>
            <a:r>
              <a:rPr lang="en-US" sz="1150" dirty="0"/>
              <a:t>.</a:t>
            </a:r>
            <a:endParaRPr lang="et-EE" sz="1150" dirty="0"/>
          </a:p>
          <a:p>
            <a:pPr algn="just"/>
            <a:r>
              <a:rPr lang="et-EE" sz="1150" b="1" dirty="0"/>
              <a:t>Maapiirkond</a:t>
            </a:r>
            <a:r>
              <a:rPr lang="et-EE" sz="1150" dirty="0"/>
              <a:t> - </a:t>
            </a:r>
            <a:r>
              <a:rPr lang="fi-FI" sz="1150" dirty="0" err="1"/>
              <a:t>piirkond</a:t>
            </a:r>
            <a:r>
              <a:rPr lang="fi-FI" sz="1150" dirty="0"/>
              <a:t>, </a:t>
            </a:r>
            <a:r>
              <a:rPr lang="fi-FI" sz="1150" dirty="0" err="1"/>
              <a:t>mis</a:t>
            </a:r>
            <a:r>
              <a:rPr lang="fi-FI" sz="1150" dirty="0"/>
              <a:t> </a:t>
            </a:r>
            <a:r>
              <a:rPr lang="fi-FI" sz="1150" dirty="0" err="1"/>
              <a:t>vastab</a:t>
            </a:r>
            <a:r>
              <a:rPr lang="fi-FI" sz="1150" dirty="0"/>
              <a:t> </a:t>
            </a:r>
            <a:r>
              <a:rPr lang="fi-FI" sz="1150" dirty="0" err="1"/>
              <a:t>Statistikaameti</a:t>
            </a:r>
            <a:r>
              <a:rPr lang="fi-FI" sz="1150" dirty="0"/>
              <a:t> </a:t>
            </a:r>
            <a:r>
              <a:rPr lang="fi-FI" sz="1150" dirty="0" err="1"/>
              <a:t>metoodika</a:t>
            </a:r>
            <a:r>
              <a:rPr lang="fi-FI" sz="1150" dirty="0"/>
              <a:t> </a:t>
            </a:r>
            <a:r>
              <a:rPr lang="fi-FI" sz="1150" dirty="0" err="1"/>
              <a:t>alusel</a:t>
            </a:r>
            <a:r>
              <a:rPr lang="fi-FI" sz="1150" dirty="0"/>
              <a:t> maalisele ja </a:t>
            </a:r>
            <a:r>
              <a:rPr lang="fi-FI" sz="1150" dirty="0" err="1"/>
              <a:t>väikelinnalisele</a:t>
            </a:r>
            <a:r>
              <a:rPr lang="fi-FI" sz="1150" dirty="0"/>
              <a:t> </a:t>
            </a:r>
            <a:r>
              <a:rPr lang="fi-FI" sz="1150" dirty="0" err="1"/>
              <a:t>asustuspiirkonnale</a:t>
            </a:r>
            <a:r>
              <a:rPr lang="et-EE" sz="1150" dirty="0"/>
              <a:t>.</a:t>
            </a:r>
          </a:p>
          <a:p>
            <a:pPr algn="just"/>
            <a:r>
              <a:rPr lang="et-EE" sz="1150" b="1" dirty="0"/>
              <a:t>Maarahvastik </a:t>
            </a:r>
            <a:r>
              <a:rPr lang="et-EE" sz="1150" dirty="0"/>
              <a:t>– maapiirkonna elanikud.</a:t>
            </a:r>
          </a:p>
          <a:p>
            <a:pPr algn="just"/>
            <a:r>
              <a:rPr lang="et-EE" sz="1150" b="1" dirty="0"/>
              <a:t>Meede</a:t>
            </a:r>
            <a:r>
              <a:rPr lang="et-EE" sz="1150" dirty="0"/>
              <a:t> - tegevuste kogum, millega aidatakse kaasa ühe või mitme strateegia ja EAFRD prioriteedi eesmärgi saavutamisele.</a:t>
            </a:r>
          </a:p>
          <a:p>
            <a:pPr algn="just"/>
            <a:r>
              <a:rPr lang="et-EE" sz="1150" b="1" dirty="0"/>
              <a:t>Miniprojekt</a:t>
            </a:r>
            <a:r>
              <a:rPr lang="et-EE" sz="1150" dirty="0"/>
              <a:t> – projekt, mille taotlus esitatakse kohalikule tegevusrühmale eelarvemahuga 1000 – 8000 eurot (kehtib üksnes meetmes 4 ).</a:t>
            </a:r>
            <a:endParaRPr lang="en-US" sz="1150" dirty="0"/>
          </a:p>
          <a:p>
            <a:pPr algn="just"/>
            <a:r>
              <a:rPr lang="et-EE" sz="1150" b="1" dirty="0"/>
              <a:t>Sotsiaalne ettevõtlus </a:t>
            </a:r>
            <a:r>
              <a:rPr lang="en-US" sz="1150" dirty="0"/>
              <a:t>-</a:t>
            </a:r>
            <a:r>
              <a:rPr lang="et-EE" sz="1150" dirty="0"/>
              <a:t> vabaühenduste või ettevõtete püsiv ja regulaarne tulu teenimine kaupade või teenuste müügi abil ühiskondliku vajaduse lahendamiseks, oluline on siinjuures ärilise tegevuse sidumine ühiskondliku eesmärgiga. </a:t>
            </a:r>
          </a:p>
          <a:p>
            <a:pPr algn="just"/>
            <a:r>
              <a:rPr lang="et-EE" sz="1150" b="1" dirty="0"/>
              <a:t>Vihmavarjuprojekt</a:t>
            </a:r>
            <a:r>
              <a:rPr lang="en-US" sz="1150" b="1" dirty="0"/>
              <a:t> (</a:t>
            </a:r>
            <a:r>
              <a:rPr lang="en-US" sz="1150" b="1" dirty="0" err="1"/>
              <a:t>ing</a:t>
            </a:r>
            <a:r>
              <a:rPr lang="et-EE" sz="1150" b="1" dirty="0"/>
              <a:t>l</a:t>
            </a:r>
            <a:r>
              <a:rPr lang="en-US" sz="1150" b="1" dirty="0"/>
              <a:t> </a:t>
            </a:r>
            <a:r>
              <a:rPr lang="en-US" sz="1150" b="1" i="1" dirty="0"/>
              <a:t>umbrella</a:t>
            </a:r>
            <a:r>
              <a:rPr lang="et-EE" sz="1150" b="1" i="1" dirty="0"/>
              <a:t> </a:t>
            </a:r>
            <a:r>
              <a:rPr lang="et-EE" sz="1150" b="1" i="1" dirty="0" err="1"/>
              <a:t>project</a:t>
            </a:r>
            <a:r>
              <a:rPr lang="en-US" sz="1150" b="1" dirty="0"/>
              <a:t>)</a:t>
            </a:r>
            <a:r>
              <a:rPr lang="en-US" sz="1150" dirty="0"/>
              <a:t> - </a:t>
            </a:r>
            <a:r>
              <a:rPr lang="en-US" sz="1150" dirty="0" err="1"/>
              <a:t>projekt</a:t>
            </a:r>
            <a:r>
              <a:rPr lang="en-US" sz="1150" dirty="0"/>
              <a:t>, </a:t>
            </a:r>
            <a:r>
              <a:rPr lang="et-EE" sz="1150" dirty="0"/>
              <a:t>milles</a:t>
            </a:r>
            <a:r>
              <a:rPr lang="en-US" sz="1150" dirty="0"/>
              <a:t> </a:t>
            </a:r>
            <a:r>
              <a:rPr lang="et-EE" sz="1150" b="0" i="0" dirty="0">
                <a:effectLst/>
              </a:rPr>
              <a:t>tegevusrühm võtab endale administreerimise koormuse, olles ise projekti põhitaotleja ja rahastades erinevaid alamprojekte.</a:t>
            </a:r>
          </a:p>
          <a:p>
            <a:pPr algn="just"/>
            <a:r>
              <a:rPr lang="en-US" sz="1150" b="1" dirty="0" err="1"/>
              <a:t>Väikelinnaline</a:t>
            </a:r>
            <a:r>
              <a:rPr lang="en-US" sz="1150" b="1" dirty="0"/>
              <a:t> </a:t>
            </a:r>
            <a:r>
              <a:rPr lang="en-US" sz="1150" b="1" dirty="0" err="1"/>
              <a:t>piirkond</a:t>
            </a:r>
            <a:r>
              <a:rPr lang="en-US" sz="1150" dirty="0"/>
              <a:t> - </a:t>
            </a:r>
            <a:r>
              <a:rPr lang="en-US" sz="1150" dirty="0" err="1"/>
              <a:t>asula</a:t>
            </a:r>
            <a:r>
              <a:rPr lang="en-US" sz="1150" dirty="0"/>
              <a:t>, </a:t>
            </a:r>
            <a:r>
              <a:rPr lang="en-US" sz="1150" dirty="0" err="1"/>
              <a:t>kus</a:t>
            </a:r>
            <a:r>
              <a:rPr lang="en-US" sz="1150" dirty="0"/>
              <a:t> </a:t>
            </a:r>
            <a:r>
              <a:rPr lang="en-US" sz="1150" dirty="0" err="1"/>
              <a:t>suurem</a:t>
            </a:r>
            <a:r>
              <a:rPr lang="en-US" sz="1150" dirty="0"/>
              <a:t> </a:t>
            </a:r>
            <a:r>
              <a:rPr lang="en-US" sz="1150" dirty="0" err="1"/>
              <a:t>osa</a:t>
            </a:r>
            <a:r>
              <a:rPr lang="en-US" sz="1150" dirty="0"/>
              <a:t> </a:t>
            </a:r>
            <a:r>
              <a:rPr lang="en-US" sz="1150" dirty="0" err="1"/>
              <a:t>elanikest</a:t>
            </a:r>
            <a:r>
              <a:rPr lang="en-US" sz="1150" dirty="0"/>
              <a:t> </a:t>
            </a:r>
            <a:r>
              <a:rPr lang="en-US" sz="1150" dirty="0" err="1"/>
              <a:t>elab</a:t>
            </a:r>
            <a:r>
              <a:rPr lang="en-US" sz="1150" dirty="0"/>
              <a:t> </a:t>
            </a:r>
            <a:r>
              <a:rPr lang="en-US" sz="1150" dirty="0" err="1"/>
              <a:t>piirkondades</a:t>
            </a:r>
            <a:r>
              <a:rPr lang="en-US" sz="1150" dirty="0"/>
              <a:t>, </a:t>
            </a:r>
            <a:r>
              <a:rPr lang="en-US" sz="1150" dirty="0" err="1"/>
              <a:t>kus</a:t>
            </a:r>
            <a:r>
              <a:rPr lang="en-US" sz="1150" dirty="0"/>
              <a:t> </a:t>
            </a:r>
            <a:r>
              <a:rPr lang="en-US" sz="1150" dirty="0" err="1"/>
              <a:t>rahvastikutihedus</a:t>
            </a:r>
            <a:r>
              <a:rPr lang="en-US" sz="1150" dirty="0"/>
              <a:t> on </a:t>
            </a:r>
            <a:r>
              <a:rPr lang="en-US" sz="1150" dirty="0" err="1"/>
              <a:t>vahemikus</a:t>
            </a:r>
            <a:r>
              <a:rPr lang="en-US" sz="1150" dirty="0"/>
              <a:t> 200 </a:t>
            </a:r>
            <a:r>
              <a:rPr lang="en-US" sz="1150" dirty="0" err="1"/>
              <a:t>kuni</a:t>
            </a:r>
            <a:r>
              <a:rPr lang="en-US" sz="1150" dirty="0"/>
              <a:t> 1000 </a:t>
            </a:r>
            <a:r>
              <a:rPr lang="en-US" sz="1150" dirty="0" err="1"/>
              <a:t>inimest</a:t>
            </a:r>
            <a:r>
              <a:rPr lang="en-US" sz="1150" dirty="0"/>
              <a:t> km</a:t>
            </a:r>
            <a:r>
              <a:rPr lang="en-US" sz="1150" baseline="30000" dirty="0"/>
              <a:t>2</a:t>
            </a:r>
            <a:r>
              <a:rPr lang="en-US" sz="1150" dirty="0"/>
              <a:t> </a:t>
            </a:r>
            <a:r>
              <a:rPr lang="en-US" sz="1150" dirty="0" err="1"/>
              <a:t>kohta</a:t>
            </a:r>
            <a:r>
              <a:rPr lang="en-US" sz="1150" dirty="0"/>
              <a:t> ja </a:t>
            </a:r>
            <a:r>
              <a:rPr lang="en-US" sz="1150" dirty="0" err="1"/>
              <a:t>rahvaarv</a:t>
            </a:r>
            <a:r>
              <a:rPr lang="en-US" sz="1150" dirty="0"/>
              <a:t> </a:t>
            </a:r>
            <a:r>
              <a:rPr lang="en-US" sz="1150" dirty="0" err="1"/>
              <a:t>sellise</a:t>
            </a:r>
            <a:r>
              <a:rPr lang="en-US" sz="1150" dirty="0"/>
              <a:t> </a:t>
            </a:r>
            <a:r>
              <a:rPr lang="en-US" sz="1150" dirty="0" err="1"/>
              <a:t>tihedusega</a:t>
            </a:r>
            <a:r>
              <a:rPr lang="en-US" sz="1150" dirty="0"/>
              <a:t> </a:t>
            </a:r>
            <a:r>
              <a:rPr lang="en-US" sz="1150" dirty="0" err="1"/>
              <a:t>klastrites</a:t>
            </a:r>
            <a:r>
              <a:rPr lang="en-US" sz="1150" dirty="0"/>
              <a:t> on </a:t>
            </a:r>
            <a:r>
              <a:rPr lang="en-US" sz="1150" dirty="0" err="1"/>
              <a:t>suurem</a:t>
            </a:r>
            <a:r>
              <a:rPr lang="en-US" sz="1150" dirty="0"/>
              <a:t> </a:t>
            </a:r>
            <a:r>
              <a:rPr lang="en-US" sz="1150" dirty="0" err="1"/>
              <a:t>kui</a:t>
            </a:r>
            <a:r>
              <a:rPr lang="en-US" sz="1150" dirty="0"/>
              <a:t> 5000 </a:t>
            </a:r>
            <a:r>
              <a:rPr lang="en-US" sz="1150" dirty="0" err="1"/>
              <a:t>inimest</a:t>
            </a:r>
            <a:r>
              <a:rPr lang="en-US" sz="1150" dirty="0"/>
              <a:t> </a:t>
            </a:r>
            <a:r>
              <a:rPr lang="en-US" sz="1150" dirty="0" err="1"/>
              <a:t>ning</a:t>
            </a:r>
            <a:r>
              <a:rPr lang="en-US" sz="1150" dirty="0"/>
              <a:t> </a:t>
            </a:r>
            <a:r>
              <a:rPr lang="en-US" sz="1150" dirty="0" err="1"/>
              <a:t>ei</a:t>
            </a:r>
            <a:r>
              <a:rPr lang="en-US" sz="1150" dirty="0"/>
              <a:t> </a:t>
            </a:r>
            <a:r>
              <a:rPr lang="en-US" sz="1150" dirty="0" err="1"/>
              <a:t>moodusta</a:t>
            </a:r>
            <a:r>
              <a:rPr lang="en-US" sz="1150" dirty="0"/>
              <a:t> </a:t>
            </a:r>
            <a:r>
              <a:rPr lang="en-US" sz="1150" dirty="0" err="1"/>
              <a:t>linnalist</a:t>
            </a:r>
            <a:r>
              <a:rPr lang="en-US" sz="1150" dirty="0"/>
              <a:t> </a:t>
            </a:r>
            <a:r>
              <a:rPr lang="en-US" sz="1150" dirty="0" err="1"/>
              <a:t>asustuspiirkonda</a:t>
            </a:r>
            <a:r>
              <a:rPr lang="en-US" sz="1150" dirty="0"/>
              <a:t>. </a:t>
            </a:r>
            <a:r>
              <a:rPr lang="en-US" sz="1150" dirty="0" err="1"/>
              <a:t>Piirkondade</a:t>
            </a:r>
            <a:r>
              <a:rPr lang="en-US" sz="1150" dirty="0"/>
              <a:t> </a:t>
            </a:r>
            <a:r>
              <a:rPr lang="en-US" sz="1150" dirty="0" err="1"/>
              <a:t>määramisel</a:t>
            </a:r>
            <a:r>
              <a:rPr lang="en-US" sz="1150" dirty="0"/>
              <a:t> </a:t>
            </a:r>
            <a:r>
              <a:rPr lang="en-US" sz="1150" dirty="0" err="1"/>
              <a:t>tiheduse</a:t>
            </a:r>
            <a:r>
              <a:rPr lang="en-US" sz="1150" dirty="0"/>
              <a:t> ja </a:t>
            </a:r>
            <a:r>
              <a:rPr lang="en-US" sz="1150" dirty="0" err="1"/>
              <a:t>rahvaarvu</a:t>
            </a:r>
            <a:r>
              <a:rPr lang="en-US" sz="1150" dirty="0"/>
              <a:t> </a:t>
            </a:r>
            <a:r>
              <a:rPr lang="en-US" sz="1150" dirty="0" err="1"/>
              <a:t>järgi</a:t>
            </a:r>
            <a:r>
              <a:rPr lang="en-US" sz="1150" dirty="0"/>
              <a:t> on </a:t>
            </a:r>
            <a:r>
              <a:rPr lang="en-US" sz="1150" dirty="0" err="1"/>
              <a:t>kasutatud</a:t>
            </a:r>
            <a:r>
              <a:rPr lang="en-US" sz="1150" dirty="0"/>
              <a:t> </a:t>
            </a:r>
            <a:r>
              <a:rPr lang="en-US" sz="1150" dirty="0" err="1"/>
              <a:t>ruutkaardi</a:t>
            </a:r>
            <a:r>
              <a:rPr lang="en-US" sz="1150" dirty="0"/>
              <a:t> </a:t>
            </a:r>
            <a:r>
              <a:rPr lang="en-US" sz="1150" dirty="0" err="1"/>
              <a:t>andmeid</a:t>
            </a:r>
            <a:r>
              <a:rPr lang="en-US" sz="1150" dirty="0"/>
              <a:t>.</a:t>
            </a:r>
            <a:endParaRPr lang="et-EE" sz="1150" dirty="0"/>
          </a:p>
          <a:p>
            <a:pPr algn="just"/>
            <a:r>
              <a:rPr lang="et-EE" sz="1150" b="1" dirty="0"/>
              <a:t>Väikeprojekt</a:t>
            </a:r>
            <a:r>
              <a:rPr lang="et-EE" sz="1150" dirty="0"/>
              <a:t> – projekt, mille taotlus esitatakse kohalikule tegevusrühmale eelarvemahuga 1000-3000 eurot (kehtib üksnes meetmes 4).</a:t>
            </a:r>
          </a:p>
          <a:p>
            <a:pPr algn="just"/>
            <a:r>
              <a:rPr lang="et-EE" sz="1150" b="1" dirty="0"/>
              <a:t>Ühisprojekt</a:t>
            </a:r>
            <a:r>
              <a:rPr lang="et-EE" sz="1150" dirty="0"/>
              <a:t> - projekt, mille viivad kuni kaheaastase tegevuskava alusel ellu partnerid, kelleks on vähemalt kaks juriidilist isikut või füüsilisest isikust ettevõtjat ja kellest vähemalt üks ei ole teine kohalik tegevusrühm. Ühisprojekti partner ei ole ühisprojekti taotlust esitava taotleja liige või taotleja muul moel seotud isik.</a:t>
            </a:r>
            <a:endParaRPr lang="en-US" sz="1150" dirty="0"/>
          </a:p>
        </p:txBody>
      </p:sp>
      <p:sp>
        <p:nvSpPr>
          <p:cNvPr id="4" name="Slaidinumbri kohatäide 3">
            <a:extLst>
              <a:ext uri="{FF2B5EF4-FFF2-40B4-BE49-F238E27FC236}">
                <a16:creationId xmlns:a16="http://schemas.microsoft.com/office/drawing/2014/main" id="{2BA52B04-682B-5400-14B8-8E0AC6DFB39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a:t>
            </a:fld>
            <a:endParaRPr lang="et-EE">
              <a:solidFill>
                <a:prstClr val="black"/>
              </a:solidFill>
              <a:latin typeface="Calibri"/>
            </a:endParaRPr>
          </a:p>
        </p:txBody>
      </p:sp>
    </p:spTree>
    <p:extLst>
      <p:ext uri="{BB962C8B-B14F-4D97-AF65-F5344CB8AC3E}">
        <p14:creationId xmlns:p14="http://schemas.microsoft.com/office/powerpoint/2010/main" val="12740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937875" cy="1143000"/>
          </a:xfrm>
        </p:spPr>
        <p:txBody>
          <a:bodyPr>
            <a:normAutofit fontScale="90000"/>
          </a:bodyPr>
          <a:lstStyle/>
          <a:p>
            <a:r>
              <a:rPr lang="en-US" err="1"/>
              <a:t>Meede</a:t>
            </a:r>
            <a:r>
              <a:rPr lang="en-US"/>
              <a:t> 1</a:t>
            </a:r>
            <a:r>
              <a:rPr lang="et-EE"/>
              <a:t>.1</a:t>
            </a:r>
            <a:r>
              <a:rPr lang="en-US"/>
              <a:t>: </a:t>
            </a:r>
            <a:r>
              <a:rPr lang="et-EE"/>
              <a:t>Ettevõtluses stardiabi ja arengutoetuse  </a:t>
            </a:r>
            <a:r>
              <a:rPr lang="en-US" err="1"/>
              <a:t>meetme</a:t>
            </a:r>
            <a:r>
              <a:rPr lang="en-US"/>
              <a:t> </a:t>
            </a:r>
            <a:r>
              <a:rPr lang="en-US" err="1"/>
              <a:t>hindamiskriteeriumid</a:t>
            </a:r>
            <a:endParaRPr lang="et-EE"/>
          </a:p>
        </p:txBody>
      </p:sp>
      <p:graphicFrame>
        <p:nvGraphicFramePr>
          <p:cNvPr id="3" name="Group 2686">
            <a:extLst>
              <a:ext uri="{FF2B5EF4-FFF2-40B4-BE49-F238E27FC236}">
                <a16:creationId xmlns:a16="http://schemas.microsoft.com/office/drawing/2014/main" id="{CCBF0C12-33C3-742D-6CC6-149A3DA2FFD1}"/>
              </a:ext>
            </a:extLst>
          </p:cNvPr>
          <p:cNvGraphicFramePr>
            <a:graphicFrameLocks/>
          </p:cNvGraphicFramePr>
          <p:nvPr>
            <p:extLst>
              <p:ext uri="{D42A27DB-BD31-4B8C-83A1-F6EECF244321}">
                <p14:modId xmlns:p14="http://schemas.microsoft.com/office/powerpoint/2010/main" val="3847000879"/>
              </p:ext>
            </p:extLst>
          </p:nvPr>
        </p:nvGraphicFramePr>
        <p:xfrm>
          <a:off x="539496" y="1342772"/>
          <a:ext cx="11276684" cy="3376540"/>
        </p:xfrm>
        <a:graphic>
          <a:graphicData uri="http://schemas.openxmlformats.org/drawingml/2006/table">
            <a:tbl>
              <a:tblPr/>
              <a:tblGrid>
                <a:gridCol w="2705566">
                  <a:extLst>
                    <a:ext uri="{9D8B030D-6E8A-4147-A177-3AD203B41FA5}">
                      <a16:colId xmlns:a16="http://schemas.microsoft.com/office/drawing/2014/main" val="117731473"/>
                    </a:ext>
                  </a:extLst>
                </a:gridCol>
                <a:gridCol w="841309">
                  <a:extLst>
                    <a:ext uri="{9D8B030D-6E8A-4147-A177-3AD203B41FA5}">
                      <a16:colId xmlns:a16="http://schemas.microsoft.com/office/drawing/2014/main" val="20003"/>
                    </a:ext>
                  </a:extLst>
                </a:gridCol>
                <a:gridCol w="7729809">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Osakaal</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 tuleneb otseselt strateegia visioonist ja eesmärkidest, arenguvajadus ja lahendus on selgelt esitatud ning kestlikud. Projekt on otseselt suunatud töökohtade loomisele, kas ettevõtluse arengut toetava investeeringu abil või ettevõtlusega alustamisel.</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tulemusena luuakse vähemalt 1 töökoht, kus töötasu on suurem kui maakonnas sama tegevusala keskmine.</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vajalikkus ja elujõulisus ettevõtte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arenguvajadus ja lahendus/tegevused arusaadavalt välja toodud, projekt toob kaasa olulise positiivse pikaajalise muutuse taotleja/tegevuspiirkonna jaoks vähemalt 5 aasta jooksul peale projekti lõppemist.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tulemuste saavutamine on esitatud aja ja ressursside juures teostatav, eelarve on selge ja realistlik, vajadusel hinnapakkumistega kaetud. Hinnatud on eelarve kallinemise riski ning analüüsitud selle maandamist.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Taotleja ja/või tema meeskonnaliikmetel on varasem kogemus projektide elluviimisel, olemas on vajalikud teadmised ja oskused projekti tulemuslikuks elluviimiseks, võimekus katta kallinemine. Eelnevad LEADER-projektid (olemasolul) on lõpetatud tähtaegselt.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sp>
        <p:nvSpPr>
          <p:cNvPr id="4" name="Slaidinumbri kohatäide 3">
            <a:extLst>
              <a:ext uri="{FF2B5EF4-FFF2-40B4-BE49-F238E27FC236}">
                <a16:creationId xmlns:a16="http://schemas.microsoft.com/office/drawing/2014/main" id="{49AC1AB1-A7F6-3E30-B2E2-D25D6FC3901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50</a:t>
            </a:fld>
            <a:endParaRPr lang="et-EE">
              <a:solidFill>
                <a:prstClr val="black"/>
              </a:solidFill>
              <a:latin typeface="Calibri"/>
            </a:endParaRPr>
          </a:p>
        </p:txBody>
      </p:sp>
    </p:spTree>
    <p:extLst>
      <p:ext uri="{BB962C8B-B14F-4D97-AF65-F5344CB8AC3E}">
        <p14:creationId xmlns:p14="http://schemas.microsoft.com/office/powerpoint/2010/main" val="2691409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937875" cy="1143000"/>
          </a:xfrm>
        </p:spPr>
        <p:txBody>
          <a:bodyPr>
            <a:normAutofit fontScale="90000"/>
          </a:bodyPr>
          <a:lstStyle/>
          <a:p>
            <a:r>
              <a:rPr lang="en-US" err="1"/>
              <a:t>Meede</a:t>
            </a:r>
            <a:r>
              <a:rPr lang="en-US"/>
              <a:t> 1</a:t>
            </a:r>
            <a:r>
              <a:rPr lang="et-EE"/>
              <a:t>.2</a:t>
            </a:r>
            <a:r>
              <a:rPr lang="en-US"/>
              <a:t>: </a:t>
            </a:r>
            <a:r>
              <a:rPr lang="et-EE"/>
              <a:t>Ettevõtluses mentori, õppereisi, koolituse ja koostöö arendamise </a:t>
            </a:r>
            <a:r>
              <a:rPr lang="en-US" err="1"/>
              <a:t>meetme</a:t>
            </a:r>
            <a:r>
              <a:rPr lang="en-US"/>
              <a:t> </a:t>
            </a:r>
            <a:r>
              <a:rPr lang="en-US" err="1"/>
              <a:t>hindamiskriteeriumid</a:t>
            </a:r>
            <a:endParaRPr lang="et-EE"/>
          </a:p>
        </p:txBody>
      </p:sp>
      <p:graphicFrame>
        <p:nvGraphicFramePr>
          <p:cNvPr id="3" name="Group 2686">
            <a:extLst>
              <a:ext uri="{FF2B5EF4-FFF2-40B4-BE49-F238E27FC236}">
                <a16:creationId xmlns:a16="http://schemas.microsoft.com/office/drawing/2014/main" id="{CCBF0C12-33C3-742D-6CC6-149A3DA2FFD1}"/>
              </a:ext>
            </a:extLst>
          </p:cNvPr>
          <p:cNvGraphicFramePr>
            <a:graphicFrameLocks/>
          </p:cNvGraphicFramePr>
          <p:nvPr>
            <p:extLst>
              <p:ext uri="{D42A27DB-BD31-4B8C-83A1-F6EECF244321}">
                <p14:modId xmlns:p14="http://schemas.microsoft.com/office/powerpoint/2010/main" val="3903536193"/>
              </p:ext>
            </p:extLst>
          </p:nvPr>
        </p:nvGraphicFramePr>
        <p:xfrm>
          <a:off x="539496" y="1342772"/>
          <a:ext cx="11276684" cy="3646542"/>
        </p:xfrm>
        <a:graphic>
          <a:graphicData uri="http://schemas.openxmlformats.org/drawingml/2006/table">
            <a:tbl>
              <a:tblPr/>
              <a:tblGrid>
                <a:gridCol w="2705566">
                  <a:extLst>
                    <a:ext uri="{9D8B030D-6E8A-4147-A177-3AD203B41FA5}">
                      <a16:colId xmlns:a16="http://schemas.microsoft.com/office/drawing/2014/main" val="117731473"/>
                    </a:ext>
                  </a:extLst>
                </a:gridCol>
                <a:gridCol w="841309">
                  <a:extLst>
                    <a:ext uri="{9D8B030D-6E8A-4147-A177-3AD203B41FA5}">
                      <a16:colId xmlns:a16="http://schemas.microsoft.com/office/drawing/2014/main" val="20003"/>
                    </a:ext>
                  </a:extLst>
                </a:gridCol>
                <a:gridCol w="7729809">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Osakaal</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 tuleneb otseselt strateegia visioonist ja eesmärkidest, arenguvajadus ja lahendus on selgelt esitatud ning kestlikud.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tootearendus (toode, teenus, tehnoloogia, protsess) koostöös teadus- või arendusasutusega ja/või ettevõtjate vahelisest koostööst saab kasu vahemalt 6 ettevõtet.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vajalikkus ja elujõulisus ettevõtte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arenguvajadus ja lahendus arusaadavalt välja toodud. Kasusaajad on selgelt määratletud ja seotud projekti tulemustega. Projekt toob kaasa olulise positiivse pikaajalise muutuse taotleja/tegevuspiirkonna jaoks vähemalt 5 aasta jooksul peale projekti lõppemist.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tulemuste saavutamine on esitatud aja ja ressursside juures teostatav, eelarve on selge ja realistlik, vajadusel hinnapakkumistega kaetud. Hinnatud on eelarve kallinemise riski ning analüüsitud selle maandamist.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Taotleja ja/või tema meeskonnaliikmetel on varasem kogemus projektide elluviimisel, olemas on</a:t>
                      </a:r>
                    </a:p>
                    <a:p>
                      <a:r>
                        <a:rPr lang="et-EE" sz="1400" kern="1200">
                          <a:solidFill>
                            <a:schemeClr val="tx1"/>
                          </a:solidFill>
                          <a:effectLst/>
                          <a:latin typeface="+mn-lt"/>
                          <a:ea typeface="+mn-ea"/>
                          <a:cs typeface="+mn-cs"/>
                        </a:rPr>
                        <a:t>vajalikud teadmised ja oskused projekti tulemuslikuks elluviimiseks, võimekus katta kallinemine.</a:t>
                      </a:r>
                      <a:r>
                        <a:rPr lang="et-EE" sz="2400" kern="1200">
                          <a:solidFill>
                            <a:schemeClr val="tx1"/>
                          </a:solidFill>
                          <a:effectLst/>
                          <a:latin typeface="+mn-lt"/>
                          <a:ea typeface="+mn-ea"/>
                          <a:cs typeface="+mn-cs"/>
                        </a:rPr>
                        <a:t> </a:t>
                      </a:r>
                      <a:r>
                        <a:rPr lang="et-EE" sz="1400" kern="1200">
                          <a:solidFill>
                            <a:schemeClr val="tx1"/>
                          </a:solidFill>
                          <a:effectLst/>
                          <a:latin typeface="+mn-lt"/>
                          <a:ea typeface="+mn-ea"/>
                          <a:cs typeface="+mn-cs"/>
                        </a:rPr>
                        <a:t>Kaasatud on projekti eesmärgiga sobivad partnerid. Eelnevad LEADER-projektid (olemasolul) on lõpetatud tähtaegselt.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sp>
        <p:nvSpPr>
          <p:cNvPr id="4" name="Slaidinumbri kohatäide 3">
            <a:extLst>
              <a:ext uri="{FF2B5EF4-FFF2-40B4-BE49-F238E27FC236}">
                <a16:creationId xmlns:a16="http://schemas.microsoft.com/office/drawing/2014/main" id="{49AC1AB1-A7F6-3E30-B2E2-D25D6FC3901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51</a:t>
            </a:fld>
            <a:endParaRPr lang="et-EE">
              <a:solidFill>
                <a:prstClr val="black"/>
              </a:solidFill>
              <a:latin typeface="Calibri"/>
            </a:endParaRPr>
          </a:p>
        </p:txBody>
      </p:sp>
    </p:spTree>
    <p:extLst>
      <p:ext uri="{BB962C8B-B14F-4D97-AF65-F5344CB8AC3E}">
        <p14:creationId xmlns:p14="http://schemas.microsoft.com/office/powerpoint/2010/main" val="1234010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937875" cy="1143000"/>
          </a:xfrm>
        </p:spPr>
        <p:txBody>
          <a:bodyPr>
            <a:normAutofit fontScale="90000"/>
          </a:bodyPr>
          <a:lstStyle/>
          <a:p>
            <a:r>
              <a:rPr lang="en-US" err="1"/>
              <a:t>Meede</a:t>
            </a:r>
            <a:r>
              <a:rPr lang="en-US"/>
              <a:t> </a:t>
            </a:r>
            <a:r>
              <a:rPr lang="et-EE"/>
              <a:t>2</a:t>
            </a:r>
            <a:r>
              <a:rPr lang="en-US"/>
              <a:t>: </a:t>
            </a:r>
            <a:r>
              <a:rPr lang="et-EE"/>
              <a:t>Energiakulude vähendamise </a:t>
            </a:r>
            <a:r>
              <a:rPr lang="en-US" err="1"/>
              <a:t>meetme</a:t>
            </a:r>
            <a:r>
              <a:rPr lang="en-US"/>
              <a:t> </a:t>
            </a:r>
            <a:r>
              <a:rPr lang="en-US" err="1"/>
              <a:t>hindamiskriteeriumid</a:t>
            </a:r>
            <a:endParaRPr lang="et-EE"/>
          </a:p>
        </p:txBody>
      </p:sp>
      <p:graphicFrame>
        <p:nvGraphicFramePr>
          <p:cNvPr id="3" name="Group 2686">
            <a:extLst>
              <a:ext uri="{FF2B5EF4-FFF2-40B4-BE49-F238E27FC236}">
                <a16:creationId xmlns:a16="http://schemas.microsoft.com/office/drawing/2014/main" id="{CCBF0C12-33C3-742D-6CC6-149A3DA2FFD1}"/>
              </a:ext>
            </a:extLst>
          </p:cNvPr>
          <p:cNvGraphicFramePr>
            <a:graphicFrameLocks/>
          </p:cNvGraphicFramePr>
          <p:nvPr>
            <p:extLst>
              <p:ext uri="{D42A27DB-BD31-4B8C-83A1-F6EECF244321}">
                <p14:modId xmlns:p14="http://schemas.microsoft.com/office/powerpoint/2010/main" val="184834066"/>
              </p:ext>
            </p:extLst>
          </p:nvPr>
        </p:nvGraphicFramePr>
        <p:xfrm>
          <a:off x="539496" y="1342772"/>
          <a:ext cx="11276684" cy="3494142"/>
        </p:xfrm>
        <a:graphic>
          <a:graphicData uri="http://schemas.openxmlformats.org/drawingml/2006/table">
            <a:tbl>
              <a:tblPr/>
              <a:tblGrid>
                <a:gridCol w="2705566">
                  <a:extLst>
                    <a:ext uri="{9D8B030D-6E8A-4147-A177-3AD203B41FA5}">
                      <a16:colId xmlns:a16="http://schemas.microsoft.com/office/drawing/2014/main" val="117731473"/>
                    </a:ext>
                  </a:extLst>
                </a:gridCol>
                <a:gridCol w="841309">
                  <a:extLst>
                    <a:ext uri="{9D8B030D-6E8A-4147-A177-3AD203B41FA5}">
                      <a16:colId xmlns:a16="http://schemas.microsoft.com/office/drawing/2014/main" val="20003"/>
                    </a:ext>
                  </a:extLst>
                </a:gridCol>
                <a:gridCol w="7729809">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Osakaal</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 on otseselt suunatud energia impordi ja energiakulude vähendamisele. </a:t>
                      </a:r>
                    </a:p>
                    <a:p>
                      <a:r>
                        <a:rPr lang="et-EE" sz="1400" kern="1200">
                          <a:solidFill>
                            <a:schemeClr val="tx1"/>
                          </a:solidFill>
                          <a:effectLst/>
                          <a:latin typeface="+mn-lt"/>
                          <a:ea typeface="+mn-ea"/>
                          <a:cs typeface="+mn-cs"/>
                        </a:rPr>
                        <a:t>Investeering suurendab tarbimiskohas energiasäästu ning võimaldab energiasüsteemi pidevalt kasutada.</a:t>
                      </a:r>
                    </a:p>
                    <a:p>
                      <a:r>
                        <a:rPr lang="et-EE" sz="1400" kern="1200">
                          <a:solidFill>
                            <a:schemeClr val="tx1"/>
                          </a:solidFill>
                          <a:effectLst/>
                          <a:latin typeface="+mn-lt"/>
                          <a:ea typeface="+mn-ea"/>
                          <a:cs typeface="+mn-cs"/>
                        </a:rPr>
                        <a:t>Taastuvenergial toimiv energiasüsteem vähendab seniseid kulusid energia ostmiseks.</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tulemusena tekib energiaauditist või tasuvusanalüüsist lähtuvalt energiasäästu vähemalt 30% võrreldes algtasemega.</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tulemuslikkus ja elujõulisus ettevõtte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tegevused on läbi mõeldud ja põhjendatud ning vajalikud projekti eesmärgi ja kavandatud tulemuste saavutamiseks.  Taotleja suudab kavandatud tegevusi jätkata või investeeringuobjekte toimivana hoida vähemalt 5 aasta jooksul peale projekti lõppemist.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tulemuste saavutamine on ajakava ja eelarve puhul teostatav, ressursside kavandamine on selge ja realistlik. Hinnatud on teostamise riski ja analüüsitud selle maandamist.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Taotlejal ja/või tema meeskonnaliikmetel, nt kaasatud mentoril vms, on varasem kogemus projektide elluviimisel, olemas on vajalikud teadmised ja oskused projekti tulemuslikuks elluviimiseks, võimekus katta kallinemine. Kaasatud on projekti eesmärgiga sobivad partnerid. Eelnevad LEADER-projektid (olemasolul) on lõpetatud tähtaegselt.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sp>
        <p:nvSpPr>
          <p:cNvPr id="4" name="Slaidinumbri kohatäide 3">
            <a:extLst>
              <a:ext uri="{FF2B5EF4-FFF2-40B4-BE49-F238E27FC236}">
                <a16:creationId xmlns:a16="http://schemas.microsoft.com/office/drawing/2014/main" id="{49AC1AB1-A7F6-3E30-B2E2-D25D6FC3901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52</a:t>
            </a:fld>
            <a:endParaRPr lang="et-EE">
              <a:solidFill>
                <a:prstClr val="black"/>
              </a:solidFill>
              <a:latin typeface="Calibri"/>
            </a:endParaRPr>
          </a:p>
        </p:txBody>
      </p:sp>
    </p:spTree>
    <p:extLst>
      <p:ext uri="{BB962C8B-B14F-4D97-AF65-F5344CB8AC3E}">
        <p14:creationId xmlns:p14="http://schemas.microsoft.com/office/powerpoint/2010/main" val="2904083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686">
            <a:extLst>
              <a:ext uri="{FF2B5EF4-FFF2-40B4-BE49-F238E27FC236}">
                <a16:creationId xmlns:a16="http://schemas.microsoft.com/office/drawing/2014/main" id="{B87CC699-D89A-57C2-5D22-4C11DAD7733A}"/>
              </a:ext>
            </a:extLst>
          </p:cNvPr>
          <p:cNvGraphicFramePr>
            <a:graphicFrameLocks/>
          </p:cNvGraphicFramePr>
          <p:nvPr>
            <p:extLst>
              <p:ext uri="{D42A27DB-BD31-4B8C-83A1-F6EECF244321}">
                <p14:modId xmlns:p14="http://schemas.microsoft.com/office/powerpoint/2010/main" val="1745647376"/>
              </p:ext>
            </p:extLst>
          </p:nvPr>
        </p:nvGraphicFramePr>
        <p:xfrm>
          <a:off x="471873" y="1075349"/>
          <a:ext cx="11432253" cy="4002460"/>
        </p:xfrm>
        <a:graphic>
          <a:graphicData uri="http://schemas.openxmlformats.org/drawingml/2006/table">
            <a:tbl>
              <a:tblPr/>
              <a:tblGrid>
                <a:gridCol w="2724758">
                  <a:extLst>
                    <a:ext uri="{9D8B030D-6E8A-4147-A177-3AD203B41FA5}">
                      <a16:colId xmlns:a16="http://schemas.microsoft.com/office/drawing/2014/main" val="117731473"/>
                    </a:ext>
                  </a:extLst>
                </a:gridCol>
                <a:gridCol w="876444">
                  <a:extLst>
                    <a:ext uri="{9D8B030D-6E8A-4147-A177-3AD203B41FA5}">
                      <a16:colId xmlns:a16="http://schemas.microsoft.com/office/drawing/2014/main" val="20003"/>
                    </a:ext>
                  </a:extLst>
                </a:gridCol>
                <a:gridCol w="7831051">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t>
                      </a:r>
                      <a:r>
                        <a:rPr kumimoji="0" lang="et-EE" sz="1600" b="1" i="0" u="none" strike="noStrike" cap="none" normalizeH="0" baseline="0">
                          <a:ln>
                            <a:noFill/>
                          </a:ln>
                          <a:solidFill>
                            <a:schemeClr val="tx1"/>
                          </a:solidFill>
                          <a:effectLst/>
                          <a:latin typeface="+mn-lt"/>
                          <a:ea typeface="ＭＳ Ｐゴシック" pitchFamily="34" charset="-128"/>
                        </a:rPr>
                        <a:t>a</a:t>
                      </a:r>
                      <a:r>
                        <a:rPr kumimoji="0" lang="en-US" sz="1600" b="1" i="0" u="none" strike="noStrike" cap="none" normalizeH="0" baseline="0">
                          <a:ln>
                            <a:noFill/>
                          </a:ln>
                          <a:solidFill>
                            <a:schemeClr val="tx1"/>
                          </a:solidFill>
                          <a:effectLst/>
                          <a:latin typeface="+mn-lt"/>
                          <a:ea typeface="ＭＳ Ｐゴシック" pitchFamily="34" charset="-128"/>
                        </a:rPr>
                        <a:t>kaal</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lvl="0" indent="0" algn="just">
                        <a:lnSpc>
                          <a:spcPct val="115000"/>
                        </a:lnSpc>
                        <a:buFont typeface="Times New Roman" panose="02020603050405020304" pitchFamily="18" charset="0"/>
                        <a:buNone/>
                      </a:pPr>
                      <a:r>
                        <a:rPr lang="et-EE" sz="1400" kern="1200">
                          <a:solidFill>
                            <a:schemeClr val="tx1"/>
                          </a:solidFill>
                          <a:effectLst/>
                          <a:latin typeface="+mn-lt"/>
                          <a:ea typeface="+mn-ea"/>
                          <a:cs typeface="+mn-cs"/>
                        </a:rPr>
                        <a:t>Projekt tuleneb otseselt strateegia visioonist ja eesmärkidest, arenguvajadus ja lahendus on selgelt esitatud ning kestlik. Projekt on otseselt suunatud kogukondliku tegevuse aktiveerimisele kogukonnaliikmete elavdamise abil.</a:t>
                      </a:r>
                      <a:endParaRPr lang="et-EE" sz="14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otseste kasusaajate arv on suurem kui 25 inimest.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vajalikkus ja elujõulisus kogukonna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arenguvajadus ja lahendus arusaadavalt välja toodud. Projekti elluviimisel on kaasatud kohalik kogukond (st oluline osa kogukonna liikmetest).</a:t>
                      </a:r>
                    </a:p>
                    <a:p>
                      <a:r>
                        <a:rPr lang="et-EE" sz="1400" kern="1200">
                          <a:solidFill>
                            <a:schemeClr val="tx1"/>
                          </a:solidFill>
                          <a:effectLst/>
                          <a:latin typeface="+mn-lt"/>
                          <a:ea typeface="+mn-ea"/>
                          <a:cs typeface="+mn-cs"/>
                        </a:rPr>
                        <a:t>Kogukond ja kogukonna liikmed saavad projekti tulemustest arvestatavat kasu. </a:t>
                      </a:r>
                    </a:p>
                    <a:p>
                      <a:r>
                        <a:rPr lang="et-EE" sz="1400" kern="1200">
                          <a:solidFill>
                            <a:schemeClr val="tx1"/>
                          </a:solidFill>
                          <a:effectLst/>
                          <a:latin typeface="+mn-lt"/>
                          <a:ea typeface="+mn-ea"/>
                          <a:cs typeface="+mn-cs"/>
                        </a:rPr>
                        <a:t>Projekti tegevused on läbi mõeldud ja põhjendatud ning vajalikud projekti eesmärgi ja kavandatud tulemuste saavutamiseks. </a:t>
                      </a:r>
                    </a:p>
                    <a:p>
                      <a:r>
                        <a:rPr lang="et-EE" sz="1400" kern="1200">
                          <a:solidFill>
                            <a:schemeClr val="tx1"/>
                          </a:solidFill>
                          <a:effectLst/>
                          <a:latin typeface="+mn-lt"/>
                          <a:ea typeface="+mn-ea"/>
                          <a:cs typeface="+mn-cs"/>
                        </a:rPr>
                        <a:t>Taotleja suudab kavandatud tegevusi jätkata vähemalt 5 aasta jooksul peale projekti lõppemist.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Eelarve on arusaadav ja kulud on detailselt kirjeldatud. Kulude vajalikkus on selgelt põhjendatud ning vastavuses kavandatud tegevuste ja tulemustega.</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Taotleja ja/või tema meeskonnaliikmetel, nt kaasatud mentoril vms, on varasem kogemus projektide elluviimisel, olemas on vajalikud teadmised ja oskused projekti tulemuslikuks elluviimiseks. Kaasatud on projekti eesmärgiga sobivad partnerid. Eelnevad LEADER-projektid (olemasolul) on lõpetatud tähtaegselt.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762450" cy="1143000"/>
          </a:xfrm>
        </p:spPr>
        <p:txBody>
          <a:bodyPr>
            <a:noAutofit/>
          </a:bodyPr>
          <a:lstStyle/>
          <a:p>
            <a:r>
              <a:rPr lang="en-US" sz="2800" err="1"/>
              <a:t>Meede</a:t>
            </a:r>
            <a:r>
              <a:rPr lang="en-US" sz="2800"/>
              <a:t> 3</a:t>
            </a:r>
            <a:r>
              <a:rPr lang="et-EE" sz="2800"/>
              <a:t>.1</a:t>
            </a:r>
            <a:r>
              <a:rPr lang="en-US" sz="2800"/>
              <a:t>: </a:t>
            </a:r>
            <a:r>
              <a:rPr lang="en-US" sz="2800" err="1"/>
              <a:t>Kogukonna</a:t>
            </a:r>
            <a:r>
              <a:rPr lang="et-EE" sz="2800"/>
              <a:t>töö käivitamise </a:t>
            </a:r>
            <a:r>
              <a:rPr lang="en-US" sz="2800" err="1"/>
              <a:t>meetme</a:t>
            </a:r>
            <a:r>
              <a:rPr lang="et-EE" sz="2800"/>
              <a:t> </a:t>
            </a:r>
            <a:r>
              <a:rPr lang="en-US" sz="2800" err="1"/>
              <a:t>hindamiskriteeriumid</a:t>
            </a:r>
            <a:endParaRPr lang="et-EE" sz="2800"/>
          </a:p>
        </p:txBody>
      </p:sp>
      <p:sp>
        <p:nvSpPr>
          <p:cNvPr id="4" name="Slaidinumbri kohatäide 3">
            <a:extLst>
              <a:ext uri="{FF2B5EF4-FFF2-40B4-BE49-F238E27FC236}">
                <a16:creationId xmlns:a16="http://schemas.microsoft.com/office/drawing/2014/main" id="{706516E8-C7E8-F15E-472E-32B749F57DD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53</a:t>
            </a:fld>
            <a:endParaRPr lang="et-EE">
              <a:solidFill>
                <a:prstClr val="black"/>
              </a:solidFill>
              <a:latin typeface="Calibri"/>
            </a:endParaRPr>
          </a:p>
        </p:txBody>
      </p:sp>
    </p:spTree>
    <p:extLst>
      <p:ext uri="{BB962C8B-B14F-4D97-AF65-F5344CB8AC3E}">
        <p14:creationId xmlns:p14="http://schemas.microsoft.com/office/powerpoint/2010/main" val="2684977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686">
            <a:extLst>
              <a:ext uri="{FF2B5EF4-FFF2-40B4-BE49-F238E27FC236}">
                <a16:creationId xmlns:a16="http://schemas.microsoft.com/office/drawing/2014/main" id="{B87CC699-D89A-57C2-5D22-4C11DAD7733A}"/>
              </a:ext>
            </a:extLst>
          </p:cNvPr>
          <p:cNvGraphicFramePr>
            <a:graphicFrameLocks/>
          </p:cNvGraphicFramePr>
          <p:nvPr>
            <p:extLst>
              <p:ext uri="{D42A27DB-BD31-4B8C-83A1-F6EECF244321}">
                <p14:modId xmlns:p14="http://schemas.microsoft.com/office/powerpoint/2010/main" val="3418504387"/>
              </p:ext>
            </p:extLst>
          </p:nvPr>
        </p:nvGraphicFramePr>
        <p:xfrm>
          <a:off x="471873" y="1294531"/>
          <a:ext cx="11432253" cy="4038464"/>
        </p:xfrm>
        <a:graphic>
          <a:graphicData uri="http://schemas.openxmlformats.org/drawingml/2006/table">
            <a:tbl>
              <a:tblPr/>
              <a:tblGrid>
                <a:gridCol w="2724758">
                  <a:extLst>
                    <a:ext uri="{9D8B030D-6E8A-4147-A177-3AD203B41FA5}">
                      <a16:colId xmlns:a16="http://schemas.microsoft.com/office/drawing/2014/main" val="117731473"/>
                    </a:ext>
                  </a:extLst>
                </a:gridCol>
                <a:gridCol w="876444">
                  <a:extLst>
                    <a:ext uri="{9D8B030D-6E8A-4147-A177-3AD203B41FA5}">
                      <a16:colId xmlns:a16="http://schemas.microsoft.com/office/drawing/2014/main" val="20003"/>
                    </a:ext>
                  </a:extLst>
                </a:gridCol>
                <a:gridCol w="7831051">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t>
                      </a:r>
                      <a:r>
                        <a:rPr kumimoji="0" lang="et-EE" sz="1600" b="1" i="0" u="none" strike="noStrike" cap="none" normalizeH="0" baseline="0">
                          <a:ln>
                            <a:noFill/>
                          </a:ln>
                          <a:solidFill>
                            <a:schemeClr val="tx1"/>
                          </a:solidFill>
                          <a:effectLst/>
                          <a:latin typeface="+mn-lt"/>
                          <a:ea typeface="ＭＳ Ｐゴシック" pitchFamily="34" charset="-128"/>
                        </a:rPr>
                        <a:t>a</a:t>
                      </a:r>
                      <a:r>
                        <a:rPr kumimoji="0" lang="en-US" sz="1600" b="1" i="0" u="none" strike="noStrike" cap="none" normalizeH="0" baseline="0">
                          <a:ln>
                            <a:noFill/>
                          </a:ln>
                          <a:solidFill>
                            <a:schemeClr val="tx1"/>
                          </a:solidFill>
                          <a:effectLst/>
                          <a:latin typeface="+mn-lt"/>
                          <a:ea typeface="ＭＳ Ｐゴシック" pitchFamily="34" charset="-128"/>
                        </a:rPr>
                        <a:t>kaal</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 on otseselt suunatud aruka küla lähenemise rakendamisele lähtuvalt kogukonna arengukavast;</a:t>
                      </a:r>
                    </a:p>
                    <a:p>
                      <a:r>
                        <a:rPr lang="et-EE" sz="1400" kern="1200">
                          <a:solidFill>
                            <a:schemeClr val="tx1"/>
                          </a:solidFill>
                          <a:effectLst/>
                          <a:latin typeface="+mn-lt"/>
                          <a:ea typeface="+mn-ea"/>
                          <a:cs typeface="+mn-cs"/>
                        </a:rPr>
                        <a:t>Projekti eesmärk on selgelt ja konkreetselt sõnastatud ning aitab kaasa meetme eesmärgi saavutamisele.</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nSpc>
                          <a:spcPct val="115000"/>
                        </a:lnSpc>
                        <a:spcAft>
                          <a:spcPts val="600"/>
                        </a:spcAft>
                      </a:pPr>
                      <a:r>
                        <a:rPr lang="et-EE" sz="1400" kern="1200">
                          <a:solidFill>
                            <a:srgbClr val="000000"/>
                          </a:solidFill>
                          <a:effectLst/>
                          <a:highlight>
                            <a:srgbClr val="FFFFFF"/>
                          </a:highlight>
                          <a:latin typeface="+mn-lt"/>
                          <a:ea typeface="Times New Roman" panose="02020603050405020304" pitchFamily="18" charset="0"/>
                        </a:rPr>
                        <a:t>Investeeringu kasusaajate arv on vähemalt 150 inimest.</a:t>
                      </a:r>
                      <a:endParaRPr lang="et-EE" sz="1400" kern="100">
                        <a:effectLst/>
                        <a:highlight>
                          <a:srgbClr val="FFFFFF"/>
                        </a:highlight>
                        <a:latin typeface="+mn-lt"/>
                        <a:ea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vajalikkus ja elujõulisus kogukonna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arenguvajadus ja lahendus arusaadavalt välja toodud. Projekti elluviimisel on kaasatud projekti seisukohast olulised osapooled.</a:t>
                      </a:r>
                    </a:p>
                    <a:p>
                      <a:r>
                        <a:rPr lang="et-EE" sz="1400" kern="1200">
                          <a:solidFill>
                            <a:schemeClr val="tx1"/>
                          </a:solidFill>
                          <a:effectLst/>
                          <a:latin typeface="+mn-lt"/>
                          <a:ea typeface="+mn-ea"/>
                          <a:cs typeface="+mn-cs"/>
                        </a:rPr>
                        <a:t>Kogukond ja kogukonna liikmed saavad projekti tulemustest arvestatavat kasu. </a:t>
                      </a:r>
                    </a:p>
                    <a:p>
                      <a:r>
                        <a:rPr lang="et-EE" sz="1400" kern="1200">
                          <a:solidFill>
                            <a:schemeClr val="tx1"/>
                          </a:solidFill>
                          <a:effectLst/>
                          <a:latin typeface="+mn-lt"/>
                          <a:ea typeface="+mn-ea"/>
                          <a:cs typeface="+mn-cs"/>
                        </a:rPr>
                        <a:t>Projekti tegevused on läbi mõeldud ja põhjendatud ning vajalikud projekti eesmärgi ja kavandatud tulemuste saavutamiseks. </a:t>
                      </a:r>
                    </a:p>
                    <a:p>
                      <a:r>
                        <a:rPr lang="et-EE" sz="1400" kern="1200">
                          <a:solidFill>
                            <a:schemeClr val="tx1"/>
                          </a:solidFill>
                          <a:effectLst/>
                          <a:latin typeface="+mn-lt"/>
                          <a:ea typeface="+mn-ea"/>
                          <a:cs typeface="+mn-cs"/>
                        </a:rPr>
                        <a:t>Taotleja suudab kavandatud investeeringuobjekte toimivana hoida vähemalt 5 aasta jooksul peale projekti lõppemist.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Eelarve on arusaadav ja kulud on detailselt kirjeldatud. </a:t>
                      </a:r>
                    </a:p>
                    <a:p>
                      <a:r>
                        <a:rPr lang="et-EE" sz="1400" kern="1200">
                          <a:solidFill>
                            <a:schemeClr val="tx1"/>
                          </a:solidFill>
                          <a:effectLst/>
                          <a:latin typeface="+mn-lt"/>
                          <a:ea typeface="+mn-ea"/>
                          <a:cs typeface="+mn-cs"/>
                        </a:rPr>
                        <a:t>Kulude vajalikkus on selgelt põhjendatud ning vastavuses kavandatud tegevuste ja tulemustega.</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Taotleja ja/või tema meeskonnaliikmetel on varasem kogemus projektide elluviimisel, olemas on vajalikud teadmised ja oskused projekti tulemuslikuks elluviimiseks. Eelnevad LEADER-projektid (olemasolul) on lõpetatud tähtaegselt.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762450" cy="1143000"/>
          </a:xfrm>
        </p:spPr>
        <p:txBody>
          <a:bodyPr>
            <a:noAutofit/>
          </a:bodyPr>
          <a:lstStyle/>
          <a:p>
            <a:r>
              <a:rPr lang="en-US" sz="2800" err="1"/>
              <a:t>Meede</a:t>
            </a:r>
            <a:r>
              <a:rPr lang="en-US" sz="2800"/>
              <a:t> 3</a:t>
            </a:r>
            <a:r>
              <a:rPr lang="et-EE" sz="2800"/>
              <a:t>.2</a:t>
            </a:r>
            <a:r>
              <a:rPr lang="en-US" sz="2800"/>
              <a:t>: </a:t>
            </a:r>
            <a:r>
              <a:rPr lang="et-EE" sz="2800"/>
              <a:t>Aruka küla lähenemise investeeringutoetuse </a:t>
            </a:r>
            <a:r>
              <a:rPr lang="en-US" sz="2800" err="1"/>
              <a:t>meetme</a:t>
            </a:r>
            <a:r>
              <a:rPr lang="et-EE" sz="2800"/>
              <a:t> </a:t>
            </a:r>
            <a:r>
              <a:rPr lang="en-US" sz="2800" err="1"/>
              <a:t>hindamiskriteeriumid</a:t>
            </a:r>
            <a:r>
              <a:rPr lang="en-US" sz="2800"/>
              <a:t> </a:t>
            </a:r>
            <a:endParaRPr lang="et-EE" sz="2800"/>
          </a:p>
        </p:txBody>
      </p:sp>
      <p:sp>
        <p:nvSpPr>
          <p:cNvPr id="4" name="Slaidinumbri kohatäide 3">
            <a:extLst>
              <a:ext uri="{FF2B5EF4-FFF2-40B4-BE49-F238E27FC236}">
                <a16:creationId xmlns:a16="http://schemas.microsoft.com/office/drawing/2014/main" id="{706516E8-C7E8-F15E-472E-32B749F57DD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54</a:t>
            </a:fld>
            <a:endParaRPr lang="et-EE">
              <a:solidFill>
                <a:prstClr val="black"/>
              </a:solidFill>
              <a:latin typeface="Calibri"/>
            </a:endParaRPr>
          </a:p>
        </p:txBody>
      </p:sp>
    </p:spTree>
    <p:extLst>
      <p:ext uri="{BB962C8B-B14F-4D97-AF65-F5344CB8AC3E}">
        <p14:creationId xmlns:p14="http://schemas.microsoft.com/office/powerpoint/2010/main" val="4262144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686">
            <a:extLst>
              <a:ext uri="{FF2B5EF4-FFF2-40B4-BE49-F238E27FC236}">
                <a16:creationId xmlns:a16="http://schemas.microsoft.com/office/drawing/2014/main" id="{B87CC699-D89A-57C2-5D22-4C11DAD7733A}"/>
              </a:ext>
            </a:extLst>
          </p:cNvPr>
          <p:cNvGraphicFramePr>
            <a:graphicFrameLocks/>
          </p:cNvGraphicFramePr>
          <p:nvPr>
            <p:extLst>
              <p:ext uri="{D42A27DB-BD31-4B8C-83A1-F6EECF244321}">
                <p14:modId xmlns:p14="http://schemas.microsoft.com/office/powerpoint/2010/main" val="1111566224"/>
              </p:ext>
            </p:extLst>
          </p:nvPr>
        </p:nvGraphicFramePr>
        <p:xfrm>
          <a:off x="471873" y="1294531"/>
          <a:ext cx="11432253" cy="3494142"/>
        </p:xfrm>
        <a:graphic>
          <a:graphicData uri="http://schemas.openxmlformats.org/drawingml/2006/table">
            <a:tbl>
              <a:tblPr/>
              <a:tblGrid>
                <a:gridCol w="2724758">
                  <a:extLst>
                    <a:ext uri="{9D8B030D-6E8A-4147-A177-3AD203B41FA5}">
                      <a16:colId xmlns:a16="http://schemas.microsoft.com/office/drawing/2014/main" val="117731473"/>
                    </a:ext>
                  </a:extLst>
                </a:gridCol>
                <a:gridCol w="876444">
                  <a:extLst>
                    <a:ext uri="{9D8B030D-6E8A-4147-A177-3AD203B41FA5}">
                      <a16:colId xmlns:a16="http://schemas.microsoft.com/office/drawing/2014/main" val="20003"/>
                    </a:ext>
                  </a:extLst>
                </a:gridCol>
                <a:gridCol w="7831051">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t>
                      </a:r>
                      <a:r>
                        <a:rPr kumimoji="0" lang="et-EE" sz="1600" b="1" i="0" u="none" strike="noStrike" cap="none" normalizeH="0" baseline="0">
                          <a:ln>
                            <a:noFill/>
                          </a:ln>
                          <a:solidFill>
                            <a:schemeClr val="tx1"/>
                          </a:solidFill>
                          <a:effectLst/>
                          <a:latin typeface="+mn-lt"/>
                          <a:ea typeface="ＭＳ Ｐゴシック" pitchFamily="34" charset="-128"/>
                        </a:rPr>
                        <a:t>a</a:t>
                      </a:r>
                      <a:r>
                        <a:rPr kumimoji="0" lang="en-US" sz="1600" b="1" i="0" u="none" strike="noStrike" cap="none" normalizeH="0" baseline="0">
                          <a:ln>
                            <a:noFill/>
                          </a:ln>
                          <a:solidFill>
                            <a:schemeClr val="tx1"/>
                          </a:solidFill>
                          <a:effectLst/>
                          <a:latin typeface="+mn-lt"/>
                          <a:ea typeface="ＭＳ Ｐゴシック" pitchFamily="34" charset="-128"/>
                        </a:rPr>
                        <a:t>kaal</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 eesmärk on selgelt ja konkreetselt sõnastatud ning aitab kaasa meetme eesmärgi saavutamisele.</a:t>
                      </a:r>
                    </a:p>
                    <a:p>
                      <a:r>
                        <a:rPr lang="et-EE" sz="1400" kern="1200">
                          <a:solidFill>
                            <a:schemeClr val="tx1"/>
                          </a:solidFill>
                          <a:effectLst/>
                          <a:latin typeface="+mn-lt"/>
                          <a:ea typeface="+mn-ea"/>
                          <a:cs typeface="+mn-cs"/>
                        </a:rPr>
                        <a:t>Projekt on otseselt suunatud aruka küla lähenemise rakendamiseks:</a:t>
                      </a:r>
                    </a:p>
                    <a:p>
                      <a:pPr lvl="0"/>
                      <a:r>
                        <a:rPr lang="et-EE" sz="1400" kern="1200">
                          <a:solidFill>
                            <a:schemeClr val="tx1"/>
                          </a:solidFill>
                          <a:effectLst/>
                          <a:latin typeface="+mn-lt"/>
                          <a:ea typeface="+mn-ea"/>
                          <a:cs typeface="+mn-cs"/>
                        </a:rPr>
                        <a:t>- aruka küla strateegia koostamise;</a:t>
                      </a:r>
                    </a:p>
                    <a:p>
                      <a:pPr lvl="0"/>
                      <a:r>
                        <a:rPr lang="et-EE" sz="1400" kern="1200">
                          <a:solidFill>
                            <a:schemeClr val="tx1"/>
                          </a:solidFill>
                          <a:effectLst/>
                          <a:latin typeface="+mn-lt"/>
                          <a:ea typeface="+mn-ea"/>
                          <a:cs typeface="+mn-cs"/>
                        </a:rPr>
                        <a:t>- kogukonnaliikmete elavdamise kaudu.</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highlight>
                            <a:srgbClr val="FFFFFF"/>
                          </a:highlight>
                          <a:latin typeface="+mn-lt"/>
                          <a:ea typeface="+mn-ea"/>
                          <a:cs typeface="+mn-cs"/>
                        </a:rPr>
                        <a:t>Projekti otseste kasusaajate arv on arengukava koostamise toetuse puhul suurem kui 150 inimest ja kogukonnaliikmete elavdamistegevuste puhul suurem kui 50 inimest. </a:t>
                      </a:r>
                    </a:p>
                  </a:txBody>
                  <a:tcPr marL="68580" marR="68580" marT="9525"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vajalikkus ja elujõulisus kogukonna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arenguvajadus ja lahendus arusaadavalt kirjeldatud, projekt toob kogukonna jaoks kaasa olulise pikaajalise positiivse muutuse vähemalt 3 aasta jooksul peale projekti lõppemist. Arengukava koostamise projekti elluviimisel on kaasatud vähemalt 25%  kohaliku kogukonna liikmetest.</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Eelarve on arusaadav ja kulud on detailselt kirjeldatud. </a:t>
                      </a:r>
                    </a:p>
                    <a:p>
                      <a:r>
                        <a:rPr lang="et-EE" sz="1400" kern="1200">
                          <a:solidFill>
                            <a:schemeClr val="tx1"/>
                          </a:solidFill>
                          <a:effectLst/>
                          <a:latin typeface="+mn-lt"/>
                          <a:ea typeface="+mn-ea"/>
                          <a:cs typeface="+mn-cs"/>
                        </a:rPr>
                        <a:t>Kulude vajalikkus on selgelt põhjendatud ning vastavuses kavandatud tegevuste ja tulemustega.</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Taotleja ja/või tema meeskonnaliikmetel on varasem kogemus projektide elluviimisel, olemas on vajalikud teadmised ja oskused projekti tulemuslikuks elluviimiseks. Eelnevad LEADER-projektid (olemasolul) on lõpetatud tähtaegselt.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762450" cy="1143000"/>
          </a:xfrm>
        </p:spPr>
        <p:txBody>
          <a:bodyPr>
            <a:noAutofit/>
          </a:bodyPr>
          <a:lstStyle/>
          <a:p>
            <a:r>
              <a:rPr lang="en-US" sz="2800" err="1"/>
              <a:t>Meede</a:t>
            </a:r>
            <a:r>
              <a:rPr lang="en-US" sz="2800"/>
              <a:t> 3</a:t>
            </a:r>
            <a:r>
              <a:rPr lang="et-EE" sz="2800"/>
              <a:t>.3</a:t>
            </a:r>
            <a:r>
              <a:rPr lang="en-US" sz="2800"/>
              <a:t>: </a:t>
            </a:r>
            <a:r>
              <a:rPr lang="et-EE" sz="2800"/>
              <a:t>Aruka küla lähenemise mitteinvesteeringutoetuse </a:t>
            </a:r>
            <a:r>
              <a:rPr lang="en-US" sz="2800" err="1"/>
              <a:t>meetme</a:t>
            </a:r>
            <a:r>
              <a:rPr lang="et-EE" sz="2800"/>
              <a:t> </a:t>
            </a:r>
            <a:r>
              <a:rPr lang="en-US" sz="2800" err="1"/>
              <a:t>hindamiskriteeriumid</a:t>
            </a:r>
            <a:r>
              <a:rPr lang="en-US" sz="2800"/>
              <a:t>  </a:t>
            </a:r>
            <a:endParaRPr lang="et-EE" sz="2800"/>
          </a:p>
        </p:txBody>
      </p:sp>
      <p:sp>
        <p:nvSpPr>
          <p:cNvPr id="4" name="Slaidinumbri kohatäide 3">
            <a:extLst>
              <a:ext uri="{FF2B5EF4-FFF2-40B4-BE49-F238E27FC236}">
                <a16:creationId xmlns:a16="http://schemas.microsoft.com/office/drawing/2014/main" id="{706516E8-C7E8-F15E-472E-32B749F57DD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55</a:t>
            </a:fld>
            <a:endParaRPr lang="et-EE">
              <a:solidFill>
                <a:prstClr val="black"/>
              </a:solidFill>
              <a:latin typeface="Calibri"/>
            </a:endParaRPr>
          </a:p>
        </p:txBody>
      </p:sp>
    </p:spTree>
    <p:extLst>
      <p:ext uri="{BB962C8B-B14F-4D97-AF65-F5344CB8AC3E}">
        <p14:creationId xmlns:p14="http://schemas.microsoft.com/office/powerpoint/2010/main" val="469253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686">
            <a:extLst>
              <a:ext uri="{FF2B5EF4-FFF2-40B4-BE49-F238E27FC236}">
                <a16:creationId xmlns:a16="http://schemas.microsoft.com/office/drawing/2014/main" id="{B87CC699-D89A-57C2-5D22-4C11DAD7733A}"/>
              </a:ext>
            </a:extLst>
          </p:cNvPr>
          <p:cNvGraphicFramePr>
            <a:graphicFrameLocks/>
          </p:cNvGraphicFramePr>
          <p:nvPr>
            <p:extLst>
              <p:ext uri="{D42A27DB-BD31-4B8C-83A1-F6EECF244321}">
                <p14:modId xmlns:p14="http://schemas.microsoft.com/office/powerpoint/2010/main" val="1333711370"/>
              </p:ext>
            </p:extLst>
          </p:nvPr>
        </p:nvGraphicFramePr>
        <p:xfrm>
          <a:off x="471873" y="1294531"/>
          <a:ext cx="11432253" cy="3398384"/>
        </p:xfrm>
        <a:graphic>
          <a:graphicData uri="http://schemas.openxmlformats.org/drawingml/2006/table">
            <a:tbl>
              <a:tblPr/>
              <a:tblGrid>
                <a:gridCol w="2724758">
                  <a:extLst>
                    <a:ext uri="{9D8B030D-6E8A-4147-A177-3AD203B41FA5}">
                      <a16:colId xmlns:a16="http://schemas.microsoft.com/office/drawing/2014/main" val="117731473"/>
                    </a:ext>
                  </a:extLst>
                </a:gridCol>
                <a:gridCol w="876444">
                  <a:extLst>
                    <a:ext uri="{9D8B030D-6E8A-4147-A177-3AD203B41FA5}">
                      <a16:colId xmlns:a16="http://schemas.microsoft.com/office/drawing/2014/main" val="20003"/>
                    </a:ext>
                  </a:extLst>
                </a:gridCol>
                <a:gridCol w="7831051">
                  <a:extLst>
                    <a:ext uri="{9D8B030D-6E8A-4147-A177-3AD203B41FA5}">
                      <a16:colId xmlns:a16="http://schemas.microsoft.com/office/drawing/2014/main" val="20005"/>
                    </a:ext>
                  </a:extLst>
                </a:gridCol>
              </a:tblGrid>
              <a:tr h="233351">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Hindamiskriteerium</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Os</a:t>
                      </a:r>
                      <a:r>
                        <a:rPr kumimoji="0" lang="et-EE" sz="1600" b="1" i="0" u="none" strike="noStrike" cap="none" normalizeH="0" baseline="0">
                          <a:ln>
                            <a:noFill/>
                          </a:ln>
                          <a:solidFill>
                            <a:schemeClr val="tx1"/>
                          </a:solidFill>
                          <a:effectLst/>
                          <a:latin typeface="+mn-lt"/>
                          <a:ea typeface="ＭＳ Ｐゴシック" pitchFamily="34" charset="-128"/>
                        </a:rPr>
                        <a:t>a</a:t>
                      </a:r>
                      <a:r>
                        <a:rPr kumimoji="0" lang="en-US" sz="1600" b="1" i="0" u="none" strike="noStrike" cap="none" normalizeH="0" baseline="0">
                          <a:ln>
                            <a:noFill/>
                          </a:ln>
                          <a:solidFill>
                            <a:schemeClr val="tx1"/>
                          </a:solidFill>
                          <a:effectLst/>
                          <a:latin typeface="+mn-lt"/>
                          <a:ea typeface="ＭＳ Ｐゴシック" pitchFamily="34" charset="-128"/>
                        </a:rPr>
                        <a:t>kaal</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600" b="1" i="0" u="none" strike="noStrike" cap="none" normalizeH="0" baseline="0" err="1">
                          <a:ln>
                            <a:noFill/>
                          </a:ln>
                          <a:solidFill>
                            <a:schemeClr val="tx1"/>
                          </a:solidFill>
                          <a:effectLst/>
                          <a:latin typeface="+mn-lt"/>
                          <a:ea typeface="ＭＳ Ｐゴシック" pitchFamily="34" charset="-128"/>
                        </a:rPr>
                        <a:t>Maksimaalse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hinde</a:t>
                      </a:r>
                      <a:r>
                        <a:rPr kumimoji="0" lang="en-US" sz="1600" b="1" i="0" u="none" strike="noStrike" cap="none" normalizeH="0" baseline="0">
                          <a:ln>
                            <a:noFill/>
                          </a:ln>
                          <a:solidFill>
                            <a:schemeClr val="tx1"/>
                          </a:solidFill>
                          <a:effectLst/>
                          <a:latin typeface="+mn-lt"/>
                          <a:ea typeface="ＭＳ Ｐゴシック" pitchFamily="34" charset="-128"/>
                        </a:rPr>
                        <a:t> </a:t>
                      </a:r>
                      <a:r>
                        <a:rPr kumimoji="0" lang="en-US" sz="1600" b="1" i="0" u="none" strike="noStrike" cap="none" normalizeH="0" baseline="0" err="1">
                          <a:ln>
                            <a:noFill/>
                          </a:ln>
                          <a:solidFill>
                            <a:schemeClr val="tx1"/>
                          </a:solidFill>
                          <a:effectLst/>
                          <a:latin typeface="+mn-lt"/>
                          <a:ea typeface="ＭＳ Ｐゴシック" pitchFamily="34" charset="-128"/>
                        </a:rPr>
                        <a:t>kirjeldus</a:t>
                      </a:r>
                      <a:endParaRPr kumimoji="0" lang="en-US" sz="16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1. Projekti vastavus meetme eesmärkidele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 on suunatud otseselt </a:t>
                      </a:r>
                    </a:p>
                    <a:p>
                      <a:pPr lvl="0"/>
                      <a:r>
                        <a:rPr lang="et-EE" sz="1400" kern="1200">
                          <a:solidFill>
                            <a:schemeClr val="tx1"/>
                          </a:solidFill>
                          <a:effectLst/>
                          <a:latin typeface="+mn-lt"/>
                          <a:ea typeface="+mn-ea"/>
                          <a:cs typeface="+mn-cs"/>
                        </a:rPr>
                        <a:t>- eakate ja/või erivajadustega inimeste sotsiaalse aktiivsuse hoidmisele ning tõstmisele;</a:t>
                      </a:r>
                    </a:p>
                    <a:p>
                      <a:pPr lvl="0"/>
                      <a:r>
                        <a:rPr lang="et-EE" sz="1400" kern="1200">
                          <a:solidFill>
                            <a:schemeClr val="tx1"/>
                          </a:solidFill>
                          <a:effectLst/>
                          <a:latin typeface="+mn-lt"/>
                          <a:ea typeface="+mn-ea"/>
                          <a:cs typeface="+mn-cs"/>
                        </a:rPr>
                        <a:t>- pikaajalise hoolduskoormusega seotud inimeste hoolduskoormuse  leevendamisele.</a:t>
                      </a:r>
                    </a:p>
                    <a:p>
                      <a:r>
                        <a:rPr lang="et-EE" sz="1400" kern="1200">
                          <a:solidFill>
                            <a:schemeClr val="tx1"/>
                          </a:solidFill>
                          <a:effectLst/>
                          <a:latin typeface="+mn-lt"/>
                          <a:ea typeface="+mn-ea"/>
                          <a:cs typeface="+mn-cs"/>
                        </a:rPr>
                        <a:t>Projekti eesmärk on selgelt ja konkreetselt sõnastatud ning aitab kaasa meetme eesmärgi saavutamisele.</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2. Projekti mõju meetme mõõdikute täitmisele</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highlight>
                            <a:srgbClr val="FFFFFF"/>
                          </a:highlight>
                          <a:latin typeface="+mn-lt"/>
                          <a:ea typeface="+mn-ea"/>
                          <a:cs typeface="+mn-cs"/>
                        </a:rPr>
                        <a:t>Projekti otseste kasusaajate arv on suurem kui 30 inimest. Projekti kaudsete kasusaajate arv on vähemalt 50 inimest.</a:t>
                      </a:r>
                    </a:p>
                  </a:txBody>
                  <a:tcPr marL="68580" marR="68580" marT="9525"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11165340"/>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3. Projekti vajalikkus ja elujõulisus kogukonna jaoks </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Projektis on arenguvajadus ja lahendus arusaadavalt välja toodud, projekt toob sihtrühma jaoks kaasa olulise pikaajalise positiivse muutuse vähemalt 3 aasta jooksul peale projekti lõppemist. </a:t>
                      </a:r>
                    </a:p>
                    <a:p>
                      <a:r>
                        <a:rPr lang="et-EE" sz="1400" kern="1200">
                          <a:solidFill>
                            <a:schemeClr val="tx1"/>
                          </a:solidFill>
                          <a:effectLst/>
                          <a:latin typeface="+mn-lt"/>
                          <a:ea typeface="+mn-ea"/>
                          <a:cs typeface="+mn-cs"/>
                        </a:rPr>
                        <a:t>Sihtrühma liikmed saavad projekti tulemustest arvestatavat kasu.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91079082"/>
                  </a:ext>
                </a:extLst>
              </a:tr>
              <a:tr h="460171">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4. Projekti eelarve põhjendatus ja kuluefektiivsus</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20%</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Eelarve on arusaadav ja kulud on detailselt kirjeldatud. Kulude vajalikkus on selgelt põhjendatud ning vastavuses kavandatud tegevuste ja tulemustega.</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7736976"/>
                  </a:ext>
                </a:extLst>
              </a:tr>
              <a:tr h="276900">
                <a:tc>
                  <a:txBody>
                    <a:bodyPr/>
                    <a:lstStyle/>
                    <a:p>
                      <a:pPr algn="l">
                        <a:lnSpc>
                          <a:spcPct val="115000"/>
                        </a:lnSpc>
                        <a:spcAft>
                          <a:spcPts val="600"/>
                        </a:spcAft>
                      </a:pPr>
                      <a:r>
                        <a:rPr lang="et-EE" sz="1600" b="1" kern="1200">
                          <a:effectLst/>
                          <a:latin typeface="+mn-lt"/>
                          <a:ea typeface="Times New Roman" panose="02020603050405020304" pitchFamily="18" charset="0"/>
                          <a:cs typeface="Times New Roman" panose="02020603050405020304" pitchFamily="18" charset="0"/>
                        </a:rPr>
                        <a:t>5. Taotleja suutlikkus projekti ellu viia</a:t>
                      </a:r>
                      <a:endParaRPr lang="et-EE" sz="160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ct val="115000"/>
                        </a:lnSpc>
                        <a:spcAft>
                          <a:spcPts val="600"/>
                        </a:spcAft>
                      </a:pPr>
                      <a:r>
                        <a:rPr lang="et-EE" sz="1600" b="0" kern="1200">
                          <a:effectLst/>
                          <a:latin typeface="+mn-lt"/>
                          <a:ea typeface="Times New Roman" panose="02020603050405020304" pitchFamily="18" charset="0"/>
                          <a:cs typeface="Times New Roman" panose="02020603050405020304" pitchFamily="18" charset="0"/>
                        </a:rPr>
                        <a:t>15%</a:t>
                      </a:r>
                      <a:endParaRPr lang="et-EE" sz="1600" b="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t-EE" sz="1400" kern="1200">
                          <a:solidFill>
                            <a:schemeClr val="tx1"/>
                          </a:solidFill>
                          <a:effectLst/>
                          <a:latin typeface="+mn-lt"/>
                          <a:ea typeface="+mn-ea"/>
                          <a:cs typeface="+mn-cs"/>
                        </a:rPr>
                        <a:t>Taotleja ja/või tema meeskonnaliikmetel on varasem kogemus projektide elluviimisel, olemas on vajalikud teadmised ja oskused projekti tulemuslikuks elluviimiseks. </a:t>
                      </a:r>
                    </a:p>
                  </a:txBody>
                  <a:tcPr marL="68580" marR="68580" marT="0" marB="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7" y="151531"/>
            <a:ext cx="10762450" cy="1143000"/>
          </a:xfrm>
        </p:spPr>
        <p:txBody>
          <a:bodyPr>
            <a:noAutofit/>
          </a:bodyPr>
          <a:lstStyle/>
          <a:p>
            <a:r>
              <a:rPr lang="en-US" sz="2800" err="1"/>
              <a:t>Meede</a:t>
            </a:r>
            <a:r>
              <a:rPr lang="en-US" sz="2800"/>
              <a:t> </a:t>
            </a:r>
            <a:r>
              <a:rPr lang="et-EE" sz="2800"/>
              <a:t>4</a:t>
            </a:r>
            <a:r>
              <a:rPr lang="en-US" sz="2800"/>
              <a:t>: </a:t>
            </a:r>
            <a:r>
              <a:rPr lang="et-EE" sz="2800"/>
              <a:t>Sotsiaalse kaasatuse suurendamise </a:t>
            </a:r>
            <a:r>
              <a:rPr lang="en-US" sz="2800" err="1"/>
              <a:t>meetme</a:t>
            </a:r>
            <a:r>
              <a:rPr lang="en-US" sz="2800"/>
              <a:t> </a:t>
            </a:r>
            <a:r>
              <a:rPr lang="en-US" sz="2800" err="1"/>
              <a:t>hindamiskriteeriumid</a:t>
            </a:r>
            <a:r>
              <a:rPr lang="en-US" sz="2800"/>
              <a:t>   </a:t>
            </a:r>
            <a:endParaRPr lang="et-EE" sz="2800"/>
          </a:p>
        </p:txBody>
      </p:sp>
      <p:sp>
        <p:nvSpPr>
          <p:cNvPr id="4" name="Slaidinumbri kohatäide 3">
            <a:extLst>
              <a:ext uri="{FF2B5EF4-FFF2-40B4-BE49-F238E27FC236}">
                <a16:creationId xmlns:a16="http://schemas.microsoft.com/office/drawing/2014/main" id="{706516E8-C7E8-F15E-472E-32B749F57DD6}"/>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56</a:t>
            </a:fld>
            <a:endParaRPr lang="et-EE">
              <a:solidFill>
                <a:prstClr val="black"/>
              </a:solidFill>
              <a:latin typeface="Calibri"/>
            </a:endParaRPr>
          </a:p>
        </p:txBody>
      </p:sp>
    </p:spTree>
    <p:extLst>
      <p:ext uri="{BB962C8B-B14F-4D97-AF65-F5344CB8AC3E}">
        <p14:creationId xmlns:p14="http://schemas.microsoft.com/office/powerpoint/2010/main" val="3459819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5C21-E35A-7E65-16A2-7A1D26763E76}"/>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B74B6ECA-3DB7-03E7-C998-ECF0AB0BE68E}"/>
              </a:ext>
            </a:extLst>
          </p:cNvPr>
          <p:cNvSpPr>
            <a:spLocks noGrp="1"/>
          </p:cNvSpPr>
          <p:nvPr>
            <p:ph type="title"/>
          </p:nvPr>
        </p:nvSpPr>
        <p:spPr>
          <a:xfrm>
            <a:off x="1415846" y="4149448"/>
            <a:ext cx="10691887" cy="1362075"/>
          </a:xfrm>
        </p:spPr>
        <p:txBody>
          <a:bodyPr>
            <a:noAutofit/>
          </a:bodyPr>
          <a:lstStyle/>
          <a:p>
            <a:r>
              <a:rPr lang="et-EE"/>
              <a:t>Strateegia meetmete rakendamise eelarve</a:t>
            </a:r>
          </a:p>
        </p:txBody>
      </p:sp>
    </p:spTree>
    <p:extLst>
      <p:ext uri="{BB962C8B-B14F-4D97-AF65-F5344CB8AC3E}">
        <p14:creationId xmlns:p14="http://schemas.microsoft.com/office/powerpoint/2010/main" val="30902231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urved Connector 53"/>
          <p:cNvCxnSpPr/>
          <p:nvPr/>
        </p:nvCxnSpPr>
        <p:spPr bwMode="auto">
          <a:xfrm>
            <a:off x="10516680" y="5308825"/>
            <a:ext cx="2117" cy="1588"/>
          </a:xfrm>
          <a:prstGeom prst="curvedConnector3">
            <a:avLst>
              <a:gd name="adj1" fmla="val 14395466"/>
            </a:avLst>
          </a:prstGeom>
          <a:gradFill rotWithShape="1">
            <a:gsLst>
              <a:gs pos="0">
                <a:srgbClr val="7D7DB3"/>
              </a:gs>
              <a:gs pos="100000">
                <a:srgbClr val="7878B0"/>
              </a:gs>
            </a:gsLst>
            <a:lin ang="5400000" scaled="1"/>
          </a:gradFill>
          <a:ln w="9525" cap="flat" cmpd="sng" algn="ctr">
            <a:noFill/>
            <a:prstDash val="solid"/>
            <a:round/>
            <a:headEnd type="none" w="med" len="med"/>
            <a:tailEnd type="arrow"/>
          </a:ln>
          <a:effectLst/>
        </p:spPr>
      </p:cxnSp>
      <p:sp>
        <p:nvSpPr>
          <p:cNvPr id="7" name="Title 2">
            <a:extLst>
              <a:ext uri="{FF2B5EF4-FFF2-40B4-BE49-F238E27FC236}">
                <a16:creationId xmlns:a16="http://schemas.microsoft.com/office/drawing/2014/main" id="{7E586C8D-BD6C-4462-D650-71A7D0A1BF67}"/>
              </a:ext>
            </a:extLst>
          </p:cNvPr>
          <p:cNvSpPr>
            <a:spLocks noGrp="1"/>
          </p:cNvSpPr>
          <p:nvPr>
            <p:ph type="title"/>
          </p:nvPr>
        </p:nvSpPr>
        <p:spPr>
          <a:xfrm>
            <a:off x="536028" y="151531"/>
            <a:ext cx="3476680" cy="960368"/>
          </a:xfrm>
        </p:spPr>
        <p:txBody>
          <a:bodyPr/>
          <a:lstStyle/>
          <a:p>
            <a:r>
              <a:rPr lang="en-US" err="1"/>
              <a:t>Eelarve</a:t>
            </a:r>
            <a:r>
              <a:rPr lang="en-US"/>
              <a:t> </a:t>
            </a:r>
            <a:r>
              <a:rPr lang="en-US" err="1"/>
              <a:t>jaotus</a:t>
            </a:r>
            <a:endParaRPr lang="et-EE"/>
          </a:p>
        </p:txBody>
      </p:sp>
      <p:graphicFrame>
        <p:nvGraphicFramePr>
          <p:cNvPr id="5" name="Group 2686">
            <a:extLst>
              <a:ext uri="{FF2B5EF4-FFF2-40B4-BE49-F238E27FC236}">
                <a16:creationId xmlns:a16="http://schemas.microsoft.com/office/drawing/2014/main" id="{B87CC699-D89A-57C2-5D22-4C11DAD7733A}"/>
              </a:ext>
            </a:extLst>
          </p:cNvPr>
          <p:cNvGraphicFramePr>
            <a:graphicFrameLocks/>
          </p:cNvGraphicFramePr>
          <p:nvPr>
            <p:extLst>
              <p:ext uri="{D42A27DB-BD31-4B8C-83A1-F6EECF244321}">
                <p14:modId xmlns:p14="http://schemas.microsoft.com/office/powerpoint/2010/main" val="3519642399"/>
              </p:ext>
            </p:extLst>
          </p:nvPr>
        </p:nvGraphicFramePr>
        <p:xfrm>
          <a:off x="474662" y="1324907"/>
          <a:ext cx="11430131" cy="4061716"/>
        </p:xfrm>
        <a:graphic>
          <a:graphicData uri="http://schemas.openxmlformats.org/drawingml/2006/table">
            <a:tbl>
              <a:tblPr/>
              <a:tblGrid>
                <a:gridCol w="1793050">
                  <a:extLst>
                    <a:ext uri="{9D8B030D-6E8A-4147-A177-3AD203B41FA5}">
                      <a16:colId xmlns:a16="http://schemas.microsoft.com/office/drawing/2014/main" val="117731473"/>
                    </a:ext>
                  </a:extLst>
                </a:gridCol>
                <a:gridCol w="3129911">
                  <a:extLst>
                    <a:ext uri="{9D8B030D-6E8A-4147-A177-3AD203B41FA5}">
                      <a16:colId xmlns:a16="http://schemas.microsoft.com/office/drawing/2014/main" val="20003"/>
                    </a:ext>
                  </a:extLst>
                </a:gridCol>
                <a:gridCol w="958789">
                  <a:extLst>
                    <a:ext uri="{9D8B030D-6E8A-4147-A177-3AD203B41FA5}">
                      <a16:colId xmlns:a16="http://schemas.microsoft.com/office/drawing/2014/main" val="20005"/>
                    </a:ext>
                  </a:extLst>
                </a:gridCol>
                <a:gridCol w="1482571">
                  <a:extLst>
                    <a:ext uri="{9D8B030D-6E8A-4147-A177-3AD203B41FA5}">
                      <a16:colId xmlns:a16="http://schemas.microsoft.com/office/drawing/2014/main" val="2015111634"/>
                    </a:ext>
                  </a:extLst>
                </a:gridCol>
                <a:gridCol w="4065810">
                  <a:extLst>
                    <a:ext uri="{9D8B030D-6E8A-4147-A177-3AD203B41FA5}">
                      <a16:colId xmlns:a16="http://schemas.microsoft.com/office/drawing/2014/main" val="232307134"/>
                    </a:ext>
                  </a:extLst>
                </a:gridCol>
              </a:tblGrid>
              <a:tr h="233351">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endParaRPr kumimoji="0" lang="en-US" sz="14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err="1">
                          <a:ln>
                            <a:noFill/>
                          </a:ln>
                          <a:solidFill>
                            <a:schemeClr val="tx1"/>
                          </a:solidFill>
                          <a:effectLst/>
                          <a:latin typeface="+mn-lt"/>
                          <a:ea typeface="ＭＳ Ｐゴシック" pitchFamily="34" charset="-128"/>
                        </a:rPr>
                        <a:t>Tegevusvaldkonnad</a:t>
                      </a:r>
                      <a:r>
                        <a:rPr kumimoji="0" lang="en-US" sz="1400" b="1" i="0" u="none" strike="noStrike" cap="none" normalizeH="0" baseline="0">
                          <a:ln>
                            <a:noFill/>
                          </a:ln>
                          <a:solidFill>
                            <a:schemeClr val="tx1"/>
                          </a:solidFill>
                          <a:effectLst/>
                          <a:latin typeface="+mn-lt"/>
                          <a:ea typeface="ＭＳ Ｐゴシック" pitchFamily="34" charset="-128"/>
                        </a:rPr>
                        <a:t> </a:t>
                      </a:r>
                      <a:r>
                        <a:rPr kumimoji="0" lang="en-US" sz="1400" b="1" i="0" u="none" strike="noStrike" cap="none" normalizeH="0" baseline="0" err="1">
                          <a:ln>
                            <a:noFill/>
                          </a:ln>
                          <a:solidFill>
                            <a:schemeClr val="tx1"/>
                          </a:solidFill>
                          <a:effectLst/>
                          <a:latin typeface="+mn-lt"/>
                          <a:ea typeface="ＭＳ Ｐゴシック" pitchFamily="34" charset="-128"/>
                        </a:rPr>
                        <a:t>SWOTi</a:t>
                      </a:r>
                      <a:r>
                        <a:rPr kumimoji="0" lang="en-US" sz="1400" b="1" i="0" u="none" strike="noStrike" cap="none" normalizeH="0" baseline="0">
                          <a:ln>
                            <a:noFill/>
                          </a:ln>
                          <a:solidFill>
                            <a:schemeClr val="tx1"/>
                          </a:solidFill>
                          <a:effectLst/>
                          <a:latin typeface="+mn-lt"/>
                          <a:ea typeface="ＭＳ Ｐゴシック" pitchFamily="34" charset="-128"/>
                        </a:rPr>
                        <a:t> </a:t>
                      </a:r>
                      <a:r>
                        <a:rPr kumimoji="0" lang="en-US" sz="1400" b="1" i="0" u="none" strike="noStrike" cap="none" normalizeH="0" baseline="0" err="1">
                          <a:ln>
                            <a:noFill/>
                          </a:ln>
                          <a:solidFill>
                            <a:schemeClr val="tx1"/>
                          </a:solidFill>
                          <a:effectLst/>
                          <a:latin typeface="+mn-lt"/>
                          <a:ea typeface="ＭＳ Ｐゴシック" pitchFamily="34" charset="-128"/>
                        </a:rPr>
                        <a:t>alusel</a:t>
                      </a:r>
                      <a:endParaRPr kumimoji="0" lang="en-US" sz="14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err="1">
                          <a:ln>
                            <a:noFill/>
                          </a:ln>
                          <a:solidFill>
                            <a:schemeClr val="tx1"/>
                          </a:solidFill>
                          <a:effectLst/>
                          <a:latin typeface="+mn-lt"/>
                          <a:ea typeface="ＭＳ Ｐゴシック" pitchFamily="34" charset="-128"/>
                        </a:rPr>
                        <a:t>Eelarve</a:t>
                      </a:r>
                      <a:r>
                        <a:rPr kumimoji="0" lang="et-EE" sz="1400" b="1" i="0" u="none" strike="noStrike" cap="none" normalizeH="0" baseline="0">
                          <a:ln>
                            <a:noFill/>
                          </a:ln>
                          <a:solidFill>
                            <a:schemeClr val="tx1"/>
                          </a:solidFill>
                          <a:effectLst/>
                          <a:latin typeface="+mn-lt"/>
                          <a:ea typeface="ＭＳ Ｐゴシック" pitchFamily="34" charset="-128"/>
                        </a:rPr>
                        <a:t>st</a:t>
                      </a:r>
                      <a:r>
                        <a:rPr kumimoji="0" lang="en-US" sz="1400" b="1" i="0" u="none" strike="noStrike" cap="none" normalizeH="0" baseline="0">
                          <a:ln>
                            <a:noFill/>
                          </a:ln>
                          <a:solidFill>
                            <a:schemeClr val="tx1"/>
                          </a:solidFill>
                          <a:effectLst/>
                          <a:latin typeface="+mn-lt"/>
                          <a:ea typeface="ＭＳ Ｐゴシック" pitchFamily="34" charset="-128"/>
                        </a:rPr>
                        <a:t> </a:t>
                      </a:r>
                      <a:r>
                        <a:rPr kumimoji="0" lang="en-US" sz="1400" b="1" i="0" u="none" strike="noStrike" cap="none" normalizeH="0" baseline="0" err="1">
                          <a:ln>
                            <a:noFill/>
                          </a:ln>
                          <a:solidFill>
                            <a:schemeClr val="tx1"/>
                          </a:solidFill>
                          <a:effectLst/>
                          <a:latin typeface="+mn-lt"/>
                          <a:ea typeface="ＭＳ Ｐゴシック" pitchFamily="34" charset="-128"/>
                        </a:rPr>
                        <a:t>osakaal</a:t>
                      </a:r>
                      <a:endParaRPr kumimoji="0" lang="en-US" sz="14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err="1">
                          <a:ln>
                            <a:noFill/>
                          </a:ln>
                          <a:solidFill>
                            <a:schemeClr val="tx1"/>
                          </a:solidFill>
                          <a:effectLst/>
                          <a:latin typeface="+mn-lt"/>
                          <a:ea typeface="ＭＳ Ｐゴシック" pitchFamily="34" charset="-128"/>
                        </a:rPr>
                        <a:t>Toetusmäärad</a:t>
                      </a:r>
                      <a:endParaRPr kumimoji="0" lang="en-US" sz="14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err="1">
                          <a:ln>
                            <a:noFill/>
                          </a:ln>
                          <a:solidFill>
                            <a:schemeClr val="tx1"/>
                          </a:solidFill>
                          <a:effectLst/>
                          <a:latin typeface="+mn-lt"/>
                          <a:ea typeface="ＭＳ Ｐゴシック" pitchFamily="34" charset="-128"/>
                        </a:rPr>
                        <a:t>Toetussummad</a:t>
                      </a:r>
                      <a:endParaRPr kumimoji="0" lang="en-US" sz="14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642801">
                <a:tc rowSpan="4">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lang="et-EE" sz="1400" b="1" i="0" u="none" strike="noStrike" cap="none" baseline="0">
                          <a:solidFill>
                            <a:schemeClr val="tx1"/>
                          </a:solidFill>
                          <a:latin typeface="+mn-lt"/>
                          <a:ea typeface="+mn-ea"/>
                          <a:cs typeface="+mn-cs"/>
                          <a:sym typeface="Arial"/>
                        </a:rPr>
                        <a:t>Projektitoetused (74%)</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400" b="0" i="0" u="none" strike="noStrike" cap="none" normalizeH="0" baseline="0" err="1">
                          <a:ln>
                            <a:noFill/>
                          </a:ln>
                          <a:solidFill>
                            <a:schemeClr val="tx1"/>
                          </a:solidFill>
                          <a:effectLst/>
                          <a:latin typeface="+mn-lt"/>
                          <a:ea typeface="ＭＳ Ｐゴシック" pitchFamily="34" charset="-128"/>
                        </a:rPr>
                        <a:t>Atraktiivsed</a:t>
                      </a:r>
                      <a:r>
                        <a:rPr kumimoji="0" lang="en-US" sz="1400" b="0" i="0" u="none" strike="noStrike" cap="none" normalizeH="0" baseline="0">
                          <a:ln>
                            <a:noFill/>
                          </a:ln>
                          <a:solidFill>
                            <a:schemeClr val="tx1"/>
                          </a:solidFill>
                          <a:effectLst/>
                          <a:latin typeface="+mn-lt"/>
                          <a:ea typeface="ＭＳ Ｐゴシック" pitchFamily="34" charset="-128"/>
                        </a:rPr>
                        <a:t> </a:t>
                      </a:r>
                      <a:r>
                        <a:rPr kumimoji="0" lang="en-US" sz="1400" b="0" i="0" u="none" strike="noStrike" cap="none" normalizeH="0" baseline="0" err="1">
                          <a:ln>
                            <a:noFill/>
                          </a:ln>
                          <a:solidFill>
                            <a:schemeClr val="tx1"/>
                          </a:solidFill>
                          <a:effectLst/>
                          <a:latin typeface="+mn-lt"/>
                          <a:ea typeface="ＭＳ Ｐゴシック" pitchFamily="34" charset="-128"/>
                        </a:rPr>
                        <a:t>töökohad</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lang="en-US" sz="1400" b="0">
                          <a:solidFill>
                            <a:schemeClr val="tx1"/>
                          </a:solidFill>
                        </a:rPr>
                        <a:t>35%</a:t>
                      </a:r>
                      <a:endParaRPr lang="et-EE" sz="1400" b="0">
                        <a:solidFill>
                          <a:schemeClr val="tx1"/>
                        </a:solidFill>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base" latinLnBrk="0" hangingPunct="1">
                        <a:lnSpc>
                          <a:spcPct val="80000"/>
                        </a:lnSpc>
                        <a:spcBef>
                          <a:spcPts val="0"/>
                        </a:spcBef>
                        <a:spcAft>
                          <a:spcPct val="0"/>
                        </a:spcAft>
                        <a:buClrTx/>
                        <a:buSzTx/>
                        <a:buFont typeface="Arial" panose="020B0604020202020204" pitchFamily="34" charset="0"/>
                        <a:buNone/>
                        <a:tabLst/>
                        <a:defRPr/>
                      </a:pPr>
                      <a:endParaRPr lang="en-US" sz="1400" b="0" kern="1200">
                        <a:solidFill>
                          <a:schemeClr val="tx1"/>
                        </a:solidFill>
                        <a:latin typeface="+mn-lt"/>
                        <a:ea typeface="+mn-ea"/>
                        <a:cs typeface="+mn-cs"/>
                      </a:endParaRPr>
                    </a:p>
                    <a:p>
                      <a:pPr marL="171450" marR="0" lvl="0" indent="-171450" algn="l" defTabSz="1219170" rtl="0" eaLnBrk="1" fontAlgn="base" latinLnBrk="0" hangingPunct="1">
                        <a:lnSpc>
                          <a:spcPct val="80000"/>
                        </a:lnSpc>
                        <a:spcBef>
                          <a:spcPts val="0"/>
                        </a:spcBef>
                        <a:spcAft>
                          <a:spcPct val="0"/>
                        </a:spcAft>
                        <a:buClrTx/>
                        <a:buSzTx/>
                        <a:buFont typeface="Arial" panose="020B0604020202020204" pitchFamily="34" charset="0"/>
                        <a:buChar char="•"/>
                        <a:tabLst/>
                        <a:defRPr/>
                      </a:pPr>
                      <a:r>
                        <a:rPr lang="et-EE" sz="1400" b="0" kern="1200">
                          <a:solidFill>
                            <a:schemeClr val="tx1"/>
                          </a:solidFill>
                          <a:latin typeface="+mn-lt"/>
                          <a:ea typeface="+mn-ea"/>
                          <a:cs typeface="+mn-cs"/>
                        </a:rPr>
                        <a:t>Kuni </a:t>
                      </a:r>
                      <a:r>
                        <a:rPr lang="en-US" sz="1400" b="0" kern="1200">
                          <a:solidFill>
                            <a:schemeClr val="tx1"/>
                          </a:solidFill>
                          <a:latin typeface="+mn-lt"/>
                          <a:ea typeface="+mn-ea"/>
                          <a:cs typeface="+mn-cs"/>
                        </a:rPr>
                        <a:t>60%</a:t>
                      </a:r>
                      <a:endParaRPr lang="et-EE" sz="1400" b="0" kern="1200" noProof="0">
                        <a:solidFill>
                          <a:schemeClr val="tx1"/>
                        </a:solidFill>
                        <a:latin typeface="+mn-lt"/>
                        <a:ea typeface="+mn-ea"/>
                        <a:cs typeface="+mn-cs"/>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0" fontAlgn="base" latinLnBrk="0" hangingPunct="0">
                        <a:lnSpc>
                          <a:spcPct val="80000"/>
                        </a:lnSpc>
                        <a:spcBef>
                          <a:spcPts val="0"/>
                        </a:spcBef>
                        <a:spcAft>
                          <a:spcPct val="0"/>
                        </a:spcAft>
                        <a:buClrTx/>
                        <a:buSzTx/>
                        <a:buFont typeface="Arial" panose="020B0604020202020204" pitchFamily="34" charset="0"/>
                        <a:buChar char="•"/>
                        <a:tabLst/>
                        <a:defRPr/>
                      </a:pPr>
                      <a:r>
                        <a:rPr kumimoji="0" lang="en-US" sz="1400" b="0" i="0" u="none" strike="noStrike" cap="none" normalizeH="0" baseline="0" noProof="0">
                          <a:ln>
                            <a:noFill/>
                          </a:ln>
                          <a:solidFill>
                            <a:schemeClr val="tx1"/>
                          </a:solidFill>
                          <a:effectLst/>
                          <a:latin typeface="+mn-lt"/>
                          <a:ea typeface="ＭＳ Ｐゴシック" pitchFamily="34" charset="-128"/>
                        </a:rPr>
                        <a:t>M</a:t>
                      </a:r>
                      <a:r>
                        <a:rPr kumimoji="0" lang="et-EE" sz="1400" b="0" i="0" u="none" strike="noStrike" cap="none" normalizeH="0" baseline="0" noProof="0">
                          <a:ln>
                            <a:noFill/>
                          </a:ln>
                          <a:solidFill>
                            <a:schemeClr val="tx1"/>
                          </a:solidFill>
                          <a:effectLst/>
                          <a:latin typeface="+mn-lt"/>
                          <a:ea typeface="ＭＳ Ｐゴシック" pitchFamily="34" charset="-128"/>
                        </a:rPr>
                        <a:t>in 5 000</a:t>
                      </a:r>
                      <a:r>
                        <a:rPr kumimoji="0" lang="en-US" sz="1400" b="0" i="0" u="none" strike="noStrike" cap="none" normalizeH="0" baseline="0" noProof="0">
                          <a:ln>
                            <a:noFill/>
                          </a:ln>
                          <a:solidFill>
                            <a:schemeClr val="tx1"/>
                          </a:solidFill>
                          <a:effectLst/>
                          <a:latin typeface="+mn-lt"/>
                          <a:ea typeface="ＭＳ Ｐゴシック" pitchFamily="34" charset="-128"/>
                        </a:rPr>
                        <a:t> €</a:t>
                      </a:r>
                      <a:r>
                        <a:rPr kumimoji="0" lang="et-EE" sz="1400" b="0" i="0" u="none" strike="noStrike" cap="none" normalizeH="0" baseline="0" noProof="0">
                          <a:ln>
                            <a:noFill/>
                          </a:ln>
                          <a:solidFill>
                            <a:schemeClr val="tx1"/>
                          </a:solidFill>
                          <a:effectLst/>
                          <a:latin typeface="+mn-lt"/>
                          <a:ea typeface="ＭＳ Ｐゴシック" pitchFamily="34" charset="-128"/>
                        </a:rPr>
                        <a:t>, </a:t>
                      </a:r>
                      <a:r>
                        <a:rPr kumimoji="0" lang="et-EE" sz="1400" b="0" i="0" u="none" strike="noStrike" cap="none" normalizeH="0" baseline="0" noProof="0" err="1">
                          <a:ln>
                            <a:noFill/>
                          </a:ln>
                          <a:solidFill>
                            <a:schemeClr val="tx1"/>
                          </a:solidFill>
                          <a:effectLst/>
                          <a:latin typeface="+mn-lt"/>
                          <a:ea typeface="ＭＳ Ｐゴシック" pitchFamily="34" charset="-128"/>
                        </a:rPr>
                        <a:t>max</a:t>
                      </a:r>
                      <a:r>
                        <a:rPr kumimoji="0" lang="et-EE" sz="1400" b="0" i="0" u="none" strike="noStrike" cap="none" normalizeH="0" baseline="0" noProof="0">
                          <a:ln>
                            <a:noFill/>
                          </a:ln>
                          <a:solidFill>
                            <a:schemeClr val="tx1"/>
                          </a:solidFill>
                          <a:effectLst/>
                          <a:latin typeface="+mn-lt"/>
                          <a:ea typeface="ＭＳ Ｐゴシック" pitchFamily="34" charset="-128"/>
                        </a:rPr>
                        <a:t> 50 000</a:t>
                      </a:r>
                      <a:r>
                        <a:rPr kumimoji="0" lang="en-US" sz="1400" b="0" i="0" u="none" strike="noStrike" cap="none" normalizeH="0" baseline="0" noProof="0">
                          <a:ln>
                            <a:noFill/>
                          </a:ln>
                          <a:solidFill>
                            <a:schemeClr val="tx1"/>
                          </a:solidFill>
                          <a:effectLst/>
                          <a:latin typeface="+mn-lt"/>
                          <a:ea typeface="ＭＳ Ｐゴシック" pitchFamily="34" charset="-128"/>
                        </a:rPr>
                        <a:t> €</a:t>
                      </a:r>
                      <a:r>
                        <a:rPr kumimoji="0" lang="et-EE" sz="1400" b="0" i="0" u="none" strike="noStrike" cap="none" normalizeH="0" baseline="0" noProof="0">
                          <a:ln>
                            <a:noFill/>
                          </a:ln>
                          <a:solidFill>
                            <a:schemeClr val="tx1"/>
                          </a:solidFill>
                          <a:effectLst/>
                          <a:latin typeface="+mn-lt"/>
                          <a:ea typeface="ＭＳ Ｐゴシック" pitchFamily="34" charset="-128"/>
                        </a:rPr>
                        <a:t> </a:t>
                      </a:r>
                      <a:r>
                        <a:rPr kumimoji="0" lang="et-EE" sz="1050" b="0" i="0" u="none" strike="noStrike" cap="none" normalizeH="0" baseline="0" noProof="0">
                          <a:ln>
                            <a:noFill/>
                          </a:ln>
                          <a:solidFill>
                            <a:schemeClr val="tx1"/>
                          </a:solidFill>
                          <a:effectLst/>
                          <a:latin typeface="+mn-lt"/>
                          <a:ea typeface="ＭＳ Ｐゴシック" pitchFamily="34" charset="-128"/>
                        </a:rPr>
                        <a:t>(stardiabi ja arengutoetus töökoht</a:t>
                      </a:r>
                      <a:r>
                        <a:rPr kumimoji="0" lang="en-US" sz="1050" b="0" i="0" u="none" strike="noStrike" cap="none" normalizeH="0" baseline="0" noProof="0">
                          <a:ln>
                            <a:noFill/>
                          </a:ln>
                          <a:solidFill>
                            <a:schemeClr val="tx1"/>
                          </a:solidFill>
                          <a:effectLst/>
                          <a:latin typeface="+mn-lt"/>
                          <a:ea typeface="ＭＳ Ｐゴシック" pitchFamily="34" charset="-128"/>
                        </a:rPr>
                        <a:t>a</a:t>
                      </a:r>
                      <a:r>
                        <a:rPr kumimoji="0" lang="et-EE" sz="1050" b="0" i="0" u="none" strike="noStrike" cap="none" normalizeH="0" baseline="0" noProof="0">
                          <a:ln>
                            <a:noFill/>
                          </a:ln>
                          <a:solidFill>
                            <a:schemeClr val="tx1"/>
                          </a:solidFill>
                          <a:effectLst/>
                          <a:latin typeface="+mn-lt"/>
                          <a:ea typeface="ＭＳ Ｐゴシック" pitchFamily="34" charset="-128"/>
                        </a:rPr>
                        <a:t>de loomiseks)</a:t>
                      </a:r>
                    </a:p>
                    <a:p>
                      <a:pPr marL="171450" marR="0" lvl="0" indent="-171450" algn="l" defTabSz="914400" rtl="0" eaLnBrk="0" fontAlgn="base" latinLnBrk="0" hangingPunct="0">
                        <a:lnSpc>
                          <a:spcPct val="80000"/>
                        </a:lnSpc>
                        <a:spcBef>
                          <a:spcPts val="0"/>
                        </a:spcBef>
                        <a:spcAft>
                          <a:spcPct val="0"/>
                        </a:spcAft>
                        <a:buClrTx/>
                        <a:buSzTx/>
                        <a:buFont typeface="Arial" panose="020B0604020202020204" pitchFamily="34" charset="0"/>
                        <a:buChar char="•"/>
                        <a:tabLst/>
                        <a:defRPr/>
                      </a:pPr>
                      <a:r>
                        <a:rPr kumimoji="0" lang="et-EE" sz="1400" b="0" i="0" u="none" strike="noStrike" cap="none" normalizeH="0" baseline="0">
                          <a:ln>
                            <a:noFill/>
                          </a:ln>
                          <a:solidFill>
                            <a:schemeClr val="tx1"/>
                          </a:solidFill>
                          <a:effectLst/>
                          <a:latin typeface="+mn-lt"/>
                          <a:ea typeface="ＭＳ Ｐゴシック" pitchFamily="34" charset="-128"/>
                        </a:rPr>
                        <a:t>Min 3</a:t>
                      </a:r>
                      <a:r>
                        <a:rPr kumimoji="0" lang="en-US" sz="1400" b="0" i="0" u="none" strike="noStrike" cap="none" normalizeH="0" baseline="0">
                          <a:ln>
                            <a:noFill/>
                          </a:ln>
                          <a:solidFill>
                            <a:schemeClr val="tx1"/>
                          </a:solidFill>
                          <a:effectLst/>
                          <a:latin typeface="+mn-lt"/>
                          <a:ea typeface="ＭＳ Ｐゴシック" pitchFamily="34" charset="-128"/>
                        </a:rPr>
                        <a:t> 000 €</a:t>
                      </a:r>
                      <a:r>
                        <a:rPr kumimoji="0" lang="et-EE" sz="1400" b="0" i="0" u="none" strike="noStrike" cap="none" normalizeH="0" baseline="0">
                          <a:ln>
                            <a:noFill/>
                          </a:ln>
                          <a:solidFill>
                            <a:schemeClr val="tx1"/>
                          </a:solidFill>
                          <a:effectLst/>
                          <a:latin typeface="+mn-lt"/>
                          <a:ea typeface="ＭＳ Ｐゴシック" pitchFamily="34" charset="-128"/>
                        </a:rPr>
                        <a:t>, </a:t>
                      </a:r>
                      <a:r>
                        <a:rPr kumimoji="0" lang="et-EE" sz="1400" b="0" i="0" u="none" strike="noStrike" cap="none" normalizeH="0" baseline="0" err="1">
                          <a:ln>
                            <a:noFill/>
                          </a:ln>
                          <a:solidFill>
                            <a:schemeClr val="tx1"/>
                          </a:solidFill>
                          <a:effectLst/>
                          <a:latin typeface="+mn-lt"/>
                          <a:ea typeface="ＭＳ Ｐゴシック" pitchFamily="34" charset="-128"/>
                        </a:rPr>
                        <a:t>max</a:t>
                      </a:r>
                      <a:r>
                        <a:rPr kumimoji="0" lang="en-US" sz="1400" b="0" i="0" u="none" strike="noStrike" cap="none" normalizeH="0" baseline="0">
                          <a:ln>
                            <a:noFill/>
                          </a:ln>
                          <a:solidFill>
                            <a:schemeClr val="tx1"/>
                          </a:solidFill>
                          <a:effectLst/>
                          <a:latin typeface="+mn-lt"/>
                          <a:ea typeface="ＭＳ Ｐゴシック" pitchFamily="34" charset="-128"/>
                        </a:rPr>
                        <a:t>  </a:t>
                      </a:r>
                      <a:r>
                        <a:rPr kumimoji="0" lang="et-EE" sz="1400" b="0" i="0" u="none" strike="noStrike" cap="none" normalizeH="0" baseline="0">
                          <a:ln>
                            <a:noFill/>
                          </a:ln>
                          <a:solidFill>
                            <a:schemeClr val="tx1"/>
                          </a:solidFill>
                          <a:effectLst/>
                          <a:latin typeface="+mn-lt"/>
                          <a:ea typeface="ＭＳ Ｐゴシック" pitchFamily="34" charset="-128"/>
                        </a:rPr>
                        <a:t>3</a:t>
                      </a:r>
                      <a:r>
                        <a:rPr kumimoji="0" lang="en-US" sz="1400" b="0" i="0" u="none" strike="noStrike" cap="none" normalizeH="0" baseline="0">
                          <a:ln>
                            <a:noFill/>
                          </a:ln>
                          <a:solidFill>
                            <a:schemeClr val="tx1"/>
                          </a:solidFill>
                          <a:effectLst/>
                          <a:latin typeface="+mn-lt"/>
                          <a:ea typeface="ＭＳ Ｐゴシック" pitchFamily="34" charset="-128"/>
                        </a:rPr>
                        <a:t>0 000 € </a:t>
                      </a:r>
                      <a:r>
                        <a:rPr kumimoji="0" lang="en-US" sz="1050" b="0" i="0" u="none" strike="noStrike" cap="none" normalizeH="0" baseline="0">
                          <a:ln>
                            <a:noFill/>
                          </a:ln>
                          <a:solidFill>
                            <a:schemeClr val="tx1"/>
                          </a:solidFill>
                          <a:effectLst/>
                          <a:latin typeface="+mn-lt"/>
                          <a:ea typeface="ＭＳ Ｐゴシック" pitchFamily="34" charset="-128"/>
                        </a:rPr>
                        <a:t>(</a:t>
                      </a:r>
                      <a:r>
                        <a:rPr kumimoji="0" lang="et-EE" sz="1050" b="0" i="0" u="none" strike="noStrike" cap="none" normalizeH="0" baseline="0" noProof="0">
                          <a:ln>
                            <a:noFill/>
                          </a:ln>
                          <a:solidFill>
                            <a:schemeClr val="tx1"/>
                          </a:solidFill>
                          <a:effectLst/>
                          <a:latin typeface="+mn-lt"/>
                          <a:ea typeface="ＭＳ Ｐゴシック" pitchFamily="34" charset="-128"/>
                        </a:rPr>
                        <a:t>mentori, õppereisi, koolituse ja koostöö arendamise toetus</a:t>
                      </a:r>
                      <a:r>
                        <a:rPr kumimoji="0" lang="en-US" sz="1050" b="0" i="0" u="none" strike="noStrike" cap="none" normalizeH="0" baseline="0">
                          <a:ln>
                            <a:noFill/>
                          </a:ln>
                          <a:solidFill>
                            <a:schemeClr val="tx1"/>
                          </a:solidFill>
                          <a:effectLst/>
                          <a:latin typeface="+mn-lt"/>
                          <a:ea typeface="ＭＳ Ｐゴシック" pitchFamily="34" charset="-128"/>
                        </a:rPr>
                        <a:t>)</a:t>
                      </a:r>
                      <a:endParaRPr kumimoji="0" lang="en-US"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59906705"/>
                  </a:ext>
                </a:extLst>
              </a:tr>
              <a:tr h="849710">
                <a:tc v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t-EE" sz="15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err="1">
                          <a:ln>
                            <a:noFill/>
                          </a:ln>
                          <a:solidFill>
                            <a:schemeClr val="tx1"/>
                          </a:solidFill>
                          <a:effectLst/>
                          <a:latin typeface="+mn-lt"/>
                          <a:ea typeface="ＭＳ Ｐゴシック" pitchFamily="34" charset="-128"/>
                        </a:rPr>
                        <a:t>Kogukond</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35%</a:t>
                      </a:r>
                      <a:endParaRPr kumimoji="0" lang="et-EE" sz="14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indent="-171450" algn="l">
                        <a:buFont typeface="Arial" panose="020B0604020202020204" pitchFamily="34" charset="0"/>
                        <a:buChar char="•"/>
                      </a:pPr>
                      <a:r>
                        <a:rPr lang="et-EE" sz="1400" b="0">
                          <a:solidFill>
                            <a:schemeClr val="tx1"/>
                          </a:solidFill>
                        </a:rPr>
                        <a:t>Kuni </a:t>
                      </a:r>
                      <a:r>
                        <a:rPr lang="en-US" sz="1400" b="0">
                          <a:solidFill>
                            <a:schemeClr val="tx1"/>
                          </a:solidFill>
                        </a:rPr>
                        <a:t>90%</a:t>
                      </a:r>
                      <a:endParaRPr lang="et-EE" sz="1400" b="0">
                        <a:solidFill>
                          <a:schemeClr val="tx1"/>
                        </a:solidFill>
                      </a:endParaRPr>
                    </a:p>
                    <a:p>
                      <a:pPr marL="171450" indent="-171450" algn="l">
                        <a:buFont typeface="Arial" panose="020B0604020202020204" pitchFamily="34" charset="0"/>
                        <a:buChar char="•"/>
                      </a:pPr>
                      <a:r>
                        <a:rPr lang="et-EE" sz="1400" b="0">
                          <a:solidFill>
                            <a:schemeClr val="tx1"/>
                          </a:solidFill>
                        </a:rPr>
                        <a:t>Ettevõtlusele suunatud kuni 60%</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indent="-171450" algn="l">
                        <a:buFont typeface="Arial" panose="020B0604020202020204" pitchFamily="34" charset="0"/>
                        <a:buChar char="•"/>
                      </a:pPr>
                      <a:r>
                        <a:rPr lang="et-EE" sz="1400" b="0">
                          <a:solidFill>
                            <a:schemeClr val="tx1"/>
                          </a:solidFill>
                        </a:rPr>
                        <a:t>Min </a:t>
                      </a:r>
                      <a:r>
                        <a:rPr lang="en-US" sz="1400" b="0">
                          <a:solidFill>
                            <a:schemeClr val="tx1"/>
                          </a:solidFill>
                        </a:rPr>
                        <a:t>2 000 € </a:t>
                      </a:r>
                      <a:r>
                        <a:rPr lang="et-EE" sz="1400" b="0">
                          <a:solidFill>
                            <a:schemeClr val="tx1"/>
                          </a:solidFill>
                        </a:rPr>
                        <a:t>, max</a:t>
                      </a:r>
                      <a:r>
                        <a:rPr lang="en-US" sz="1400" b="0">
                          <a:solidFill>
                            <a:schemeClr val="tx1"/>
                          </a:solidFill>
                        </a:rPr>
                        <a:t> </a:t>
                      </a:r>
                      <a:r>
                        <a:rPr lang="et-EE" sz="1400" b="0">
                          <a:solidFill>
                            <a:schemeClr val="tx1"/>
                          </a:solidFill>
                        </a:rPr>
                        <a:t> 25</a:t>
                      </a:r>
                      <a:r>
                        <a:rPr lang="en-US" sz="1400" b="0">
                          <a:solidFill>
                            <a:schemeClr val="tx1"/>
                          </a:solidFill>
                        </a:rPr>
                        <a:t> 000 € </a:t>
                      </a:r>
                      <a:r>
                        <a:rPr lang="en-US" sz="1050" b="0">
                          <a:solidFill>
                            <a:schemeClr val="tx1"/>
                          </a:solidFill>
                        </a:rPr>
                        <a:t>(kogukonnatöö käivitamine)</a:t>
                      </a:r>
                    </a:p>
                    <a:p>
                      <a:pPr marL="171450" indent="-171450" algn="l">
                        <a:buFont typeface="Arial" panose="020B0604020202020204" pitchFamily="34" charset="0"/>
                        <a:buChar char="•"/>
                      </a:pPr>
                      <a:r>
                        <a:rPr lang="et-EE" sz="1400" b="0">
                          <a:solidFill>
                            <a:schemeClr val="tx1"/>
                          </a:solidFill>
                        </a:rPr>
                        <a:t>Min </a:t>
                      </a:r>
                      <a:r>
                        <a:rPr lang="en-US" sz="1400" b="0">
                          <a:solidFill>
                            <a:schemeClr val="tx1"/>
                          </a:solidFill>
                        </a:rPr>
                        <a:t>5 000 €</a:t>
                      </a:r>
                      <a:r>
                        <a:rPr lang="et-EE" sz="1400" b="0">
                          <a:solidFill>
                            <a:schemeClr val="tx1"/>
                          </a:solidFill>
                        </a:rPr>
                        <a:t>, max</a:t>
                      </a:r>
                      <a:r>
                        <a:rPr lang="en-US" sz="1400" b="0">
                          <a:solidFill>
                            <a:schemeClr val="tx1"/>
                          </a:solidFill>
                        </a:rPr>
                        <a:t> 30 000 € </a:t>
                      </a:r>
                      <a:r>
                        <a:rPr lang="en-US" sz="1050" b="0">
                          <a:solidFill>
                            <a:schemeClr val="tx1"/>
                          </a:solidFill>
                        </a:rPr>
                        <a:t>(kogukonnatöös aruka küla lähenemise kasutamine)</a:t>
                      </a:r>
                      <a:endParaRPr lang="et-EE" sz="1400" b="0">
                        <a:solidFill>
                          <a:schemeClr val="tx1"/>
                        </a:solidFill>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27871924"/>
                  </a:ext>
                </a:extLst>
              </a:tr>
              <a:tr h="460171">
                <a:tc v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t-EE" sz="1500" b="0" i="0" u="none" strike="noStrike" cap="none" normalizeH="0" baseline="0">
                        <a:ln>
                          <a:noFill/>
                        </a:ln>
                        <a:solidFill>
                          <a:schemeClr val="tx1"/>
                        </a:solidFill>
                        <a:effectLst/>
                        <a:latin typeface="+mn-lt"/>
                        <a:ea typeface="ＭＳ Ｐゴシック" pitchFamily="34" charset="-128"/>
                      </a:endParaRPr>
                    </a:p>
                  </a:txBody>
                  <a:tcPr marL="24000" marR="24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Energia </a:t>
                      </a:r>
                      <a:r>
                        <a:rPr kumimoji="0" lang="en-US" sz="1400" b="0" i="0" u="none" strike="noStrike" cap="none" normalizeH="0" baseline="0" err="1">
                          <a:ln>
                            <a:noFill/>
                          </a:ln>
                          <a:solidFill>
                            <a:schemeClr val="tx1"/>
                          </a:solidFill>
                          <a:effectLst/>
                          <a:latin typeface="+mn-lt"/>
                          <a:ea typeface="ＭＳ Ｐゴシック" pitchFamily="34" charset="-128"/>
                        </a:rPr>
                        <a:t>säästmine</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400" b="0">
                          <a:solidFill>
                            <a:schemeClr val="tx1"/>
                          </a:solidFill>
                        </a:rPr>
                        <a:t>20%</a:t>
                      </a:r>
                      <a:endParaRPr lang="et-EE" sz="1400" b="0">
                        <a:solidFill>
                          <a:schemeClr val="tx1"/>
                        </a:solidFill>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indent="-171450" algn="l">
                        <a:buFont typeface="Arial" panose="020B0604020202020204" pitchFamily="34" charset="0"/>
                        <a:buChar char="•"/>
                      </a:pPr>
                      <a:r>
                        <a:rPr lang="et-EE" sz="1400" b="0">
                          <a:solidFill>
                            <a:schemeClr val="tx1"/>
                          </a:solidFill>
                        </a:rPr>
                        <a:t>Kuni </a:t>
                      </a:r>
                      <a:r>
                        <a:rPr lang="en-US" sz="1400" b="0">
                          <a:solidFill>
                            <a:schemeClr val="tx1"/>
                          </a:solidFill>
                        </a:rPr>
                        <a:t>60%</a:t>
                      </a:r>
                      <a:r>
                        <a:rPr lang="et-EE" sz="1400" b="0">
                          <a:solidFill>
                            <a:schemeClr val="tx1"/>
                          </a:solidFill>
                        </a:rPr>
                        <a:t> ettevõtjad</a:t>
                      </a:r>
                      <a:endParaRPr lang="en-US" sz="1400" b="0">
                        <a:solidFill>
                          <a:schemeClr val="tx1"/>
                        </a:solidFill>
                      </a:endParaRPr>
                    </a:p>
                    <a:p>
                      <a:pPr marL="171450" indent="-171450" algn="l">
                        <a:buFont typeface="Arial" panose="020B0604020202020204" pitchFamily="34" charset="0"/>
                        <a:buChar char="•"/>
                      </a:pPr>
                      <a:r>
                        <a:rPr lang="et-EE" sz="1400" b="0">
                          <a:solidFill>
                            <a:schemeClr val="tx1"/>
                          </a:solidFill>
                        </a:rPr>
                        <a:t>Kuni </a:t>
                      </a:r>
                      <a:r>
                        <a:rPr lang="en-US" sz="1400" b="0">
                          <a:solidFill>
                            <a:schemeClr val="tx1"/>
                          </a:solidFill>
                        </a:rPr>
                        <a:t>90%</a:t>
                      </a:r>
                      <a:r>
                        <a:rPr lang="et-EE" sz="1400" b="0">
                          <a:solidFill>
                            <a:schemeClr val="tx1"/>
                          </a:solidFill>
                        </a:rPr>
                        <a:t> MTÜ</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400" b="0">
                          <a:solidFill>
                            <a:schemeClr val="tx1"/>
                          </a:solidFill>
                        </a:rPr>
                        <a:t>Min 5</a:t>
                      </a:r>
                      <a:r>
                        <a:rPr lang="en-US" sz="1400" b="0">
                          <a:solidFill>
                            <a:schemeClr val="tx1"/>
                          </a:solidFill>
                        </a:rPr>
                        <a:t> 000 € </a:t>
                      </a:r>
                      <a:r>
                        <a:rPr lang="et-EE" sz="1400" b="0">
                          <a:solidFill>
                            <a:schemeClr val="tx1"/>
                          </a:solidFill>
                        </a:rPr>
                        <a:t>, max 2</a:t>
                      </a:r>
                      <a:r>
                        <a:rPr lang="en-US" sz="1400" b="0">
                          <a:solidFill>
                            <a:schemeClr val="tx1"/>
                          </a:solidFill>
                        </a:rPr>
                        <a:t>0 000 €</a:t>
                      </a:r>
                      <a:endParaRPr lang="et-EE" sz="1400" b="0">
                        <a:solidFill>
                          <a:schemeClr val="tx1"/>
                        </a:solidFill>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96096959"/>
                  </a:ext>
                </a:extLst>
              </a:tr>
              <a:tr h="233351">
                <a:tc vMerge="1">
                  <a:txBody>
                    <a:bodyPr/>
                    <a:lstStyle/>
                    <a:p>
                      <a:endParaRPr kumimoji="0" lang="et-EE" sz="1500" b="0" i="0" u="none" strike="noStrike" cap="none" normalizeH="0" baseline="0">
                        <a:ln>
                          <a:noFill/>
                        </a:ln>
                        <a:solidFill>
                          <a:schemeClr val="tx1"/>
                        </a:solidFill>
                        <a:effectLst/>
                        <a:latin typeface="+mn-lt"/>
                        <a:ea typeface="ＭＳ Ｐゴシック" pitchFamily="34" charset="-128"/>
                      </a:endParaRPr>
                    </a:p>
                  </a:txBody>
                  <a:tcPr marL="24000" marR="24000" marT="18000" marB="18000" vert="vert2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LEADER-</a:t>
                      </a:r>
                      <a:r>
                        <a:rPr kumimoji="0" lang="en-US" sz="1400" b="0" i="0" u="none" strike="noStrike" cap="none" normalizeH="0" baseline="0" err="1">
                          <a:ln>
                            <a:noFill/>
                          </a:ln>
                          <a:solidFill>
                            <a:schemeClr val="tx1"/>
                          </a:solidFill>
                          <a:effectLst/>
                          <a:latin typeface="+mn-lt"/>
                          <a:ea typeface="ＭＳ Ｐゴシック" pitchFamily="34" charset="-128"/>
                        </a:rPr>
                        <a:t>koostöö</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10%</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marR="0" lvl="0" indent="-171450" algn="l" defTabSz="121917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t-EE" sz="1400" b="0">
                          <a:solidFill>
                            <a:schemeClr val="tx1"/>
                          </a:solidFill>
                        </a:rPr>
                        <a:t>Kuni </a:t>
                      </a:r>
                      <a:r>
                        <a:rPr lang="en-US" sz="1400" b="0">
                          <a:solidFill>
                            <a:schemeClr val="tx1"/>
                          </a:solidFill>
                        </a:rPr>
                        <a:t>90%</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marR="0" lvl="0" indent="-171450" algn="l" defTabSz="121917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t-EE" sz="1400" b="0" i="0" u="none" strike="noStrike" cap="none" normalizeH="0" baseline="0">
                          <a:ln>
                            <a:noFill/>
                          </a:ln>
                          <a:solidFill>
                            <a:schemeClr val="tx1"/>
                          </a:solidFill>
                          <a:effectLst/>
                          <a:latin typeface="+mn-lt"/>
                          <a:ea typeface="ＭＳ Ｐゴシック" pitchFamily="34" charset="-128"/>
                        </a:rPr>
                        <a:t>Min 5 000 </a:t>
                      </a:r>
                      <a:r>
                        <a:rPr lang="en-US" sz="1400" b="0">
                          <a:solidFill>
                            <a:schemeClr val="tx1"/>
                          </a:solidFill>
                        </a:rPr>
                        <a:t>€ </a:t>
                      </a:r>
                      <a:r>
                        <a:rPr lang="et-EE" sz="1400" b="0">
                          <a:solidFill>
                            <a:schemeClr val="tx1"/>
                          </a:solidFill>
                        </a:rPr>
                        <a:t>, max 3</a:t>
                      </a:r>
                      <a:r>
                        <a:rPr lang="en-US" sz="1400" b="0">
                          <a:solidFill>
                            <a:schemeClr val="tx1"/>
                          </a:solidFill>
                        </a:rPr>
                        <a:t>0 000 €</a:t>
                      </a:r>
                      <a:r>
                        <a:rPr lang="et-EE" sz="1400" b="0">
                          <a:solidFill>
                            <a:schemeClr val="tx1"/>
                          </a:solidFill>
                        </a:rPr>
                        <a:t>,</a:t>
                      </a:r>
                      <a:r>
                        <a:rPr kumimoji="0" lang="et-EE" sz="1400" b="0" i="0" u="none" strike="noStrike" cap="none" normalizeH="0" baseline="0">
                          <a:ln>
                            <a:noFill/>
                          </a:ln>
                          <a:solidFill>
                            <a:schemeClr val="tx1"/>
                          </a:solidFill>
                          <a:effectLst/>
                          <a:latin typeface="+mn-lt"/>
                          <a:ea typeface="ＭＳ Ｐゴシック" pitchFamily="34" charset="-128"/>
                        </a:rPr>
                        <a:t> otsustab üldkoosolek</a:t>
                      </a: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42381097"/>
                  </a:ext>
                </a:extLst>
              </a:tr>
              <a:tr h="574168">
                <a:tc>
                  <a:txBody>
                    <a:bodyPr/>
                    <a:lstStyle/>
                    <a:p>
                      <a:r>
                        <a:rPr lang="et-EE" sz="1400" b="1" i="0" u="none" strike="noStrike" cap="none" baseline="0">
                          <a:solidFill>
                            <a:schemeClr val="tx1"/>
                          </a:solidFill>
                          <a:latin typeface="+mn-lt"/>
                          <a:ea typeface="+mn-ea"/>
                          <a:cs typeface="+mn-cs"/>
                          <a:sym typeface="Arial"/>
                        </a:rPr>
                        <a:t>Tegevus- ja</a:t>
                      </a:r>
                    </a:p>
                    <a:p>
                      <a:r>
                        <a:rPr lang="en-US" sz="1400" b="1" i="0" u="none" strike="noStrike" cap="none" baseline="0">
                          <a:solidFill>
                            <a:schemeClr val="tx1"/>
                          </a:solidFill>
                          <a:latin typeface="+mn-lt"/>
                          <a:ea typeface="+mn-ea"/>
                          <a:cs typeface="+mn-cs"/>
                          <a:sym typeface="Arial"/>
                        </a:rPr>
                        <a:t>e</a:t>
                      </a:r>
                      <a:r>
                        <a:rPr lang="et-EE" sz="1400" b="1" i="0" u="none" strike="noStrike" cap="none" baseline="0" err="1">
                          <a:solidFill>
                            <a:schemeClr val="tx1"/>
                          </a:solidFill>
                          <a:latin typeface="+mn-lt"/>
                          <a:ea typeface="+mn-ea"/>
                          <a:cs typeface="+mn-cs"/>
                          <a:sym typeface="Arial"/>
                        </a:rPr>
                        <a:t>lavdamiskulud</a:t>
                      </a:r>
                      <a:r>
                        <a:rPr lang="en-US" sz="1400" b="1" i="0" u="none" strike="noStrike" cap="none" baseline="0">
                          <a:solidFill>
                            <a:schemeClr val="tx1"/>
                          </a:solidFill>
                          <a:latin typeface="+mn-lt"/>
                          <a:ea typeface="+mn-ea"/>
                          <a:cs typeface="+mn-cs"/>
                          <a:sym typeface="Arial"/>
                        </a:rPr>
                        <a:t> </a:t>
                      </a:r>
                      <a:r>
                        <a:rPr lang="et-EE" sz="1400" b="1" i="0" u="none" strike="noStrike" cap="none" baseline="0">
                          <a:solidFill>
                            <a:schemeClr val="tx1"/>
                          </a:solidFill>
                          <a:latin typeface="+mn-lt"/>
                          <a:ea typeface="+mn-ea"/>
                          <a:cs typeface="+mn-cs"/>
                          <a:sym typeface="Arial"/>
                        </a:rPr>
                        <a:t>(26%)</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t-EE" sz="1400" b="0" i="0" u="none" strike="noStrike" cap="none" normalizeH="0" baseline="0">
                          <a:ln>
                            <a:noFill/>
                          </a:ln>
                          <a:solidFill>
                            <a:schemeClr val="tx1"/>
                          </a:solidFill>
                          <a:effectLst/>
                          <a:latin typeface="+mn-lt"/>
                          <a:ea typeface="ＭＳ Ｐゴシック" pitchFamily="34" charset="-128"/>
                        </a:rPr>
                        <a:t>Tegevusrühma toetus 26% LEADER-projektitoetuste tegevusteks makstud summast</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r h="276900">
                <a:tc>
                  <a:txBody>
                    <a:bodyPr/>
                    <a:lstStyle/>
                    <a:p>
                      <a:r>
                        <a:rPr kumimoji="0" lang="en-US" sz="1400" b="1" i="0" u="none" strike="noStrike" cap="none" normalizeH="0" baseline="0">
                          <a:ln>
                            <a:noFill/>
                          </a:ln>
                          <a:solidFill>
                            <a:schemeClr val="tx1"/>
                          </a:solidFill>
                          <a:effectLst/>
                          <a:latin typeface="+mn-lt"/>
                          <a:ea typeface="ＭＳ Ｐゴシック" pitchFamily="34" charset="-128"/>
                        </a:rPr>
                        <a:t>Euroopa Sotsiaalfond+</a:t>
                      </a:r>
                      <a:endParaRPr kumimoji="0" lang="et-EE" sz="1400" b="1"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80000"/>
                        </a:lnSpc>
                        <a:spcBef>
                          <a:spcPts val="0"/>
                        </a:spcBef>
                        <a:spcAft>
                          <a:spcPct val="0"/>
                        </a:spcAft>
                        <a:buClrTx/>
                        <a:buSzTx/>
                        <a:buFontTx/>
                        <a:buNone/>
                        <a:tabLst/>
                        <a:defRPr/>
                      </a:pPr>
                      <a:r>
                        <a:rPr kumimoji="0" lang="et-EE" sz="1400" b="0" i="0" u="none" strike="noStrike" cap="none" normalizeH="0" baseline="0" noProof="0">
                          <a:ln>
                            <a:noFill/>
                          </a:ln>
                          <a:solidFill>
                            <a:schemeClr val="tx1"/>
                          </a:solidFill>
                          <a:effectLst/>
                          <a:latin typeface="+mn-lt"/>
                          <a:ea typeface="ＭＳ Ｐゴシック" pitchFamily="34" charset="-128"/>
                        </a:rPr>
                        <a:t>Sotsiaalvaldkond (ESF+)</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100%</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1450" marR="0" lvl="0" indent="-171450" algn="l" defTabSz="121917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400" b="0" i="0" u="none" strike="noStrike" cap="none" normalizeH="0" baseline="0">
                          <a:ln>
                            <a:noFill/>
                          </a:ln>
                          <a:solidFill>
                            <a:schemeClr val="tx1"/>
                          </a:solidFill>
                          <a:effectLst/>
                          <a:latin typeface="+mn-lt"/>
                          <a:ea typeface="ＭＳ Ｐゴシック" pitchFamily="34" charset="-128"/>
                        </a:rPr>
                        <a:t>1 000 € - </a:t>
                      </a:r>
                      <a:r>
                        <a:rPr kumimoji="0" lang="et-EE" sz="1400" b="0" i="0" u="none" strike="noStrike" cap="none" normalizeH="0" baseline="0">
                          <a:ln>
                            <a:noFill/>
                          </a:ln>
                          <a:solidFill>
                            <a:schemeClr val="tx1"/>
                          </a:solidFill>
                          <a:effectLst/>
                          <a:latin typeface="+mn-lt"/>
                          <a:ea typeface="ＭＳ Ｐゴシック" pitchFamily="34" charset="-128"/>
                        </a:rPr>
                        <a:t>6 029</a:t>
                      </a:r>
                      <a:r>
                        <a:rPr kumimoji="0" lang="en-US" sz="1400" b="0" i="0" u="none" strike="noStrike" cap="none" normalizeH="0" baseline="0">
                          <a:ln>
                            <a:noFill/>
                          </a:ln>
                          <a:solidFill>
                            <a:schemeClr val="tx1"/>
                          </a:solidFill>
                          <a:effectLst/>
                          <a:latin typeface="+mn-lt"/>
                          <a:ea typeface="ＭＳ Ｐゴシック" pitchFamily="34" charset="-128"/>
                        </a:rPr>
                        <a:t> €</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22098971"/>
                  </a:ext>
                </a:extLst>
              </a:tr>
            </a:tbl>
          </a:graphicData>
        </a:graphic>
      </p:graphicFrame>
      <p:graphicFrame>
        <p:nvGraphicFramePr>
          <p:cNvPr id="3" name="Group 2686">
            <a:extLst>
              <a:ext uri="{FF2B5EF4-FFF2-40B4-BE49-F238E27FC236}">
                <a16:creationId xmlns:a16="http://schemas.microsoft.com/office/drawing/2014/main" id="{938353FA-A8FA-F717-91E5-ED1010402D7B}"/>
              </a:ext>
            </a:extLst>
          </p:cNvPr>
          <p:cNvGraphicFramePr>
            <a:graphicFrameLocks/>
          </p:cNvGraphicFramePr>
          <p:nvPr>
            <p:extLst>
              <p:ext uri="{D42A27DB-BD31-4B8C-83A1-F6EECF244321}">
                <p14:modId xmlns:p14="http://schemas.microsoft.com/office/powerpoint/2010/main" val="1651715010"/>
              </p:ext>
            </p:extLst>
          </p:nvPr>
        </p:nvGraphicFramePr>
        <p:xfrm>
          <a:off x="474662" y="5877980"/>
          <a:ext cx="11430130" cy="659213"/>
        </p:xfrm>
        <a:graphic>
          <a:graphicData uri="http://schemas.openxmlformats.org/drawingml/2006/table">
            <a:tbl>
              <a:tblPr/>
              <a:tblGrid>
                <a:gridCol w="2352604">
                  <a:extLst>
                    <a:ext uri="{9D8B030D-6E8A-4147-A177-3AD203B41FA5}">
                      <a16:colId xmlns:a16="http://schemas.microsoft.com/office/drawing/2014/main" val="117731473"/>
                    </a:ext>
                  </a:extLst>
                </a:gridCol>
                <a:gridCol w="865112">
                  <a:extLst>
                    <a:ext uri="{9D8B030D-6E8A-4147-A177-3AD203B41FA5}">
                      <a16:colId xmlns:a16="http://schemas.microsoft.com/office/drawing/2014/main" val="20003"/>
                    </a:ext>
                  </a:extLst>
                </a:gridCol>
                <a:gridCol w="865112">
                  <a:extLst>
                    <a:ext uri="{9D8B030D-6E8A-4147-A177-3AD203B41FA5}">
                      <a16:colId xmlns:a16="http://schemas.microsoft.com/office/drawing/2014/main" val="20005"/>
                    </a:ext>
                  </a:extLst>
                </a:gridCol>
                <a:gridCol w="865112">
                  <a:extLst>
                    <a:ext uri="{9D8B030D-6E8A-4147-A177-3AD203B41FA5}">
                      <a16:colId xmlns:a16="http://schemas.microsoft.com/office/drawing/2014/main" val="3294183448"/>
                    </a:ext>
                  </a:extLst>
                </a:gridCol>
                <a:gridCol w="2039861">
                  <a:extLst>
                    <a:ext uri="{9D8B030D-6E8A-4147-A177-3AD203B41FA5}">
                      <a16:colId xmlns:a16="http://schemas.microsoft.com/office/drawing/2014/main" val="2015111634"/>
                    </a:ext>
                  </a:extLst>
                </a:gridCol>
                <a:gridCol w="2039861">
                  <a:extLst>
                    <a:ext uri="{9D8B030D-6E8A-4147-A177-3AD203B41FA5}">
                      <a16:colId xmlns:a16="http://schemas.microsoft.com/office/drawing/2014/main" val="847688521"/>
                    </a:ext>
                  </a:extLst>
                </a:gridCol>
                <a:gridCol w="2402468">
                  <a:extLst>
                    <a:ext uri="{9D8B030D-6E8A-4147-A177-3AD203B41FA5}">
                      <a16:colId xmlns:a16="http://schemas.microsoft.com/office/drawing/2014/main" val="232307134"/>
                    </a:ext>
                  </a:extLst>
                </a:gridCol>
              </a:tblGrid>
              <a:tr h="146909">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2023</a:t>
                      </a: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2024</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2025</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2026</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2027</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2028</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1" i="0" u="none" strike="noStrike" cap="none" normalizeH="0" baseline="0">
                          <a:ln>
                            <a:noFill/>
                          </a:ln>
                          <a:solidFill>
                            <a:schemeClr val="tx1"/>
                          </a:solidFill>
                          <a:effectLst/>
                          <a:latin typeface="+mn-lt"/>
                          <a:ea typeface="ＭＳ Ｐゴシック" pitchFamily="34" charset="-128"/>
                        </a:rPr>
                        <a:t>2029</a:t>
                      </a: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9637734"/>
                  </a:ext>
                </a:extLst>
              </a:tr>
              <a:tr h="412270">
                <a:tc>
                  <a:txBody>
                    <a:bodyPr/>
                    <a:lstStyle/>
                    <a:p>
                      <a:pPr algn="ctr"/>
                      <a:r>
                        <a:rPr kumimoji="0" lang="en-US" sz="1400" b="0" i="0" u="none" strike="noStrike" cap="none" normalizeH="0" baseline="0" err="1">
                          <a:ln>
                            <a:noFill/>
                          </a:ln>
                          <a:solidFill>
                            <a:schemeClr val="tx1"/>
                          </a:solidFill>
                          <a:effectLst/>
                          <a:latin typeface="+mn-lt"/>
                          <a:ea typeface="ＭＳ Ｐゴシック" pitchFamily="34" charset="-128"/>
                        </a:rPr>
                        <a:t>Üleminekuperiood</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0000"/>
                        </a:lnSpc>
                        <a:spcBef>
                          <a:spcPts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30%</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40%</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a:ln>
                            <a:noFill/>
                          </a:ln>
                          <a:solidFill>
                            <a:schemeClr val="tx1"/>
                          </a:solidFill>
                          <a:effectLst/>
                          <a:latin typeface="+mn-lt"/>
                          <a:ea typeface="ＭＳ Ｐゴシック" pitchFamily="34" charset="-128"/>
                        </a:rPr>
                        <a:t>30%</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err="1">
                          <a:ln>
                            <a:noFill/>
                          </a:ln>
                          <a:solidFill>
                            <a:schemeClr val="tx1"/>
                          </a:solidFill>
                          <a:effectLst/>
                          <a:latin typeface="+mn-lt"/>
                          <a:ea typeface="ＭＳ Ｐゴシック" pitchFamily="34" charset="-128"/>
                        </a:rPr>
                        <a:t>Kasutamata</a:t>
                      </a:r>
                      <a:r>
                        <a:rPr kumimoji="0" lang="en-US" sz="1400" b="0" i="0" u="none" strike="noStrike" cap="none" normalizeH="0" baseline="0">
                          <a:ln>
                            <a:noFill/>
                          </a:ln>
                          <a:solidFill>
                            <a:schemeClr val="tx1"/>
                          </a:solidFill>
                          <a:effectLst/>
                          <a:latin typeface="+mn-lt"/>
                          <a:ea typeface="ＭＳ Ｐゴシック" pitchFamily="34" charset="-128"/>
                        </a:rPr>
                        <a:t> </a:t>
                      </a:r>
                      <a:r>
                        <a:rPr kumimoji="0" lang="en-US" sz="1400" b="0" i="0" u="none" strike="noStrike" cap="none" normalizeH="0" baseline="0" err="1">
                          <a:ln>
                            <a:noFill/>
                          </a:ln>
                          <a:solidFill>
                            <a:schemeClr val="tx1"/>
                          </a:solidFill>
                          <a:effectLst/>
                          <a:latin typeface="+mn-lt"/>
                          <a:ea typeface="ＭＳ Ｐゴシック" pitchFamily="34" charset="-128"/>
                        </a:rPr>
                        <a:t>osa</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err="1">
                          <a:ln>
                            <a:noFill/>
                          </a:ln>
                          <a:solidFill>
                            <a:schemeClr val="tx1"/>
                          </a:solidFill>
                          <a:effectLst/>
                          <a:latin typeface="+mn-lt"/>
                          <a:ea typeface="ＭＳ Ｐゴシック" pitchFamily="34" charset="-128"/>
                        </a:rPr>
                        <a:t>Kasutamata</a:t>
                      </a:r>
                      <a:r>
                        <a:rPr kumimoji="0" lang="en-US" sz="1400" b="0" i="0" u="none" strike="noStrike" cap="none" normalizeH="0" baseline="0">
                          <a:ln>
                            <a:noFill/>
                          </a:ln>
                          <a:solidFill>
                            <a:schemeClr val="tx1"/>
                          </a:solidFill>
                          <a:effectLst/>
                          <a:latin typeface="+mn-lt"/>
                          <a:ea typeface="ＭＳ Ｐゴシック" pitchFamily="34" charset="-128"/>
                        </a:rPr>
                        <a:t> </a:t>
                      </a:r>
                      <a:r>
                        <a:rPr kumimoji="0" lang="en-US" sz="1400" b="0" i="0" u="none" strike="noStrike" cap="none" normalizeH="0" baseline="0" err="1">
                          <a:ln>
                            <a:noFill/>
                          </a:ln>
                          <a:solidFill>
                            <a:schemeClr val="tx1"/>
                          </a:solidFill>
                          <a:effectLst/>
                          <a:latin typeface="+mn-lt"/>
                          <a:ea typeface="ＭＳ Ｐゴシック" pitchFamily="34" charset="-128"/>
                        </a:rPr>
                        <a:t>osa</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1400" b="0" i="0" u="none" strike="noStrike" cap="none" normalizeH="0" baseline="0" err="1">
                          <a:ln>
                            <a:noFill/>
                          </a:ln>
                          <a:solidFill>
                            <a:schemeClr val="tx1"/>
                          </a:solidFill>
                          <a:effectLst/>
                          <a:latin typeface="+mn-lt"/>
                          <a:ea typeface="ＭＳ Ｐゴシック" pitchFamily="34" charset="-128"/>
                        </a:rPr>
                        <a:t>Üleminekuperiood</a:t>
                      </a:r>
                      <a:endParaRPr kumimoji="0" lang="et-EE" sz="1400" b="0" i="0" u="none" strike="noStrike" cap="none" normalizeH="0" baseline="0">
                        <a:ln>
                          <a:noFill/>
                        </a:ln>
                        <a:solidFill>
                          <a:schemeClr val="tx1"/>
                        </a:solidFill>
                        <a:effectLst/>
                        <a:latin typeface="+mn-lt"/>
                        <a:ea typeface="ＭＳ Ｐゴシック" pitchFamily="34" charset="-128"/>
                      </a:endParaRPr>
                    </a:p>
                  </a:txBody>
                  <a:tcPr marL="72000" marR="72000" marT="36000" marB="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42609983"/>
                  </a:ext>
                </a:extLst>
              </a:tr>
            </a:tbl>
          </a:graphicData>
        </a:graphic>
      </p:graphicFrame>
      <p:sp>
        <p:nvSpPr>
          <p:cNvPr id="4" name="TextBox 3">
            <a:extLst>
              <a:ext uri="{FF2B5EF4-FFF2-40B4-BE49-F238E27FC236}">
                <a16:creationId xmlns:a16="http://schemas.microsoft.com/office/drawing/2014/main" id="{C6FDA5F8-C223-788D-860C-911EB251DD96}"/>
              </a:ext>
            </a:extLst>
          </p:cNvPr>
          <p:cNvSpPr txBox="1"/>
          <p:nvPr/>
        </p:nvSpPr>
        <p:spPr>
          <a:xfrm>
            <a:off x="536028" y="5353192"/>
            <a:ext cx="9175023" cy="523220"/>
          </a:xfrm>
          <a:prstGeom prst="rect">
            <a:avLst/>
          </a:prstGeom>
          <a:noFill/>
        </p:spPr>
        <p:txBody>
          <a:bodyPr wrap="square" rtlCol="0">
            <a:spAutoFit/>
          </a:bodyPr>
          <a:lstStyle/>
          <a:p>
            <a:r>
              <a:rPr lang="et-EE" sz="2800">
                <a:solidFill>
                  <a:srgbClr val="010163"/>
                </a:solidFill>
              </a:rPr>
              <a:t>Toetuste e</a:t>
            </a:r>
            <a:r>
              <a:rPr lang="en-US" sz="2800" err="1">
                <a:solidFill>
                  <a:srgbClr val="010163"/>
                </a:solidFill>
              </a:rPr>
              <a:t>elarve</a:t>
            </a:r>
            <a:r>
              <a:rPr lang="en-US" sz="2800">
                <a:solidFill>
                  <a:srgbClr val="010163"/>
                </a:solidFill>
              </a:rPr>
              <a:t> </a:t>
            </a:r>
            <a:r>
              <a:rPr lang="et-EE" sz="2800">
                <a:solidFill>
                  <a:srgbClr val="010163"/>
                </a:solidFill>
              </a:rPr>
              <a:t>planeeritud jagunemine</a:t>
            </a:r>
          </a:p>
        </p:txBody>
      </p:sp>
      <p:sp>
        <p:nvSpPr>
          <p:cNvPr id="6" name="Title 2">
            <a:extLst>
              <a:ext uri="{FF2B5EF4-FFF2-40B4-BE49-F238E27FC236}">
                <a16:creationId xmlns:a16="http://schemas.microsoft.com/office/drawing/2014/main" id="{FE614319-AA07-2DFE-889F-4F110A60BFCA}"/>
              </a:ext>
            </a:extLst>
          </p:cNvPr>
          <p:cNvSpPr txBox="1">
            <a:spLocks/>
          </p:cNvSpPr>
          <p:nvPr/>
        </p:nvSpPr>
        <p:spPr>
          <a:xfrm>
            <a:off x="536028" y="813816"/>
            <a:ext cx="11181310" cy="528955"/>
          </a:xfrm>
          <a:prstGeom prst="rect">
            <a:avLst/>
          </a:prstGeom>
        </p:spPr>
        <p:txBody>
          <a:bodyPr vert="horz" lIns="91440" tIns="45720" rIns="91440" bIns="45720" rtlCol="0" anchor="ctr">
            <a:no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t-EE" sz="1600">
                <a:solidFill>
                  <a:schemeClr val="tx1"/>
                </a:solidFill>
              </a:rPr>
              <a:t>Eelarve maht määratakse maaeluministri ja sotsiaalkaitseministri määrustega</a:t>
            </a:r>
            <a:r>
              <a:rPr lang="et-EE" sz="1600"/>
              <a:t>. </a:t>
            </a:r>
            <a:r>
              <a:rPr lang="et-EE" sz="1600">
                <a:solidFill>
                  <a:schemeClr val="tx1"/>
                </a:solidFill>
              </a:rPr>
              <a:t>Indikatiivsed eelarved LEADER-meetmes on 2,9 milj eurot ja Euroopa Sotsiaalfond+ meetmes 482 320 eurot.</a:t>
            </a:r>
          </a:p>
        </p:txBody>
      </p:sp>
      <p:sp>
        <p:nvSpPr>
          <p:cNvPr id="9" name="Slaidinumbri kohatäide 3">
            <a:extLst>
              <a:ext uri="{FF2B5EF4-FFF2-40B4-BE49-F238E27FC236}">
                <a16:creationId xmlns:a16="http://schemas.microsoft.com/office/drawing/2014/main" id="{A968B5A1-B201-E61A-9027-06950B8EAF3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58</a:t>
            </a:fld>
            <a:endParaRPr lang="et-EE">
              <a:solidFill>
                <a:prstClr val="black"/>
              </a:solidFill>
              <a:latin typeface="Calibri"/>
            </a:endParaRPr>
          </a:p>
        </p:txBody>
      </p:sp>
    </p:spTree>
    <p:extLst>
      <p:ext uri="{BB962C8B-B14F-4D97-AF65-F5344CB8AC3E}">
        <p14:creationId xmlns:p14="http://schemas.microsoft.com/office/powerpoint/2010/main" val="3773150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isu kohatäide 3">
            <a:extLst>
              <a:ext uri="{FF2B5EF4-FFF2-40B4-BE49-F238E27FC236}">
                <a16:creationId xmlns:a16="http://schemas.microsoft.com/office/drawing/2014/main" id="{9E6BE17A-69F6-2603-887F-0F517D9B5394}"/>
              </a:ext>
            </a:extLst>
          </p:cNvPr>
          <p:cNvGraphicFramePr>
            <a:graphicFrameLocks noGrp="1"/>
          </p:cNvGraphicFramePr>
          <p:nvPr>
            <p:ph idx="1"/>
            <p:extLst>
              <p:ext uri="{D42A27DB-BD31-4B8C-83A1-F6EECF244321}">
                <p14:modId xmlns:p14="http://schemas.microsoft.com/office/powerpoint/2010/main" val="1945370115"/>
              </p:ext>
            </p:extLst>
          </p:nvPr>
        </p:nvGraphicFramePr>
        <p:xfrm>
          <a:off x="384049" y="1161515"/>
          <a:ext cx="11475719" cy="5313278"/>
        </p:xfrm>
        <a:graphic>
          <a:graphicData uri="http://schemas.openxmlformats.org/drawingml/2006/table">
            <a:tbl>
              <a:tblPr>
                <a:tableStyleId>{5C22544A-7EE6-4342-B048-85BDC9FD1C3A}</a:tableStyleId>
              </a:tblPr>
              <a:tblGrid>
                <a:gridCol w="1600199">
                  <a:extLst>
                    <a:ext uri="{9D8B030D-6E8A-4147-A177-3AD203B41FA5}">
                      <a16:colId xmlns:a16="http://schemas.microsoft.com/office/drawing/2014/main" val="415275331"/>
                    </a:ext>
                  </a:extLst>
                </a:gridCol>
                <a:gridCol w="2478024">
                  <a:extLst>
                    <a:ext uri="{9D8B030D-6E8A-4147-A177-3AD203B41FA5}">
                      <a16:colId xmlns:a16="http://schemas.microsoft.com/office/drawing/2014/main" val="208408133"/>
                    </a:ext>
                  </a:extLst>
                </a:gridCol>
                <a:gridCol w="1929384">
                  <a:extLst>
                    <a:ext uri="{9D8B030D-6E8A-4147-A177-3AD203B41FA5}">
                      <a16:colId xmlns:a16="http://schemas.microsoft.com/office/drawing/2014/main" val="2415004421"/>
                    </a:ext>
                  </a:extLst>
                </a:gridCol>
                <a:gridCol w="5468112">
                  <a:extLst>
                    <a:ext uri="{9D8B030D-6E8A-4147-A177-3AD203B41FA5}">
                      <a16:colId xmlns:a16="http://schemas.microsoft.com/office/drawing/2014/main" val="3340399370"/>
                    </a:ext>
                  </a:extLst>
                </a:gridCol>
              </a:tblGrid>
              <a:tr h="407175">
                <a:tc>
                  <a:txBody>
                    <a:bodyPr/>
                    <a:lstStyle/>
                    <a:p>
                      <a:pPr>
                        <a:lnSpc>
                          <a:spcPct val="100000"/>
                        </a:lnSpc>
                        <a:spcAft>
                          <a:spcPts val="0"/>
                        </a:spcAft>
                      </a:pPr>
                      <a:endParaRPr lang="et-EE" sz="1200" kern="100" dirty="0">
                        <a:effectLst/>
                        <a:latin typeface="+mn-lt"/>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n-US" sz="1200" kern="100" dirty="0" err="1">
                          <a:effectLst/>
                          <a:latin typeface="+mn-lt"/>
                        </a:rPr>
                        <a:t>Tegevusvaldkonnad</a:t>
                      </a:r>
                      <a:r>
                        <a:rPr lang="en-US" sz="1200" kern="100" dirty="0">
                          <a:effectLst/>
                          <a:latin typeface="+mn-lt"/>
                        </a:rPr>
                        <a:t> </a:t>
                      </a:r>
                      <a:r>
                        <a:rPr lang="en-US" sz="1200" kern="100" dirty="0" err="1">
                          <a:effectLst/>
                          <a:latin typeface="+mn-lt"/>
                        </a:rPr>
                        <a:t>SWOTi</a:t>
                      </a:r>
                      <a:r>
                        <a:rPr lang="en-US" sz="1200" kern="100" dirty="0">
                          <a:effectLst/>
                          <a:latin typeface="+mn-lt"/>
                        </a:rPr>
                        <a:t> </a:t>
                      </a:r>
                      <a:r>
                        <a:rPr lang="en-US" sz="1200" kern="100" dirty="0" err="1">
                          <a:effectLst/>
                          <a:latin typeface="+mn-lt"/>
                        </a:rPr>
                        <a:t>alusel</a:t>
                      </a:r>
                      <a:endParaRPr lang="et-EE" sz="1200" kern="100" dirty="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n-US" sz="1200" kern="100">
                          <a:effectLst/>
                          <a:latin typeface="+mn-lt"/>
                        </a:rPr>
                        <a:t>Eelarve osakaal</a:t>
                      </a:r>
                      <a:endParaRPr lang="et-EE" sz="12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n-US" sz="1200" kern="100">
                          <a:effectLst/>
                          <a:latin typeface="+mn-lt"/>
                        </a:rPr>
                        <a:t>Eelarve jaotus meetmete vahel</a:t>
                      </a:r>
                      <a:endParaRPr lang="et-EE" sz="12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152345"/>
                  </a:ext>
                </a:extLst>
              </a:tr>
              <a:tr h="1183654">
                <a:tc rowSpan="4">
                  <a:txBody>
                    <a:bodyPr/>
                    <a:lstStyle/>
                    <a:p>
                      <a:pPr>
                        <a:lnSpc>
                          <a:spcPct val="100000"/>
                        </a:lnSpc>
                        <a:spcAft>
                          <a:spcPts val="0"/>
                        </a:spcAft>
                      </a:pPr>
                      <a:r>
                        <a:rPr lang="et-EE" sz="1200" kern="100" dirty="0">
                          <a:effectLst/>
                          <a:latin typeface="+mn-lt"/>
                        </a:rPr>
                        <a:t>Projektitoetused (74%)</a:t>
                      </a:r>
                    </a:p>
                    <a:p>
                      <a:pPr>
                        <a:lnSpc>
                          <a:spcPct val="100000"/>
                        </a:lnSpc>
                        <a:spcAft>
                          <a:spcPts val="0"/>
                        </a:spcAft>
                      </a:pPr>
                      <a:r>
                        <a:rPr lang="et-EE" sz="1200" strike="sngStrike" kern="100" dirty="0">
                          <a:effectLst/>
                          <a:latin typeface="+mn-lt"/>
                          <a:ea typeface="Calibri" panose="020F0502020204030204" pitchFamily="34" charset="0"/>
                          <a:cs typeface="Times New Roman" panose="02020603050405020304" pitchFamily="18" charset="0"/>
                        </a:rPr>
                        <a:t>2 318 557 EUR</a:t>
                      </a:r>
                    </a:p>
                    <a:p>
                      <a:pPr>
                        <a:lnSpc>
                          <a:spcPct val="100000"/>
                        </a:lnSpc>
                        <a:spcAft>
                          <a:spcPts val="0"/>
                        </a:spcAft>
                      </a:pPr>
                      <a:r>
                        <a:rPr lang="et-EE" sz="1200" kern="100" dirty="0">
                          <a:effectLst/>
                          <a:highlight>
                            <a:srgbClr val="FFFF00"/>
                          </a:highlight>
                          <a:latin typeface="+mn-lt"/>
                          <a:ea typeface="Calibri" panose="020F0502020204030204" pitchFamily="34" charset="0"/>
                          <a:cs typeface="Times New Roman" panose="02020603050405020304" pitchFamily="18" charset="0"/>
                        </a:rPr>
                        <a:t>2 219 029 EUR</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n-US" sz="1200" kern="100" dirty="0" err="1">
                          <a:effectLst/>
                          <a:latin typeface="+mn-lt"/>
                        </a:rPr>
                        <a:t>Atraktiivsed</a:t>
                      </a:r>
                      <a:r>
                        <a:rPr lang="en-US" sz="1200" kern="100" dirty="0">
                          <a:effectLst/>
                          <a:latin typeface="+mn-lt"/>
                        </a:rPr>
                        <a:t> </a:t>
                      </a:r>
                      <a:r>
                        <a:rPr lang="en-US" sz="1200" kern="100" dirty="0" err="1">
                          <a:effectLst/>
                          <a:latin typeface="+mn-lt"/>
                        </a:rPr>
                        <a:t>töökohad</a:t>
                      </a:r>
                      <a:endParaRPr lang="et-EE" sz="1200" kern="100" dirty="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n-US" sz="1200" kern="100" dirty="0">
                          <a:effectLst/>
                          <a:latin typeface="+mn-lt"/>
                        </a:rPr>
                        <a:t>35%</a:t>
                      </a:r>
                      <a:endParaRPr lang="et-EE" sz="1200" kern="100" dirty="0">
                        <a:effectLst/>
                        <a:latin typeface="+mn-lt"/>
                      </a:endParaRPr>
                    </a:p>
                    <a:p>
                      <a:pPr>
                        <a:lnSpc>
                          <a:spcPct val="100000"/>
                        </a:lnSpc>
                        <a:spcAft>
                          <a:spcPts val="0"/>
                        </a:spcAft>
                      </a:pPr>
                      <a:r>
                        <a:rPr lang="et-EE" sz="1200" strike="sngStrike" kern="100" dirty="0">
                          <a:effectLst/>
                          <a:latin typeface="+mn-lt"/>
                          <a:ea typeface="Calibri" panose="020F0502020204030204" pitchFamily="34" charset="0"/>
                          <a:cs typeface="Times New Roman" panose="02020603050405020304" pitchFamily="18" charset="0"/>
                        </a:rPr>
                        <a:t>811 495 EUR </a:t>
                      </a:r>
                      <a:r>
                        <a:rPr lang="et-EE" sz="1200" strike="noStrike" kern="100" dirty="0">
                          <a:effectLst/>
                          <a:latin typeface="+mn-lt"/>
                          <a:ea typeface="Calibri" panose="020F0502020204030204" pitchFamily="34" charset="0"/>
                          <a:cs typeface="Times New Roman" panose="02020603050405020304" pitchFamily="18" charset="0"/>
                        </a:rPr>
                        <a:t> </a:t>
                      </a:r>
                      <a:r>
                        <a:rPr lang="et-EE" sz="1200" kern="100" dirty="0">
                          <a:effectLst/>
                          <a:highlight>
                            <a:srgbClr val="FFFF00"/>
                          </a:highlight>
                          <a:latin typeface="+mn-lt"/>
                          <a:ea typeface="Calibri" panose="020F0502020204030204" pitchFamily="34" charset="0"/>
                          <a:cs typeface="Times New Roman" panose="02020603050405020304" pitchFamily="18" charset="0"/>
                        </a:rPr>
                        <a:t>776 660 EUR</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00000"/>
                        </a:lnSpc>
                        <a:spcAft>
                          <a:spcPts val="0"/>
                        </a:spcAft>
                        <a:buFont typeface="Symbol" panose="05050102010706020507" pitchFamily="18" charset="2"/>
                        <a:buChar char=""/>
                      </a:pPr>
                      <a:r>
                        <a:rPr lang="et-EE" sz="1200" kern="100" dirty="0">
                          <a:effectLst/>
                          <a:latin typeface="+mn-lt"/>
                        </a:rPr>
                        <a:t>Meede 1.1 Stardiabi ja arengutoetus töökohtade loomiseks -  80% (</a:t>
                      </a:r>
                      <a:r>
                        <a:rPr lang="et-EE" sz="1200" strike="sngStrike" kern="100" dirty="0">
                          <a:effectLst/>
                          <a:latin typeface="+mn-lt"/>
                        </a:rPr>
                        <a:t>649 196 EUR</a:t>
                      </a:r>
                      <a:r>
                        <a:rPr lang="et-EE" sz="1200" kern="100" dirty="0">
                          <a:effectLst/>
                          <a:latin typeface="+mn-lt"/>
                        </a:rPr>
                        <a:t> </a:t>
                      </a:r>
                      <a:r>
                        <a:rPr lang="et-EE" sz="1200" kern="100" dirty="0">
                          <a:effectLst/>
                          <a:highlight>
                            <a:srgbClr val="FFFF00"/>
                          </a:highlight>
                          <a:latin typeface="+mn-lt"/>
                        </a:rPr>
                        <a:t>621 328 EUR</a:t>
                      </a:r>
                      <a:r>
                        <a:rPr lang="et-EE" sz="1200" kern="100" dirty="0">
                          <a:effectLst/>
                          <a:latin typeface="+mn-lt"/>
                        </a:rPr>
                        <a:t>) atraktiivsete töökohtade loomise valdkonna eelarvest</a:t>
                      </a:r>
                    </a:p>
                    <a:p>
                      <a:pPr marL="342900" lvl="0" indent="-342900">
                        <a:lnSpc>
                          <a:spcPct val="100000"/>
                        </a:lnSpc>
                        <a:spcAft>
                          <a:spcPts val="0"/>
                        </a:spcAft>
                        <a:buFont typeface="Arial" panose="020B0604020202020204" pitchFamily="34" charset="0"/>
                        <a:buChar char="•"/>
                        <a:tabLst>
                          <a:tab pos="457200" algn="l"/>
                        </a:tabLst>
                      </a:pPr>
                      <a:r>
                        <a:rPr lang="et-EE" sz="1200" kern="100" dirty="0">
                          <a:effectLst/>
                          <a:latin typeface="+mn-lt"/>
                        </a:rPr>
                        <a:t>Meede 1.2  Mentori, õppereisi, koolituse ja koostöö arendamise toetus – 20% (</a:t>
                      </a:r>
                      <a:r>
                        <a:rPr lang="et-EE" sz="1200" strike="sngStrike" kern="100" dirty="0">
                          <a:effectLst/>
                          <a:latin typeface="+mn-lt"/>
                        </a:rPr>
                        <a:t>162 299 EUR </a:t>
                      </a:r>
                      <a:r>
                        <a:rPr lang="et-EE" sz="1200" strike="noStrike" kern="100" dirty="0">
                          <a:effectLst/>
                          <a:latin typeface="+mn-lt"/>
                        </a:rPr>
                        <a:t> </a:t>
                      </a:r>
                      <a:r>
                        <a:rPr lang="et-EE" sz="1200" kern="100" dirty="0">
                          <a:effectLst/>
                          <a:highlight>
                            <a:srgbClr val="FFFF00"/>
                          </a:highlight>
                          <a:latin typeface="+mn-lt"/>
                        </a:rPr>
                        <a:t>155 332 EUR</a:t>
                      </a:r>
                      <a:r>
                        <a:rPr lang="et-EE" sz="1200" kern="100" dirty="0">
                          <a:effectLst/>
                          <a:latin typeface="+mn-lt"/>
                        </a:rPr>
                        <a:t>) atraktiivsete töökohtade loomise valdkonna eelarvest</a:t>
                      </a:r>
                      <a:endParaRPr lang="et-EE" sz="1200" kern="100" dirty="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96102"/>
                  </a:ext>
                </a:extLst>
              </a:tr>
              <a:tr h="1092147">
                <a:tc vMerge="1">
                  <a:txBody>
                    <a:bodyPr/>
                    <a:lstStyle/>
                    <a:p>
                      <a:endParaRPr lang="et-EE"/>
                    </a:p>
                  </a:txBody>
                  <a:tcPr/>
                </a:tc>
                <a:tc>
                  <a:txBody>
                    <a:bodyPr/>
                    <a:lstStyle/>
                    <a:p>
                      <a:pPr>
                        <a:lnSpc>
                          <a:spcPct val="100000"/>
                        </a:lnSpc>
                        <a:spcAft>
                          <a:spcPts val="0"/>
                        </a:spcAft>
                      </a:pPr>
                      <a:r>
                        <a:rPr lang="en-US" sz="1200" kern="100" dirty="0" err="1">
                          <a:effectLst/>
                          <a:latin typeface="+mn-lt"/>
                        </a:rPr>
                        <a:t>Kogukond</a:t>
                      </a:r>
                      <a:endParaRPr lang="et-EE" sz="1200" kern="100" dirty="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n-US" sz="1200" kern="100" dirty="0">
                          <a:effectLst/>
                          <a:latin typeface="+mn-lt"/>
                        </a:rPr>
                        <a:t>35%</a:t>
                      </a:r>
                      <a:endParaRPr lang="et-EE" sz="1200" kern="100" dirty="0">
                        <a:effectLst/>
                        <a:latin typeface="+mn-lt"/>
                      </a:endParaRPr>
                    </a:p>
                    <a:p>
                      <a:pPr>
                        <a:lnSpc>
                          <a:spcPct val="100000"/>
                        </a:lnSpc>
                        <a:spcAft>
                          <a:spcPts val="0"/>
                        </a:spcAft>
                      </a:pPr>
                      <a:r>
                        <a:rPr lang="et-EE" sz="1200" strike="sngStrike" kern="100" dirty="0">
                          <a:effectLst/>
                          <a:latin typeface="+mn-lt"/>
                          <a:ea typeface="Calibri" panose="020F0502020204030204" pitchFamily="34" charset="0"/>
                          <a:cs typeface="Times New Roman" panose="02020603050405020304" pitchFamily="18" charset="0"/>
                        </a:rPr>
                        <a:t>811 495 EUR </a:t>
                      </a:r>
                      <a:r>
                        <a:rPr lang="et-EE" sz="1200" strike="noStrike" kern="100" dirty="0">
                          <a:effectLst/>
                          <a:latin typeface="+mn-lt"/>
                          <a:ea typeface="Calibri" panose="020F0502020204030204" pitchFamily="34" charset="0"/>
                          <a:cs typeface="Times New Roman" panose="02020603050405020304" pitchFamily="18" charset="0"/>
                        </a:rPr>
                        <a:t> </a:t>
                      </a:r>
                      <a:r>
                        <a:rPr lang="et-EE" sz="1200" kern="100" dirty="0">
                          <a:effectLst/>
                          <a:highlight>
                            <a:srgbClr val="FFFF00"/>
                          </a:highlight>
                          <a:latin typeface="+mn-lt"/>
                          <a:ea typeface="Calibri" panose="020F0502020204030204" pitchFamily="34" charset="0"/>
                          <a:cs typeface="Times New Roman" panose="02020603050405020304" pitchFamily="18" charset="0"/>
                        </a:rPr>
                        <a:t>776 660 EUR</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00000"/>
                        </a:lnSpc>
                        <a:spcAft>
                          <a:spcPts val="0"/>
                        </a:spcAft>
                        <a:buFont typeface="Arial" panose="020B0604020202020204" pitchFamily="34" charset="0"/>
                        <a:buChar char="•"/>
                        <a:tabLst>
                          <a:tab pos="457200" algn="l"/>
                        </a:tabLst>
                      </a:pPr>
                      <a:r>
                        <a:rPr lang="et-EE" sz="1200" kern="100" dirty="0">
                          <a:effectLst/>
                          <a:latin typeface="+mn-lt"/>
                        </a:rPr>
                        <a:t>Meede 3.1 Kogukonnatöö käivitamine – 30% (</a:t>
                      </a:r>
                      <a:r>
                        <a:rPr lang="et-EE" sz="1200" strike="sngStrike" kern="100" dirty="0">
                          <a:effectLst/>
                          <a:latin typeface="+mn-lt"/>
                        </a:rPr>
                        <a:t>243 448 EUR </a:t>
                      </a:r>
                      <a:r>
                        <a:rPr lang="et-EE" sz="1200" strike="noStrike" kern="100" dirty="0">
                          <a:effectLst/>
                          <a:latin typeface="+mn-lt"/>
                        </a:rPr>
                        <a:t> </a:t>
                      </a:r>
                      <a:r>
                        <a:rPr lang="et-EE" sz="1200" kern="100" dirty="0">
                          <a:effectLst/>
                          <a:highlight>
                            <a:srgbClr val="FFFF00"/>
                          </a:highlight>
                          <a:latin typeface="+mn-lt"/>
                        </a:rPr>
                        <a:t>232 998 EUR</a:t>
                      </a:r>
                      <a:r>
                        <a:rPr lang="et-EE" sz="1200" kern="100" dirty="0">
                          <a:effectLst/>
                          <a:latin typeface="+mn-lt"/>
                        </a:rPr>
                        <a:t>) kogukonna valdkonna eelarvest</a:t>
                      </a:r>
                    </a:p>
                    <a:p>
                      <a:pPr marL="342900" lvl="0" indent="-342900">
                        <a:lnSpc>
                          <a:spcPct val="100000"/>
                        </a:lnSpc>
                        <a:spcAft>
                          <a:spcPts val="0"/>
                        </a:spcAft>
                        <a:buFont typeface="Arial" panose="020B0604020202020204" pitchFamily="34" charset="0"/>
                        <a:buChar char="•"/>
                        <a:tabLst>
                          <a:tab pos="457200" algn="l"/>
                        </a:tabLst>
                      </a:pPr>
                      <a:r>
                        <a:rPr lang="et-EE" sz="1200" kern="100" dirty="0">
                          <a:effectLst/>
                          <a:latin typeface="+mn-lt"/>
                        </a:rPr>
                        <a:t>Meede 3.2 ja 3.3 Aruka küla lähenemine – 70% (</a:t>
                      </a:r>
                      <a:r>
                        <a:rPr lang="et-EE" sz="1200" strike="sngStrike" kern="100" dirty="0">
                          <a:effectLst/>
                          <a:latin typeface="+mn-lt"/>
                        </a:rPr>
                        <a:t>568 046 EUR </a:t>
                      </a:r>
                      <a:r>
                        <a:rPr lang="et-EE" sz="1200" strike="noStrike" kern="100" dirty="0">
                          <a:effectLst/>
                          <a:latin typeface="+mn-lt"/>
                        </a:rPr>
                        <a:t> </a:t>
                      </a:r>
                      <a:r>
                        <a:rPr lang="et-EE" sz="1200" kern="100" dirty="0">
                          <a:effectLst/>
                          <a:highlight>
                            <a:srgbClr val="FFFF00"/>
                          </a:highlight>
                          <a:latin typeface="+mn-lt"/>
                        </a:rPr>
                        <a:t>543 662 EUR</a:t>
                      </a:r>
                      <a:r>
                        <a:rPr lang="et-EE" sz="1200" kern="100" dirty="0">
                          <a:effectLst/>
                          <a:latin typeface="+mn-lt"/>
                        </a:rPr>
                        <a:t>) kogukonna valdkonna eelarvest</a:t>
                      </a:r>
                      <a:endParaRPr lang="et-EE" sz="1200" kern="100" dirty="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7219013"/>
                  </a:ext>
                </a:extLst>
              </a:tr>
              <a:tr h="617572">
                <a:tc vMerge="1">
                  <a:txBody>
                    <a:bodyPr/>
                    <a:lstStyle/>
                    <a:p>
                      <a:endParaRPr lang="et-EE"/>
                    </a:p>
                  </a:txBody>
                  <a:tcPr/>
                </a:tc>
                <a:tc>
                  <a:txBody>
                    <a:bodyPr/>
                    <a:lstStyle/>
                    <a:p>
                      <a:pPr>
                        <a:lnSpc>
                          <a:spcPct val="100000"/>
                        </a:lnSpc>
                        <a:spcAft>
                          <a:spcPts val="0"/>
                        </a:spcAft>
                      </a:pPr>
                      <a:r>
                        <a:rPr lang="en-US" sz="1200" kern="100">
                          <a:effectLst/>
                          <a:latin typeface="+mn-lt"/>
                        </a:rPr>
                        <a:t>Energia säästmine</a:t>
                      </a:r>
                      <a:endParaRPr lang="et-EE" sz="12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n-US" sz="1200" kern="100" dirty="0">
                          <a:effectLst/>
                          <a:latin typeface="+mn-lt"/>
                        </a:rPr>
                        <a:t>20%</a:t>
                      </a:r>
                      <a:endParaRPr lang="et-EE" sz="1200" kern="100" dirty="0">
                        <a:effectLst/>
                        <a:latin typeface="+mn-lt"/>
                      </a:endParaRPr>
                    </a:p>
                    <a:p>
                      <a:pPr>
                        <a:lnSpc>
                          <a:spcPct val="100000"/>
                        </a:lnSpc>
                        <a:spcAft>
                          <a:spcPts val="0"/>
                        </a:spcAft>
                      </a:pPr>
                      <a:r>
                        <a:rPr lang="et-EE" sz="1200" strike="sngStrike" kern="100" dirty="0">
                          <a:effectLst/>
                          <a:latin typeface="+mn-lt"/>
                          <a:ea typeface="Calibri" panose="020F0502020204030204" pitchFamily="34" charset="0"/>
                          <a:cs typeface="Times New Roman" panose="02020603050405020304" pitchFamily="18" charset="0"/>
                        </a:rPr>
                        <a:t>463 711 EUR </a:t>
                      </a:r>
                      <a:r>
                        <a:rPr lang="et-EE" sz="1200" strike="noStrike" kern="100" dirty="0">
                          <a:effectLst/>
                          <a:latin typeface="+mn-lt"/>
                          <a:ea typeface="Calibri" panose="020F0502020204030204" pitchFamily="34" charset="0"/>
                          <a:cs typeface="Times New Roman" panose="02020603050405020304" pitchFamily="18" charset="0"/>
                        </a:rPr>
                        <a:t> </a:t>
                      </a:r>
                      <a:r>
                        <a:rPr lang="et-EE" sz="1200" kern="100" dirty="0">
                          <a:effectLst/>
                          <a:highlight>
                            <a:srgbClr val="FFFF00"/>
                          </a:highlight>
                          <a:latin typeface="+mn-lt"/>
                          <a:ea typeface="Calibri" panose="020F0502020204030204" pitchFamily="34" charset="0"/>
                          <a:cs typeface="Times New Roman" panose="02020603050405020304" pitchFamily="18" charset="0"/>
                        </a:rPr>
                        <a:t>443 806 EUR</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00000"/>
                        </a:lnSpc>
                        <a:spcAft>
                          <a:spcPts val="0"/>
                        </a:spcAft>
                        <a:buFont typeface="Arial" panose="020B0604020202020204" pitchFamily="34" charset="0"/>
                        <a:buChar char="•"/>
                        <a:tabLst>
                          <a:tab pos="457200" algn="l"/>
                        </a:tabLst>
                      </a:pPr>
                      <a:r>
                        <a:rPr lang="et-EE" sz="1200" kern="100" dirty="0">
                          <a:effectLst/>
                          <a:latin typeface="+mn-lt"/>
                        </a:rPr>
                        <a:t>Meede 2 Energiakulude vähendamise toetus – 100% (</a:t>
                      </a:r>
                      <a:r>
                        <a:rPr lang="et-EE" sz="1200" strike="sngStrike" kern="100" dirty="0">
                          <a:effectLst/>
                          <a:latin typeface="+mn-lt"/>
                        </a:rPr>
                        <a:t>463 711 EUR </a:t>
                      </a:r>
                      <a:r>
                        <a:rPr lang="et-EE" sz="1200" strike="noStrike" kern="100" dirty="0">
                          <a:effectLst/>
                          <a:latin typeface="+mn-lt"/>
                        </a:rPr>
                        <a:t> </a:t>
                      </a:r>
                      <a:r>
                        <a:rPr lang="et-EE" sz="1200" kern="100" dirty="0">
                          <a:effectLst/>
                          <a:highlight>
                            <a:srgbClr val="FFFF00"/>
                          </a:highlight>
                          <a:latin typeface="+mn-lt"/>
                        </a:rPr>
                        <a:t>443 806 EUR</a:t>
                      </a:r>
                      <a:r>
                        <a:rPr lang="et-EE" sz="1200" kern="100" dirty="0">
                          <a:effectLst/>
                          <a:latin typeface="+mn-lt"/>
                        </a:rPr>
                        <a:t>) energia säästmise valdkonna eelarvest</a:t>
                      </a:r>
                      <a:endParaRPr lang="et-EE" sz="1200" kern="100" dirty="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1688696"/>
                  </a:ext>
                </a:extLst>
              </a:tr>
              <a:tr h="617572">
                <a:tc vMerge="1">
                  <a:txBody>
                    <a:bodyPr/>
                    <a:lstStyle/>
                    <a:p>
                      <a:endParaRPr lang="et-EE"/>
                    </a:p>
                  </a:txBody>
                  <a:tcPr/>
                </a:tc>
                <a:tc>
                  <a:txBody>
                    <a:bodyPr/>
                    <a:lstStyle/>
                    <a:p>
                      <a:pPr>
                        <a:lnSpc>
                          <a:spcPct val="100000"/>
                        </a:lnSpc>
                        <a:spcAft>
                          <a:spcPts val="0"/>
                        </a:spcAft>
                      </a:pPr>
                      <a:r>
                        <a:rPr lang="en-US" sz="1200" kern="100" dirty="0">
                          <a:effectLst/>
                          <a:latin typeface="+mn-lt"/>
                        </a:rPr>
                        <a:t>LEADER-</a:t>
                      </a:r>
                      <a:r>
                        <a:rPr lang="en-US" sz="1200" kern="100" dirty="0" err="1">
                          <a:effectLst/>
                          <a:latin typeface="+mn-lt"/>
                        </a:rPr>
                        <a:t>koostöö</a:t>
                      </a:r>
                      <a:endParaRPr lang="et-EE" sz="1200" kern="100" dirty="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n-US" sz="1200" kern="100" dirty="0">
                          <a:effectLst/>
                          <a:latin typeface="+mn-lt"/>
                        </a:rPr>
                        <a:t>10%</a:t>
                      </a:r>
                      <a:endParaRPr lang="et-EE" sz="1200" kern="100" dirty="0">
                        <a:effectLst/>
                        <a:latin typeface="+mn-lt"/>
                      </a:endParaRPr>
                    </a:p>
                    <a:p>
                      <a:pPr>
                        <a:lnSpc>
                          <a:spcPct val="100000"/>
                        </a:lnSpc>
                        <a:spcAft>
                          <a:spcPts val="0"/>
                        </a:spcAft>
                      </a:pPr>
                      <a:r>
                        <a:rPr lang="et-EE" sz="1200" strike="sngStrike" kern="100" dirty="0">
                          <a:effectLst/>
                          <a:latin typeface="+mn-lt"/>
                          <a:ea typeface="Calibri" panose="020F0502020204030204" pitchFamily="34" charset="0"/>
                          <a:cs typeface="Times New Roman" panose="02020603050405020304" pitchFamily="18" charset="0"/>
                        </a:rPr>
                        <a:t>231 856 EUR </a:t>
                      </a:r>
                      <a:r>
                        <a:rPr lang="et-EE" sz="1200" strike="noStrike" kern="100" dirty="0">
                          <a:effectLst/>
                          <a:latin typeface="+mn-lt"/>
                          <a:ea typeface="Calibri" panose="020F0502020204030204" pitchFamily="34" charset="0"/>
                          <a:cs typeface="Times New Roman" panose="02020603050405020304" pitchFamily="18" charset="0"/>
                        </a:rPr>
                        <a:t> </a:t>
                      </a:r>
                      <a:r>
                        <a:rPr lang="et-EE" sz="1200" kern="100" dirty="0">
                          <a:effectLst/>
                          <a:highlight>
                            <a:srgbClr val="FFFF00"/>
                          </a:highlight>
                          <a:latin typeface="+mn-lt"/>
                          <a:ea typeface="Calibri" panose="020F0502020204030204" pitchFamily="34" charset="0"/>
                          <a:cs typeface="Times New Roman" panose="02020603050405020304" pitchFamily="18" charset="0"/>
                        </a:rPr>
                        <a:t>221 903 EUR</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00000"/>
                        </a:lnSpc>
                        <a:spcAft>
                          <a:spcPts val="0"/>
                        </a:spcAft>
                        <a:buFont typeface="Arial" panose="020B0604020202020204" pitchFamily="34" charset="0"/>
                        <a:buChar char="•"/>
                        <a:tabLst>
                          <a:tab pos="457200" algn="l"/>
                        </a:tabLst>
                      </a:pPr>
                      <a:r>
                        <a:rPr lang="et-EE" sz="1200" kern="100" dirty="0">
                          <a:effectLst/>
                          <a:latin typeface="+mn-lt"/>
                        </a:rPr>
                        <a:t>Meede 5 Koostööprojektide meede – 100% (</a:t>
                      </a:r>
                      <a:r>
                        <a:rPr lang="et-EE" sz="1200" strike="sngStrike" kern="100" dirty="0">
                          <a:effectLst/>
                          <a:latin typeface="+mn-lt"/>
                        </a:rPr>
                        <a:t>231 856 EUR </a:t>
                      </a:r>
                      <a:r>
                        <a:rPr lang="et-EE" sz="1200" strike="noStrike" kern="100" dirty="0">
                          <a:effectLst/>
                          <a:latin typeface="+mn-lt"/>
                        </a:rPr>
                        <a:t> </a:t>
                      </a:r>
                      <a:r>
                        <a:rPr lang="et-EE" sz="1200" kern="100" dirty="0">
                          <a:effectLst/>
                          <a:highlight>
                            <a:srgbClr val="FFFF00"/>
                          </a:highlight>
                          <a:latin typeface="+mn-lt"/>
                        </a:rPr>
                        <a:t>221 903 EUR </a:t>
                      </a:r>
                      <a:r>
                        <a:rPr lang="et-EE" sz="1200" kern="100" dirty="0">
                          <a:effectLst/>
                          <a:latin typeface="+mn-lt"/>
                        </a:rPr>
                        <a:t>) LEADER-koostöö valdkonna eelarvest</a:t>
                      </a:r>
                      <a:endParaRPr lang="et-EE" sz="1200" kern="100" dirty="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9042264"/>
                  </a:ext>
                </a:extLst>
              </a:tr>
              <a:tr h="729788">
                <a:tc>
                  <a:txBody>
                    <a:bodyPr/>
                    <a:lstStyle/>
                    <a:p>
                      <a:pPr>
                        <a:lnSpc>
                          <a:spcPct val="100000"/>
                        </a:lnSpc>
                        <a:spcAft>
                          <a:spcPts val="0"/>
                        </a:spcAft>
                      </a:pPr>
                      <a:r>
                        <a:rPr lang="et-EE" sz="1200" dirty="0"/>
                        <a:t>Tegevus- ja</a:t>
                      </a:r>
                    </a:p>
                    <a:p>
                      <a:pPr>
                        <a:lnSpc>
                          <a:spcPct val="100000"/>
                        </a:lnSpc>
                        <a:spcAft>
                          <a:spcPts val="0"/>
                        </a:spcAft>
                      </a:pPr>
                      <a:r>
                        <a:rPr lang="en-US" sz="1200" dirty="0"/>
                        <a:t>e</a:t>
                      </a:r>
                      <a:r>
                        <a:rPr lang="et-EE" sz="1200" dirty="0" err="1"/>
                        <a:t>lavdamiskulud</a:t>
                      </a:r>
                      <a:r>
                        <a:rPr lang="et-EE" sz="1200" dirty="0"/>
                        <a:t> (26%)</a:t>
                      </a:r>
                    </a:p>
                    <a:p>
                      <a:pPr>
                        <a:lnSpc>
                          <a:spcPct val="100000"/>
                        </a:lnSpc>
                        <a:spcAft>
                          <a:spcPts val="0"/>
                        </a:spcAft>
                      </a:pPr>
                      <a:r>
                        <a:rPr lang="et-EE" sz="1200" strike="sngStrike" dirty="0"/>
                        <a:t>602 824 EUR </a:t>
                      </a:r>
                    </a:p>
                    <a:p>
                      <a:pPr>
                        <a:lnSpc>
                          <a:spcPct val="100000"/>
                        </a:lnSpc>
                        <a:spcAft>
                          <a:spcPts val="0"/>
                        </a:spcAft>
                      </a:pPr>
                      <a:r>
                        <a:rPr lang="et-EE" sz="1200" strike="noStrike" dirty="0">
                          <a:highlight>
                            <a:srgbClr val="FFFF00"/>
                          </a:highlight>
                        </a:rPr>
                        <a:t>702 350 EUR</a:t>
                      </a:r>
                      <a:endParaRPr lang="et-EE" sz="1200" strike="sngStrike" dirty="0">
                        <a:highlight>
                          <a:srgbClr val="FFFF00"/>
                        </a:highlight>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t-EE" sz="1200" b="0" i="0" u="none" strike="noStrike" cap="none" normalizeH="0" baseline="0">
                          <a:ln>
                            <a:noFill/>
                          </a:ln>
                          <a:solidFill>
                            <a:schemeClr val="tx1"/>
                          </a:solidFill>
                          <a:effectLst/>
                          <a:latin typeface="+mn-lt"/>
                          <a:ea typeface="ＭＳ Ｐゴシック" pitchFamily="34" charset="-128"/>
                        </a:rPr>
                        <a:t>Tegevusrühma toetus 26% LEADER-projektitoetuste tegevusteks makstud summast</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endParaRPr lang="et-EE" sz="1200" kern="100">
                        <a:effectLst/>
                        <a:latin typeface="+mn-lt"/>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endParaRPr lang="et-EE" sz="1200" kern="100" dirty="0">
                        <a:effectLst/>
                        <a:latin typeface="+mn-lt"/>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753088"/>
                  </a:ext>
                </a:extLst>
              </a:tr>
              <a:tr h="617572">
                <a:tc>
                  <a:txBody>
                    <a:bodyPr/>
                    <a:lstStyle/>
                    <a:p>
                      <a:pPr>
                        <a:lnSpc>
                          <a:spcPct val="100000"/>
                        </a:lnSpc>
                        <a:spcAft>
                          <a:spcPts val="0"/>
                        </a:spcAft>
                      </a:pPr>
                      <a:r>
                        <a:rPr lang="en-US" sz="1200" kern="100">
                          <a:effectLst/>
                          <a:latin typeface="+mn-lt"/>
                        </a:rPr>
                        <a:t>Euroopa Sotsiaalfond+</a:t>
                      </a:r>
                      <a:endParaRPr lang="et-EE" sz="12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t-EE" sz="1200" kern="100">
                          <a:effectLst/>
                          <a:latin typeface="+mn-lt"/>
                        </a:rPr>
                        <a:t>Sotsiaalvaldkond (ESF+)</a:t>
                      </a:r>
                      <a:endParaRPr lang="et-EE" sz="1200" kern="10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n-US" sz="1200" kern="100">
                          <a:effectLst/>
                          <a:latin typeface="+mn-lt"/>
                        </a:rPr>
                        <a:t>100%</a:t>
                      </a:r>
                      <a:endParaRPr lang="et-EE" sz="1200" kern="100">
                        <a:effectLst/>
                        <a:latin typeface="+mn-lt"/>
                      </a:endParaRPr>
                    </a:p>
                    <a:p>
                      <a:pPr>
                        <a:lnSpc>
                          <a:spcPct val="100000"/>
                        </a:lnSpc>
                        <a:spcAft>
                          <a:spcPts val="0"/>
                        </a:spcAft>
                      </a:pPr>
                      <a:r>
                        <a:rPr lang="et-EE" sz="1200" kern="100">
                          <a:effectLst/>
                          <a:latin typeface="+mn-lt"/>
                          <a:ea typeface="Calibri" panose="020F0502020204030204" pitchFamily="34" charset="0"/>
                          <a:cs typeface="Times New Roman" panose="02020603050405020304" pitchFamily="18" charset="0"/>
                        </a:rPr>
                        <a:t>482 320 EUR</a:t>
                      </a: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00000"/>
                        </a:lnSpc>
                        <a:spcAft>
                          <a:spcPts val="0"/>
                        </a:spcAft>
                        <a:buFont typeface="Symbol" panose="05050102010706020507" pitchFamily="18" charset="2"/>
                        <a:buChar char=""/>
                      </a:pPr>
                      <a:r>
                        <a:rPr lang="et-EE" sz="1200" kern="100" dirty="0">
                          <a:effectLst/>
                          <a:latin typeface="+mn-lt"/>
                        </a:rPr>
                        <a:t>Meede 4 Sotsiaalse kaasatuse suurendamine – 100% sotsiaalvaldkonna eelarvest</a:t>
                      </a:r>
                      <a:endParaRPr lang="et-EE" sz="1200" kern="100" dirty="0">
                        <a:effectLst/>
                        <a:latin typeface="+mn-lt"/>
                        <a:ea typeface="Calibri" panose="020F0502020204030204" pitchFamily="34" charset="0"/>
                        <a:cs typeface="Times New Roman" panose="02020603050405020304" pitchFamily="18" charset="0"/>
                      </a:endParaRPr>
                    </a:p>
                  </a:txBody>
                  <a:tcPr marL="45662" marR="45662" marT="23033" marB="23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6448863"/>
                  </a:ext>
                </a:extLst>
              </a:tr>
            </a:tbl>
          </a:graphicData>
        </a:graphic>
      </p:graphicFrame>
      <p:sp>
        <p:nvSpPr>
          <p:cNvPr id="3" name="Pealkiri 2">
            <a:extLst>
              <a:ext uri="{FF2B5EF4-FFF2-40B4-BE49-F238E27FC236}">
                <a16:creationId xmlns:a16="http://schemas.microsoft.com/office/drawing/2014/main" id="{15CE7FFF-72B8-CD36-2CAC-6085B15FCD39}"/>
              </a:ext>
            </a:extLst>
          </p:cNvPr>
          <p:cNvSpPr>
            <a:spLocks noGrp="1"/>
          </p:cNvSpPr>
          <p:nvPr>
            <p:ph type="title"/>
          </p:nvPr>
        </p:nvSpPr>
        <p:spPr>
          <a:xfrm>
            <a:off x="621406" y="226955"/>
            <a:ext cx="6640529" cy="778885"/>
          </a:xfrm>
        </p:spPr>
        <p:txBody>
          <a:bodyPr>
            <a:normAutofit fontScale="90000"/>
          </a:bodyPr>
          <a:lstStyle/>
          <a:p>
            <a:r>
              <a:rPr lang="et-EE" dirty="0"/>
              <a:t>Eelarve jaotus meetmete kaupa</a:t>
            </a:r>
            <a:br>
              <a:rPr lang="et-EE" dirty="0"/>
            </a:br>
            <a:endParaRPr lang="et-EE" sz="1300" dirty="0"/>
          </a:p>
        </p:txBody>
      </p:sp>
      <p:sp>
        <p:nvSpPr>
          <p:cNvPr id="2" name="TextBox 1">
            <a:extLst>
              <a:ext uri="{FF2B5EF4-FFF2-40B4-BE49-F238E27FC236}">
                <a16:creationId xmlns:a16="http://schemas.microsoft.com/office/drawing/2014/main" id="{D4272F35-BC78-CBC7-63BD-FD58D41FB03E}"/>
              </a:ext>
            </a:extLst>
          </p:cNvPr>
          <p:cNvSpPr txBox="1"/>
          <p:nvPr/>
        </p:nvSpPr>
        <p:spPr>
          <a:xfrm>
            <a:off x="621406" y="836563"/>
            <a:ext cx="10790307" cy="338554"/>
          </a:xfrm>
          <a:prstGeom prst="rect">
            <a:avLst/>
          </a:prstGeom>
          <a:noFill/>
        </p:spPr>
        <p:txBody>
          <a:bodyPr wrap="square" rtlCol="0">
            <a:spAutoFit/>
          </a:bodyPr>
          <a:lstStyle/>
          <a:p>
            <a:r>
              <a:rPr kumimoji="0" lang="et-EE" altLang="et-E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Eelarve maht määratakse maaeluministri ja sotsiaalkaitseministri määrustega</a:t>
            </a:r>
            <a:r>
              <a:rPr lang="et-EE" altLang="et-EE" sz="1600" dirty="0">
                <a:latin typeface="Calibri" panose="020F0502020204030204" pitchFamily="34" charset="0"/>
                <a:ea typeface="Calibri" panose="020F0502020204030204" pitchFamily="34" charset="0"/>
                <a:cs typeface="Times New Roman" panose="02020603050405020304" pitchFamily="18" charset="0"/>
              </a:rPr>
              <a:t>, esitatud summad on indikatiivsed.</a:t>
            </a:r>
            <a:endParaRPr lang="et-EE" sz="1600" dirty="0"/>
          </a:p>
        </p:txBody>
      </p:sp>
    </p:spTree>
    <p:extLst>
      <p:ext uri="{BB962C8B-B14F-4D97-AF65-F5344CB8AC3E}">
        <p14:creationId xmlns:p14="http://schemas.microsoft.com/office/powerpoint/2010/main" val="3699340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73771D-C3AF-1FBE-3838-782516812933}"/>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5E4E6439-BB6A-E08B-BD60-1A542F4D12B3}"/>
              </a:ext>
            </a:extLst>
          </p:cNvPr>
          <p:cNvSpPr>
            <a:spLocks noGrp="1"/>
          </p:cNvSpPr>
          <p:nvPr>
            <p:ph type="title"/>
          </p:nvPr>
        </p:nvSpPr>
        <p:spPr/>
        <p:txBody>
          <a:bodyPr>
            <a:normAutofit/>
          </a:bodyPr>
          <a:lstStyle/>
          <a:p>
            <a:r>
              <a:rPr lang="et-EE"/>
              <a:t>tegevuspiirkond</a:t>
            </a:r>
            <a:endParaRPr lang="et-EE" sz="4400"/>
          </a:p>
        </p:txBody>
      </p:sp>
    </p:spTree>
    <p:extLst>
      <p:ext uri="{BB962C8B-B14F-4D97-AF65-F5344CB8AC3E}">
        <p14:creationId xmlns:p14="http://schemas.microsoft.com/office/powerpoint/2010/main" val="20826446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5C21-E35A-7E65-16A2-7A1D26763E76}"/>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B74B6ECA-3DB7-03E7-C998-ECF0AB0BE68E}"/>
              </a:ext>
            </a:extLst>
          </p:cNvPr>
          <p:cNvSpPr>
            <a:spLocks noGrp="1"/>
          </p:cNvSpPr>
          <p:nvPr>
            <p:ph type="title"/>
          </p:nvPr>
        </p:nvSpPr>
        <p:spPr>
          <a:xfrm>
            <a:off x="1256047" y="3900874"/>
            <a:ext cx="10691887" cy="1362075"/>
          </a:xfrm>
        </p:spPr>
        <p:txBody>
          <a:bodyPr>
            <a:noAutofit/>
          </a:bodyPr>
          <a:lstStyle/>
          <a:p>
            <a:r>
              <a:rPr lang="et-EE"/>
              <a:t>Strateegia uuenduslikkus, seire ja uuendamine</a:t>
            </a:r>
          </a:p>
        </p:txBody>
      </p:sp>
    </p:spTree>
    <p:extLst>
      <p:ext uri="{BB962C8B-B14F-4D97-AF65-F5344CB8AC3E}">
        <p14:creationId xmlns:p14="http://schemas.microsoft.com/office/powerpoint/2010/main" val="17717601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61767C8-60BF-8BE6-2730-F0332CF283B4}"/>
              </a:ext>
            </a:extLst>
          </p:cNvPr>
          <p:cNvSpPr txBox="1">
            <a:spLocks/>
          </p:cNvSpPr>
          <p:nvPr/>
        </p:nvSpPr>
        <p:spPr>
          <a:xfrm>
            <a:off x="692458" y="301841"/>
            <a:ext cx="10688116" cy="995145"/>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140000"/>
              </a:lnSpc>
            </a:pPr>
            <a:r>
              <a:rPr lang="en-US" sz="3600" err="1">
                <a:solidFill>
                  <a:srgbClr val="010163"/>
                </a:solidFill>
                <a:highlight>
                  <a:srgbClr val="FFFFFF"/>
                </a:highlight>
              </a:rPr>
              <a:t>Strateegia</a:t>
            </a:r>
            <a:r>
              <a:rPr lang="en-US" sz="3600">
                <a:solidFill>
                  <a:srgbClr val="010163"/>
                </a:solidFill>
                <a:highlight>
                  <a:srgbClr val="FFFFFF"/>
                </a:highlight>
              </a:rPr>
              <a:t> </a:t>
            </a:r>
            <a:r>
              <a:rPr lang="et-EE">
                <a:highlight>
                  <a:srgbClr val="FFFFFF"/>
                </a:highlight>
              </a:rPr>
              <a:t>uuenduslikkus</a:t>
            </a:r>
            <a:endParaRPr lang="et-EE" sz="3600">
              <a:solidFill>
                <a:srgbClr val="010163"/>
              </a:solidFill>
              <a:highlight>
                <a:srgbClr val="FFFFFF"/>
              </a:highlight>
            </a:endParaRPr>
          </a:p>
        </p:txBody>
      </p:sp>
      <p:sp>
        <p:nvSpPr>
          <p:cNvPr id="2" name="Sisu kohatäide 2">
            <a:extLst>
              <a:ext uri="{FF2B5EF4-FFF2-40B4-BE49-F238E27FC236}">
                <a16:creationId xmlns:a16="http://schemas.microsoft.com/office/drawing/2014/main" id="{483B1959-9BAE-214A-6A15-82F490EFE8C9}"/>
              </a:ext>
            </a:extLst>
          </p:cNvPr>
          <p:cNvSpPr txBox="1">
            <a:spLocks/>
          </p:cNvSpPr>
          <p:nvPr/>
        </p:nvSpPr>
        <p:spPr>
          <a:xfrm>
            <a:off x="692458" y="1296986"/>
            <a:ext cx="10770975" cy="505936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107000"/>
              </a:lnSpc>
              <a:spcBef>
                <a:spcPts val="0"/>
              </a:spcBef>
              <a:buClr>
                <a:srgbClr val="FB8421"/>
              </a:buClr>
              <a:buNone/>
            </a:pPr>
            <a:r>
              <a:rPr lang="et-EE" sz="1400" kern="100">
                <a:effectLst/>
                <a:ea typeface="Calibri" panose="020F0502020204030204" pitchFamily="34" charset="0"/>
                <a:cs typeface="Times New Roman" panose="02020603050405020304" pitchFamily="18" charset="0"/>
              </a:rPr>
              <a:t>Tulenevalt strateegiat ellu viiva Jõgevamaa Koostöökoja uuel perioodil sõnastatud missioonist, visioonist ja strateegilistest eesmärkidest, on võrreldes varasema perioodiga olulisi muudatusi:</a:t>
            </a:r>
          </a:p>
          <a:p>
            <a:pPr marL="0" indent="0">
              <a:lnSpc>
                <a:spcPct val="107000"/>
              </a:lnSpc>
              <a:spcBef>
                <a:spcPts val="0"/>
              </a:spcBef>
              <a:buClr>
                <a:srgbClr val="FB8421"/>
              </a:buClr>
              <a:buNone/>
            </a:pPr>
            <a:endParaRPr lang="et-EE" sz="1400" kern="100">
              <a:effectLst/>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400" kern="100">
                <a:effectLst/>
                <a:ea typeface="Calibri" panose="020F0502020204030204" pitchFamily="34" charset="0"/>
                <a:cs typeface="Times New Roman" panose="02020603050405020304" pitchFamily="18" charset="0"/>
              </a:rPr>
              <a:t>Kui varasematel strateegiaperioodidel on kasutatud kolme piirkonna (Vooremaa, Peipsi ja Põltsamaa) põhist lähenemist meetmete eelarvete jaotusel ja projektide hindamisel, siis uuel perioodil käsitletakse tegevuspiirkonda ühtsena.</a:t>
            </a:r>
          </a:p>
          <a:p>
            <a:pPr marL="0" indent="0" algn="just">
              <a:lnSpc>
                <a:spcPct val="107000"/>
              </a:lnSpc>
              <a:spcBef>
                <a:spcPts val="0"/>
              </a:spcBef>
              <a:buClr>
                <a:srgbClr val="FB8421"/>
              </a:buClr>
              <a:buNone/>
            </a:pPr>
            <a:endParaRPr lang="et-EE" sz="1400" kern="100">
              <a:effectLst/>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400" kern="100">
                <a:effectLst/>
                <a:ea typeface="Calibri" panose="020F0502020204030204" pitchFamily="34" charset="0"/>
                <a:cs typeface="Times New Roman" panose="02020603050405020304" pitchFamily="18" charset="0"/>
              </a:rPr>
              <a:t>Strateegia keskendub ettevõtluse (stardiabi</a:t>
            </a:r>
            <a:r>
              <a:rPr lang="en-US" sz="1400" kern="100">
                <a:effectLst/>
                <a:ea typeface="Calibri" panose="020F0502020204030204" pitchFamily="34" charset="0"/>
                <a:cs typeface="Times New Roman" panose="02020603050405020304" pitchFamily="18" charset="0"/>
              </a:rPr>
              <a:t> ja </a:t>
            </a:r>
            <a:r>
              <a:rPr lang="et-EE" sz="1400" kern="100">
                <a:effectLst/>
                <a:ea typeface="Calibri" panose="020F0502020204030204" pitchFamily="34" charset="0"/>
                <a:cs typeface="Times New Roman" panose="02020603050405020304" pitchFamily="18" charset="0"/>
              </a:rPr>
              <a:t>arengutoetus töökohtade loomiseks; mentor</a:t>
            </a:r>
            <a:r>
              <a:rPr lang="en-US" sz="1400" kern="100" err="1">
                <a:effectLst/>
                <a:ea typeface="Calibri" panose="020F0502020204030204" pitchFamily="34" charset="0"/>
                <a:cs typeface="Times New Roman" panose="02020603050405020304" pitchFamily="18" charset="0"/>
              </a:rPr>
              <a:t>i</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õppereisi</a:t>
            </a:r>
            <a:r>
              <a:rPr lang="en-US" sz="1400" kern="100">
                <a:effectLst/>
                <a:ea typeface="Calibri" panose="020F0502020204030204" pitchFamily="34" charset="0"/>
                <a:cs typeface="Times New Roman" panose="02020603050405020304" pitchFamily="18" charset="0"/>
              </a:rPr>
              <a:t>,</a:t>
            </a:r>
            <a:r>
              <a:rPr lang="et-EE" sz="1400" kern="100">
                <a:effectLst/>
                <a:ea typeface="Calibri" panose="020F0502020204030204" pitchFamily="34" charset="0"/>
                <a:cs typeface="Times New Roman" panose="02020603050405020304" pitchFamily="18" charset="0"/>
              </a:rPr>
              <a:t> koolitus</a:t>
            </a:r>
            <a:r>
              <a:rPr lang="en-US" sz="1400" kern="100">
                <a:effectLst/>
                <a:ea typeface="Calibri" panose="020F0502020204030204" pitchFamily="34" charset="0"/>
                <a:cs typeface="Times New Roman" panose="02020603050405020304" pitchFamily="18" charset="0"/>
              </a:rPr>
              <a:t>e ja </a:t>
            </a:r>
            <a:r>
              <a:rPr lang="en-US" sz="1400" kern="100" err="1">
                <a:effectLst/>
                <a:ea typeface="Calibri" panose="020F0502020204030204" pitchFamily="34" charset="0"/>
                <a:cs typeface="Times New Roman" panose="02020603050405020304" pitchFamily="18" charset="0"/>
              </a:rPr>
              <a:t>koostöö</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arendami</a:t>
            </a:r>
            <a:r>
              <a:rPr lang="et-EE" sz="1400" kern="100" err="1">
                <a:effectLst/>
                <a:ea typeface="Calibri" panose="020F0502020204030204" pitchFamily="34" charset="0"/>
                <a:cs typeface="Times New Roman" panose="02020603050405020304" pitchFamily="18" charset="0"/>
              </a:rPr>
              <a:t>ne</a:t>
            </a:r>
            <a:r>
              <a:rPr lang="et-EE" sz="1400" kern="100">
                <a:effectLst/>
                <a:ea typeface="Calibri" panose="020F0502020204030204" pitchFamily="34" charset="0"/>
                <a:cs typeface="Times New Roman" panose="02020603050405020304" pitchFamily="18" charset="0"/>
              </a:rPr>
              <a:t>), energiakulude vähendamise ja  kogukondade (kogukonnatöö käivitamis</a:t>
            </a:r>
            <a:r>
              <a:rPr lang="en-US" sz="1400" kern="100">
                <a:effectLst/>
                <a:ea typeface="Calibri" panose="020F0502020204030204" pitchFamily="34" charset="0"/>
                <a:cs typeface="Times New Roman" panose="02020603050405020304" pitchFamily="18" charset="0"/>
              </a:rPr>
              <a:t>e </a:t>
            </a:r>
            <a:r>
              <a:rPr lang="en-US" sz="1400" kern="100" err="1">
                <a:effectLst/>
                <a:ea typeface="Calibri" panose="020F0502020204030204" pitchFamily="34" charset="0"/>
                <a:cs typeface="Times New Roman" panose="02020603050405020304" pitchFamily="18" charset="0"/>
              </a:rPr>
              <a:t>investeeringutoetus</a:t>
            </a:r>
            <a:r>
              <a:rPr lang="et-EE" sz="1400" kern="100">
                <a:effectLst/>
                <a:ea typeface="Calibri" panose="020F0502020204030204" pitchFamily="34" charset="0"/>
                <a:cs typeface="Times New Roman" panose="02020603050405020304" pitchFamily="18" charset="0"/>
              </a:rPr>
              <a:t>; kogukonnatöö käivitamis</a:t>
            </a:r>
            <a:r>
              <a:rPr lang="en-US" sz="1400" kern="100">
                <a:effectLst/>
                <a:ea typeface="Calibri" panose="020F0502020204030204" pitchFamily="34" charset="0"/>
                <a:cs typeface="Times New Roman" panose="02020603050405020304" pitchFamily="18" charset="0"/>
              </a:rPr>
              <a:t>e </a:t>
            </a:r>
            <a:r>
              <a:rPr lang="en-US" sz="1400" kern="100" err="1">
                <a:effectLst/>
                <a:ea typeface="Calibri" panose="020F0502020204030204" pitchFamily="34" charset="0"/>
                <a:cs typeface="Times New Roman" panose="02020603050405020304" pitchFamily="18" charset="0"/>
              </a:rPr>
              <a:t>mitteinvesteeringutoetus</a:t>
            </a:r>
            <a:r>
              <a:rPr lang="et-EE" sz="1400" kern="100">
                <a:effectLst/>
                <a:ea typeface="Calibri" panose="020F0502020204030204" pitchFamily="34" charset="0"/>
                <a:cs typeface="Times New Roman" panose="02020603050405020304" pitchFamily="18" charset="0"/>
              </a:rPr>
              <a:t>; kogukonnatöö</a:t>
            </a:r>
            <a:r>
              <a:rPr lang="en-US" sz="1400" kern="100">
                <a:effectLst/>
                <a:ea typeface="Calibri" panose="020F0502020204030204" pitchFamily="34" charset="0"/>
                <a:cs typeface="Times New Roman" panose="02020603050405020304" pitchFamily="18" charset="0"/>
              </a:rPr>
              <a:t>s </a:t>
            </a:r>
            <a:r>
              <a:rPr lang="en-US" sz="1400" kern="100" err="1">
                <a:effectLst/>
                <a:ea typeface="Calibri" panose="020F0502020204030204" pitchFamily="34" charset="0"/>
                <a:cs typeface="Times New Roman" panose="02020603050405020304" pitchFamily="18" charset="0"/>
              </a:rPr>
              <a:t>aruka</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küla</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lähenemise</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kasutami</a:t>
            </a:r>
            <a:r>
              <a:rPr lang="et-EE" sz="1400" kern="100">
                <a:effectLst/>
                <a:ea typeface="Calibri" panose="020F0502020204030204" pitchFamily="34" charset="0"/>
                <a:cs typeface="Times New Roman" panose="02020603050405020304" pitchFamily="18" charset="0"/>
              </a:rPr>
              <a:t>s</a:t>
            </a:r>
            <a:r>
              <a:rPr lang="en-US" sz="1400" kern="100">
                <a:effectLst/>
                <a:ea typeface="Calibri" panose="020F0502020204030204" pitchFamily="34" charset="0"/>
                <a:cs typeface="Times New Roman" panose="02020603050405020304" pitchFamily="18" charset="0"/>
              </a:rPr>
              <a:t>e </a:t>
            </a:r>
            <a:r>
              <a:rPr lang="en-US" sz="1400" kern="100" err="1">
                <a:effectLst/>
                <a:ea typeface="Calibri" panose="020F0502020204030204" pitchFamily="34" charset="0"/>
                <a:cs typeface="Times New Roman" panose="02020603050405020304" pitchFamily="18" charset="0"/>
              </a:rPr>
              <a:t>investeeringutoetus</a:t>
            </a:r>
            <a:r>
              <a:rPr lang="et-EE" sz="1400" kern="100">
                <a:effectLst/>
                <a:ea typeface="Calibri" panose="020F0502020204030204" pitchFamily="34" charset="0"/>
                <a:cs typeface="Times New Roman" panose="02020603050405020304" pitchFamily="18" charset="0"/>
              </a:rPr>
              <a:t>; kogukonnatöö</a:t>
            </a:r>
            <a:r>
              <a:rPr lang="en-US" sz="1400" kern="100">
                <a:effectLst/>
                <a:ea typeface="Calibri" panose="020F0502020204030204" pitchFamily="34" charset="0"/>
                <a:cs typeface="Times New Roman" panose="02020603050405020304" pitchFamily="18" charset="0"/>
              </a:rPr>
              <a:t>s </a:t>
            </a:r>
            <a:r>
              <a:rPr lang="en-US" sz="1400" kern="100" err="1">
                <a:effectLst/>
                <a:ea typeface="Calibri" panose="020F0502020204030204" pitchFamily="34" charset="0"/>
                <a:cs typeface="Times New Roman" panose="02020603050405020304" pitchFamily="18" charset="0"/>
              </a:rPr>
              <a:t>aruka</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küla</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lähenemise</a:t>
            </a:r>
            <a:r>
              <a:rPr lang="en-US" sz="1400" kern="100">
                <a:effectLst/>
                <a:ea typeface="Calibri" panose="020F0502020204030204" pitchFamily="34" charset="0"/>
                <a:cs typeface="Times New Roman" panose="02020603050405020304" pitchFamily="18" charset="0"/>
              </a:rPr>
              <a:t> </a:t>
            </a:r>
            <a:r>
              <a:rPr lang="en-US" sz="1400" kern="100" err="1">
                <a:effectLst/>
                <a:ea typeface="Calibri" panose="020F0502020204030204" pitchFamily="34" charset="0"/>
                <a:cs typeface="Times New Roman" panose="02020603050405020304" pitchFamily="18" charset="0"/>
              </a:rPr>
              <a:t>kasutami</a:t>
            </a:r>
            <a:r>
              <a:rPr lang="et-EE" sz="1400" kern="100">
                <a:effectLst/>
                <a:ea typeface="Calibri" panose="020F0502020204030204" pitchFamily="34" charset="0"/>
                <a:cs typeface="Times New Roman" panose="02020603050405020304" pitchFamily="18" charset="0"/>
              </a:rPr>
              <a:t>s</a:t>
            </a:r>
            <a:r>
              <a:rPr lang="en-US" sz="1400" kern="100">
                <a:effectLst/>
                <a:ea typeface="Calibri" panose="020F0502020204030204" pitchFamily="34" charset="0"/>
                <a:cs typeface="Times New Roman" panose="02020603050405020304" pitchFamily="18" charset="0"/>
              </a:rPr>
              <a:t>e </a:t>
            </a:r>
            <a:r>
              <a:rPr lang="en-US" sz="1400" kern="100" err="1">
                <a:effectLst/>
                <a:ea typeface="Calibri" panose="020F0502020204030204" pitchFamily="34" charset="0"/>
                <a:cs typeface="Times New Roman" panose="02020603050405020304" pitchFamily="18" charset="0"/>
              </a:rPr>
              <a:t>mitteinvesteeringutoetus</a:t>
            </a:r>
            <a:r>
              <a:rPr lang="et-EE" sz="1400" kern="100">
                <a:effectLst/>
                <a:ea typeface="Calibri" panose="020F0502020204030204" pitchFamily="34" charset="0"/>
                <a:cs typeface="Times New Roman" panose="02020603050405020304" pitchFamily="18" charset="0"/>
              </a:rPr>
              <a:t>) toetamisele. Võrreldes eelmise perioodi strateegiaga on toodud sisse energiakulude vähendamise meede. Ettevõtlusmeetmes eristatakse arengutoetuse ja koostöö arendamise meetmed. Kogukonnatöö osas eristatakse kogukonnatöö käivitamise ja aruka küla lähenemise meetmed. </a:t>
            </a:r>
          </a:p>
          <a:p>
            <a:pPr marL="0" indent="0" algn="just">
              <a:lnSpc>
                <a:spcPct val="107000"/>
              </a:lnSpc>
              <a:spcBef>
                <a:spcPts val="0"/>
              </a:spcBef>
              <a:buClr>
                <a:srgbClr val="FB8421"/>
              </a:buClr>
              <a:buNone/>
            </a:pPr>
            <a:endParaRPr lang="et-EE" sz="1400" kern="100">
              <a:effectLst/>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400" kern="100">
                <a:effectLst/>
                <a:latin typeface="Calibri" panose="020F0502020204030204" pitchFamily="34" charset="0"/>
                <a:ea typeface="Calibri" panose="020F0502020204030204" pitchFamily="34" charset="0"/>
                <a:cs typeface="Times New Roman" panose="02020603050405020304" pitchFamily="18" charset="0"/>
              </a:rPr>
              <a:t>Uuena tuuakse sisse s</a:t>
            </a:r>
            <a:r>
              <a:rPr lang="en-US" sz="1400" kern="100" err="1">
                <a:effectLst/>
                <a:latin typeface="Calibri" panose="020F0502020204030204" pitchFamily="34" charset="0"/>
                <a:ea typeface="Calibri" panose="020F0502020204030204" pitchFamily="34" charset="0"/>
                <a:cs typeface="Times New Roman" panose="02020603050405020304" pitchFamily="18" charset="0"/>
              </a:rPr>
              <a:t>otsiaalselt</a:t>
            </a:r>
            <a:r>
              <a:rPr lang="en-US" sz="1400" kern="100">
                <a:effectLst/>
                <a:latin typeface="Calibri" panose="020F0502020204030204" pitchFamily="34" charset="0"/>
                <a:ea typeface="Calibri" panose="020F0502020204030204" pitchFamily="34" charset="0"/>
                <a:cs typeface="Times New Roman" panose="02020603050405020304" pitchFamily="18" charset="0"/>
              </a:rPr>
              <a:t> </a:t>
            </a:r>
            <a:r>
              <a:rPr lang="en-US" sz="1400" kern="100" err="1">
                <a:effectLst/>
                <a:latin typeface="Calibri" panose="020F0502020204030204" pitchFamily="34" charset="0"/>
                <a:ea typeface="Calibri" panose="020F0502020204030204" pitchFamily="34" charset="0"/>
                <a:cs typeface="Times New Roman" panose="02020603050405020304" pitchFamily="18" charset="0"/>
              </a:rPr>
              <a:t>turvalise</a:t>
            </a:r>
            <a:r>
              <a:rPr lang="en-US" sz="1400" kern="100">
                <a:effectLst/>
                <a:latin typeface="Calibri" panose="020F0502020204030204" pitchFamily="34" charset="0"/>
                <a:ea typeface="Calibri" panose="020F0502020204030204" pitchFamily="34" charset="0"/>
                <a:cs typeface="Times New Roman" panose="02020603050405020304" pitchFamily="18" charset="0"/>
              </a:rPr>
              <a:t> </a:t>
            </a:r>
            <a:r>
              <a:rPr lang="en-US" sz="1400" kern="100" err="1">
                <a:effectLst/>
                <a:latin typeface="Calibri" panose="020F0502020204030204" pitchFamily="34" charset="0"/>
                <a:ea typeface="Calibri" panose="020F0502020204030204" pitchFamily="34" charset="0"/>
                <a:cs typeface="Times New Roman" panose="02020603050405020304" pitchFamily="18" charset="0"/>
              </a:rPr>
              <a:t>elukeskkonna</a:t>
            </a:r>
            <a:r>
              <a:rPr lang="en-US" sz="1400" kern="100">
                <a:effectLst/>
                <a:latin typeface="Calibri" panose="020F0502020204030204" pitchFamily="34" charset="0"/>
                <a:ea typeface="Calibri" panose="020F0502020204030204" pitchFamily="34" charset="0"/>
                <a:cs typeface="Times New Roman" panose="02020603050405020304" pitchFamily="18" charset="0"/>
              </a:rPr>
              <a:t> </a:t>
            </a:r>
            <a:r>
              <a:rPr lang="en-US" sz="1400" kern="100" err="1">
                <a:effectLst/>
                <a:latin typeface="Calibri" panose="020F0502020204030204" pitchFamily="34" charset="0"/>
                <a:ea typeface="Calibri" panose="020F0502020204030204" pitchFamily="34" charset="0"/>
                <a:cs typeface="Times New Roman" panose="02020603050405020304" pitchFamily="18" charset="0"/>
              </a:rPr>
              <a:t>edendami</a:t>
            </a:r>
            <a:r>
              <a:rPr lang="et-EE" sz="1400" kern="100" err="1">
                <a:effectLst/>
                <a:latin typeface="Calibri" panose="020F0502020204030204" pitchFamily="34" charset="0"/>
                <a:ea typeface="Calibri" panose="020F0502020204030204" pitchFamily="34" charset="0"/>
                <a:cs typeface="Times New Roman" panose="02020603050405020304" pitchFamily="18" charset="0"/>
              </a:rPr>
              <a:t>se</a:t>
            </a:r>
            <a:r>
              <a:rPr lang="en-US" sz="1400" kern="100">
                <a:effectLst/>
                <a:latin typeface="Calibri" panose="020F0502020204030204" pitchFamily="34" charset="0"/>
                <a:ea typeface="Calibri" panose="020F0502020204030204" pitchFamily="34" charset="0"/>
                <a:cs typeface="Times New Roman" panose="02020603050405020304" pitchFamily="18" charset="0"/>
              </a:rPr>
              <a:t> (ESF+)</a:t>
            </a:r>
            <a:r>
              <a:rPr lang="et-EE" sz="1400" kern="100">
                <a:effectLst/>
                <a:latin typeface="Calibri" panose="020F0502020204030204" pitchFamily="34" charset="0"/>
                <a:ea typeface="Calibri" panose="020F0502020204030204" pitchFamily="34" charset="0"/>
                <a:cs typeface="Times New Roman" panose="02020603050405020304" pitchFamily="18" charset="0"/>
              </a:rPr>
              <a:t> meede, mille tähelepanu koondub s</a:t>
            </a:r>
            <a:r>
              <a:rPr lang="et-EE" sz="1400">
                <a:solidFill>
                  <a:schemeClr val="tx1"/>
                </a:solidFill>
              </a:rPr>
              <a:t>otsiaalse kaasatuse suurendamisele.</a:t>
            </a:r>
            <a:endParaRPr lang="et-EE" sz="14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buClr>
                <a:srgbClr val="FB8421"/>
              </a:buClr>
              <a:buNone/>
            </a:pP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400" kern="100">
                <a:effectLst/>
                <a:latin typeface="Calibri" panose="020F0502020204030204" pitchFamily="34" charset="0"/>
                <a:ea typeface="Calibri" panose="020F0502020204030204" pitchFamily="34" charset="0"/>
                <a:cs typeface="Times New Roman" panose="02020603050405020304" pitchFamily="18" charset="0"/>
              </a:rPr>
              <a:t>Koostöömeede panustab kõikidesse strateegia eesmärkidesse, tugevdab piirkonna võrgustikke, soodustab koostööd ning aitab saavutada laiemat kandepinda ja mõju väljakutsete elluviimiseks. Uuena on toodud sisse piirkonna </a:t>
            </a:r>
            <a:r>
              <a:rPr lang="et-EE" sz="1400" kern="100" err="1">
                <a:effectLst/>
                <a:latin typeface="Calibri" panose="020F0502020204030204" pitchFamily="34" charset="0"/>
                <a:ea typeface="Calibri" panose="020F0502020204030204" pitchFamily="34" charset="0"/>
                <a:cs typeface="Times New Roman" panose="02020603050405020304" pitchFamily="18" charset="0"/>
              </a:rPr>
              <a:t>võgustike</a:t>
            </a:r>
            <a:r>
              <a:rPr lang="et-EE" sz="1400" kern="100">
                <a:effectLst/>
                <a:latin typeface="Calibri" panose="020F0502020204030204" pitchFamily="34" charset="0"/>
                <a:ea typeface="Calibri" panose="020F0502020204030204" pitchFamily="34" charset="0"/>
                <a:cs typeface="Times New Roman" panose="02020603050405020304" pitchFamily="18" charset="0"/>
              </a:rPr>
              <a:t> tugevdamise aspekt.</a:t>
            </a:r>
          </a:p>
          <a:p>
            <a:pPr marL="533386" lvl="1" indent="0">
              <a:lnSpc>
                <a:spcPct val="107000"/>
              </a:lnSpc>
              <a:spcAft>
                <a:spcPts val="800"/>
              </a:spcAft>
              <a:buNone/>
            </a:pP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t-EE" sz="1400">
              <a:effectLst/>
              <a:ea typeface="Calibri" panose="020F0502020204030204" pitchFamily="34" charset="0"/>
              <a:cs typeface="Times New Roman" panose="02020603050405020304" pitchFamily="18" charset="0"/>
            </a:endParaRPr>
          </a:p>
        </p:txBody>
      </p:sp>
      <p:sp>
        <p:nvSpPr>
          <p:cNvPr id="4" name="Slaidinumbri kohatäide 3">
            <a:extLst>
              <a:ext uri="{FF2B5EF4-FFF2-40B4-BE49-F238E27FC236}">
                <a16:creationId xmlns:a16="http://schemas.microsoft.com/office/drawing/2014/main" id="{272B146C-08F1-1DA8-14DA-7D9BC811FA2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61</a:t>
            </a:fld>
            <a:endParaRPr lang="et-EE">
              <a:solidFill>
                <a:prstClr val="black"/>
              </a:solidFill>
              <a:latin typeface="Calibri"/>
            </a:endParaRPr>
          </a:p>
        </p:txBody>
      </p:sp>
    </p:spTree>
    <p:extLst>
      <p:ext uri="{BB962C8B-B14F-4D97-AF65-F5344CB8AC3E}">
        <p14:creationId xmlns:p14="http://schemas.microsoft.com/office/powerpoint/2010/main" val="666145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61767C8-60BF-8BE6-2730-F0332CF283B4}"/>
              </a:ext>
            </a:extLst>
          </p:cNvPr>
          <p:cNvSpPr txBox="1">
            <a:spLocks/>
          </p:cNvSpPr>
          <p:nvPr/>
        </p:nvSpPr>
        <p:spPr>
          <a:xfrm>
            <a:off x="609599" y="153986"/>
            <a:ext cx="10770974"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pPr>
              <a:lnSpc>
                <a:spcPct val="140000"/>
              </a:lnSpc>
            </a:pPr>
            <a:r>
              <a:rPr lang="en-US" sz="3600" err="1">
                <a:solidFill>
                  <a:srgbClr val="010163"/>
                </a:solidFill>
                <a:highlight>
                  <a:srgbClr val="FFFFFF"/>
                </a:highlight>
              </a:rPr>
              <a:t>Strateegia</a:t>
            </a:r>
            <a:r>
              <a:rPr lang="en-US" sz="3600">
                <a:solidFill>
                  <a:srgbClr val="010163"/>
                </a:solidFill>
                <a:highlight>
                  <a:srgbClr val="FFFFFF"/>
                </a:highlight>
              </a:rPr>
              <a:t> </a:t>
            </a:r>
            <a:r>
              <a:rPr lang="en-US" sz="3600" err="1">
                <a:solidFill>
                  <a:srgbClr val="010163"/>
                </a:solidFill>
                <a:highlight>
                  <a:srgbClr val="FFFFFF"/>
                </a:highlight>
              </a:rPr>
              <a:t>seire</a:t>
            </a:r>
            <a:r>
              <a:rPr lang="en-US" sz="3600">
                <a:solidFill>
                  <a:srgbClr val="010163"/>
                </a:solidFill>
                <a:highlight>
                  <a:srgbClr val="FFFFFF"/>
                </a:highlight>
              </a:rPr>
              <a:t> ja </a:t>
            </a:r>
            <a:r>
              <a:rPr lang="en-US" sz="3600" err="1">
                <a:solidFill>
                  <a:srgbClr val="010163"/>
                </a:solidFill>
                <a:highlight>
                  <a:srgbClr val="FFFFFF"/>
                </a:highlight>
              </a:rPr>
              <a:t>uuendamine</a:t>
            </a:r>
            <a:endParaRPr lang="et-EE" sz="3600">
              <a:solidFill>
                <a:srgbClr val="010163"/>
              </a:solidFill>
              <a:highlight>
                <a:srgbClr val="FFFFFF"/>
              </a:highlight>
            </a:endParaRPr>
          </a:p>
        </p:txBody>
      </p:sp>
      <p:sp>
        <p:nvSpPr>
          <p:cNvPr id="2" name="Sisu kohatäide 2">
            <a:extLst>
              <a:ext uri="{FF2B5EF4-FFF2-40B4-BE49-F238E27FC236}">
                <a16:creationId xmlns:a16="http://schemas.microsoft.com/office/drawing/2014/main" id="{483B1959-9BAE-214A-6A15-82F490EFE8C9}"/>
              </a:ext>
            </a:extLst>
          </p:cNvPr>
          <p:cNvSpPr txBox="1">
            <a:spLocks/>
          </p:cNvSpPr>
          <p:nvPr/>
        </p:nvSpPr>
        <p:spPr>
          <a:xfrm>
            <a:off x="609599" y="1296986"/>
            <a:ext cx="10991850" cy="526083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107000"/>
              </a:lnSpc>
              <a:spcAft>
                <a:spcPts val="800"/>
              </a:spcAft>
              <a:buNone/>
            </a:pPr>
            <a:r>
              <a:rPr lang="et-EE" sz="1600">
                <a:effectLst/>
                <a:latin typeface="Calibri" panose="020F0502020204030204" pitchFamily="34" charset="0"/>
                <a:ea typeface="Calibri" panose="020F0502020204030204" pitchFamily="34" charset="0"/>
                <a:cs typeface="Times New Roman" panose="02020603050405020304" pitchFamily="18" charset="0"/>
              </a:rPr>
              <a:t>Strateegia seire </a:t>
            </a:r>
          </a:p>
          <a:p>
            <a:pPr algn="just">
              <a:lnSpc>
                <a:spcPct val="107000"/>
              </a:lnSpc>
              <a:spcBef>
                <a:spcPts val="0"/>
              </a:spcBef>
              <a:buClr>
                <a:srgbClr val="FB8421"/>
              </a:buClr>
              <a:buFont typeface="Wingdings" panose="05000000000000000000" pitchFamily="2" charset="2"/>
              <a:buChar char="ü"/>
            </a:pPr>
            <a:r>
              <a:rPr lang="et-EE" sz="1400">
                <a:effectLst/>
                <a:ea typeface="Calibri" panose="020F0502020204030204" pitchFamily="34" charset="0"/>
                <a:cs typeface="Times New Roman" panose="02020603050405020304" pitchFamily="18" charset="0"/>
              </a:rPr>
              <a:t>Strateegia seire osas analüüsitakse strateegiliste eesmärkide täitmist vastavalt seatud tulemusmõõdikutele. Projektide seire puhul analüüsitakse, kuidas rahastatud taotlused vastavad meetmetes toodud väljundmõõdikutele. Strateegia rakendamise kava seirega analüüsitakse </a:t>
            </a:r>
            <a:r>
              <a:rPr lang="et-EE" sz="1400">
                <a:ea typeface="Calibri" panose="020F0502020204030204" pitchFamily="34" charset="0"/>
                <a:cs typeface="Times New Roman" panose="02020603050405020304" pitchFamily="18" charset="0"/>
              </a:rPr>
              <a:t>selle </a:t>
            </a:r>
            <a:r>
              <a:rPr lang="et-EE" sz="1400">
                <a:effectLst/>
                <a:ea typeface="Calibri" panose="020F0502020204030204" pitchFamily="34" charset="0"/>
                <a:cs typeface="Times New Roman" panose="02020603050405020304" pitchFamily="18" charset="0"/>
              </a:rPr>
              <a:t>täitmist strateegia meetmete rakendamise eelarve lõikes</a:t>
            </a:r>
            <a:r>
              <a:rPr lang="et-EE" sz="1400">
                <a:ea typeface="Calibri" panose="020F0502020204030204" pitchFamily="34" charset="0"/>
                <a:cs typeface="Times New Roman" panose="02020603050405020304" pitchFamily="18" charset="0"/>
              </a:rPr>
              <a:t>. Jõgevamaa Koostöökoja organisatsiooni enesehindamisel keskendutakse töötajate, juhatuse liikmete ja hindamiskomisjonide liikmete arengu- ja koolitusvajadustele. Samuti analüüsitakse ühingu liikmete arenguvajadusi (nt võimekust olla partner teistele organisatsioonidele, pakkuda teenuseid jms). </a:t>
            </a:r>
            <a:endParaRPr lang="et-EE" sz="1400">
              <a:effectLst/>
              <a:ea typeface="Calibri" panose="020F0502020204030204" pitchFamily="34" charset="0"/>
              <a:cs typeface="Times New Roman" panose="02020603050405020304" pitchFamily="18" charset="0"/>
            </a:endParaRPr>
          </a:p>
          <a:p>
            <a:pPr algn="just">
              <a:lnSpc>
                <a:spcPct val="107000"/>
              </a:lnSpc>
              <a:spcBef>
                <a:spcPts val="0"/>
              </a:spcBef>
              <a:buClr>
                <a:srgbClr val="FB8421"/>
              </a:buClr>
              <a:buFont typeface="Wingdings" panose="05000000000000000000" pitchFamily="2" charset="2"/>
              <a:buChar char="ü"/>
            </a:pPr>
            <a:r>
              <a:rPr lang="et-EE" sz="1400">
                <a:effectLst/>
                <a:ea typeface="Calibri" panose="020F0502020204030204" pitchFamily="34" charset="0"/>
                <a:cs typeface="Times New Roman" panose="02020603050405020304" pitchFamily="18" charset="0"/>
              </a:rPr>
              <a:t>Jõgevamaa Koostöökoda teostab seiret kahel meetodil: </a:t>
            </a:r>
          </a:p>
          <a:p>
            <a:pPr lvl="1" algn="just">
              <a:lnSpc>
                <a:spcPct val="107000"/>
              </a:lnSpc>
              <a:spcBef>
                <a:spcPts val="0"/>
              </a:spcBef>
              <a:buClr>
                <a:srgbClr val="FB8421"/>
              </a:buClr>
              <a:buFont typeface="Arial" panose="020B0604020202020204" pitchFamily="34" charset="0"/>
              <a:buChar char="•"/>
            </a:pPr>
            <a:r>
              <a:rPr lang="et-EE" sz="1400">
                <a:ea typeface="Calibri" panose="020F0502020204030204" pitchFamily="34" charset="0"/>
                <a:cs typeface="Times New Roman" panose="02020603050405020304" pitchFamily="18" charset="0"/>
              </a:rPr>
              <a:t>i</a:t>
            </a:r>
            <a:r>
              <a:rPr lang="et-EE" sz="1400">
                <a:effectLst/>
                <a:ea typeface="Calibri" panose="020F0502020204030204" pitchFamily="34" charset="0"/>
                <a:cs typeface="Times New Roman" panose="02020603050405020304" pitchFamily="18" charset="0"/>
              </a:rPr>
              <a:t>ga-aastaselt Jõgevamaa Koostöökoja büroo ja juhatuse koostöös. Selleks moodustatud hindamisrühm koosneb büroo töötajatest, kolmest juhatuse liikmest, hindamiskomisjonide esindajatest ning vajadusel lisaks mõnest tegevusrühma liikmest. </a:t>
            </a:r>
            <a:r>
              <a:rPr lang="et-EE" sz="1400">
                <a:ea typeface="Calibri" panose="020F0502020204030204" pitchFamily="34" charset="0"/>
                <a:cs typeface="Times New Roman" panose="02020603050405020304" pitchFamily="18" charset="0"/>
              </a:rPr>
              <a:t>Iga-aastane arengustrateegia seire ja enesehindamine sisaldab järgmist: strateegia seire, taotletud ja positiivse otsuse saanud projektide teostamise ja tulemuslikkuse seire, strateegia rakendamise kava seire,  tegevusgrupi enesehindamine, sh liikmete ja toetuse taotlejate rahuloluküsitlus. </a:t>
            </a:r>
          </a:p>
          <a:p>
            <a:pPr lvl="1" algn="just">
              <a:lnSpc>
                <a:spcPct val="107000"/>
              </a:lnSpc>
              <a:spcBef>
                <a:spcPts val="0"/>
              </a:spcBef>
              <a:buClr>
                <a:srgbClr val="FB8421"/>
              </a:buClr>
              <a:buFont typeface="Arial" panose="020B0604020202020204" pitchFamily="34" charset="0"/>
              <a:buChar char="•"/>
            </a:pPr>
            <a:r>
              <a:rPr lang="et-EE" sz="1400">
                <a:ea typeface="Calibri" panose="020F0502020204030204" pitchFamily="34" charset="0"/>
                <a:cs typeface="Times New Roman" panose="02020603050405020304" pitchFamily="18" charset="0"/>
              </a:rPr>
              <a:t>i</a:t>
            </a:r>
            <a:r>
              <a:rPr lang="et-EE" sz="1400">
                <a:effectLst/>
                <a:ea typeface="Calibri" panose="020F0502020204030204" pitchFamily="34" charset="0"/>
                <a:cs typeface="Times New Roman" panose="02020603050405020304" pitchFamily="18" charset="0"/>
              </a:rPr>
              <a:t>ga kahe aasta tagant (st kolm korda perioodil 2023-2027) kaasates selleks eksperdi.  Ekspert hindab strateegia täitmist eelkõige strateegia tulemusmõõdikutest lähtuvalt. Eksperdi kaasamise eesmärgiks on saada kolmanda isiku poolt tagasisidet ning leida parendusvaldkondi strateegia efektiivsemaks täitmiseks. </a:t>
            </a:r>
            <a:endParaRPr lang="et-EE" sz="1400">
              <a:ea typeface="Calibri" panose="020F0502020204030204" pitchFamily="34" charset="0"/>
              <a:cs typeface="Times New Roman" panose="02020603050405020304" pitchFamily="18" charset="0"/>
            </a:endParaRPr>
          </a:p>
          <a:p>
            <a:pPr marL="609585" lvl="1" indent="0" algn="just">
              <a:lnSpc>
                <a:spcPct val="107000"/>
              </a:lnSpc>
              <a:spcBef>
                <a:spcPts val="0"/>
              </a:spcBef>
              <a:buNone/>
            </a:pPr>
            <a:r>
              <a:rPr lang="et-EE" sz="1400">
                <a:effectLst/>
                <a:ea typeface="Calibri" panose="020F0502020204030204" pitchFamily="34" charset="0"/>
                <a:cs typeface="Times New Roman" panose="02020603050405020304" pitchFamily="18" charset="0"/>
              </a:rPr>
              <a:t>Nii hindamisrühma kui eksperdi töö tulemuseks on vastavad protokollid. Mõlemaid protokolle tutvustatakse üldkoosolekul. </a:t>
            </a:r>
          </a:p>
          <a:p>
            <a:pPr marL="0" indent="0">
              <a:lnSpc>
                <a:spcPct val="107000"/>
              </a:lnSpc>
              <a:spcAft>
                <a:spcPts val="800"/>
              </a:spcAft>
              <a:buNone/>
            </a:pPr>
            <a:r>
              <a:rPr lang="et-EE" sz="1600">
                <a:effectLst/>
                <a:latin typeface="Calibri" panose="020F0502020204030204" pitchFamily="34" charset="0"/>
                <a:ea typeface="Calibri" panose="020F0502020204030204" pitchFamily="34" charset="0"/>
                <a:cs typeface="Times New Roman" panose="02020603050405020304" pitchFamily="18" charset="0"/>
              </a:rPr>
              <a:t>Strateegia uuendamine </a:t>
            </a:r>
          </a:p>
          <a:p>
            <a:pPr algn="just">
              <a:lnSpc>
                <a:spcPct val="107000"/>
              </a:lnSpc>
              <a:spcAft>
                <a:spcPts val="800"/>
              </a:spcAft>
              <a:buClr>
                <a:srgbClr val="FB8421"/>
              </a:buClr>
              <a:buFont typeface="Wingdings" panose="05000000000000000000" pitchFamily="2" charset="2"/>
              <a:buChar char="ü"/>
            </a:pPr>
            <a:r>
              <a:rPr lang="et-EE" sz="1400">
                <a:effectLst/>
                <a:latin typeface="Calibri" panose="020F0502020204030204" pitchFamily="34" charset="0"/>
                <a:ea typeface="Calibri" panose="020F0502020204030204" pitchFamily="34" charset="0"/>
                <a:cs typeface="Times New Roman" panose="02020603050405020304" pitchFamily="18" charset="0"/>
              </a:rPr>
              <a:t>Arengustrateegia uuendamine toimub pärast strateegia seire läbiviimist vastavalt seire tulemustele või muudel olulistel põhjustel</a:t>
            </a:r>
            <a:r>
              <a:rPr lang="et-EE" sz="1400">
                <a:latin typeface="Calibri" panose="020F0502020204030204" pitchFamily="34" charset="0"/>
                <a:ea typeface="Calibri" panose="020F0502020204030204" pitchFamily="34" charset="0"/>
                <a:cs typeface="Times New Roman" panose="02020603050405020304" pitchFamily="18" charset="0"/>
              </a:rPr>
              <a:t>. Jõgevamaa Koostöökoja büroo koos juhatusega valmistab ette strateegia </a:t>
            </a:r>
            <a:r>
              <a:rPr lang="et-EE" sz="1400">
                <a:effectLst/>
                <a:latin typeface="Calibri" panose="020F0502020204030204" pitchFamily="34" charset="0"/>
                <a:ea typeface="Calibri" panose="020F0502020204030204" pitchFamily="34" charset="0"/>
                <a:cs typeface="Times New Roman" panose="02020603050405020304" pitchFamily="18" charset="0"/>
              </a:rPr>
              <a:t>muudatusettepanekud ja tutvustab neid üldkoosolekul. Uuendatud strateegia kinnitab lõplikult Jõgevamaa Koostöökoja üldkoosolek oma otsusega.</a:t>
            </a:r>
          </a:p>
          <a:p>
            <a:pPr marL="533386" lvl="1" indent="0">
              <a:lnSpc>
                <a:spcPct val="107000"/>
              </a:lnSpc>
              <a:spcAft>
                <a:spcPts val="800"/>
              </a:spcAft>
              <a:buNone/>
            </a:pP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t-EE" sz="140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t-EE" sz="1400">
              <a:effectLst/>
              <a:ea typeface="Calibri" panose="020F0502020204030204" pitchFamily="34" charset="0"/>
              <a:cs typeface="Times New Roman" panose="02020603050405020304" pitchFamily="18" charset="0"/>
            </a:endParaRPr>
          </a:p>
        </p:txBody>
      </p:sp>
      <p:sp>
        <p:nvSpPr>
          <p:cNvPr id="4" name="Slaidinumbri kohatäide 3">
            <a:extLst>
              <a:ext uri="{FF2B5EF4-FFF2-40B4-BE49-F238E27FC236}">
                <a16:creationId xmlns:a16="http://schemas.microsoft.com/office/drawing/2014/main" id="{272B146C-08F1-1DA8-14DA-7D9BC811FA2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62</a:t>
            </a:fld>
            <a:endParaRPr lang="et-EE">
              <a:solidFill>
                <a:prstClr val="black"/>
              </a:solidFill>
              <a:latin typeface="Calibri"/>
            </a:endParaRPr>
          </a:p>
        </p:txBody>
      </p:sp>
    </p:spTree>
    <p:extLst>
      <p:ext uri="{BB962C8B-B14F-4D97-AF65-F5344CB8AC3E}">
        <p14:creationId xmlns:p14="http://schemas.microsoft.com/office/powerpoint/2010/main" val="2441076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5C21-E35A-7E65-16A2-7A1D26763E76}"/>
              </a:ext>
            </a:extLst>
          </p:cNvPr>
          <p:cNvPicPr>
            <a:picLocks noChangeAspect="1"/>
          </p:cNvPicPr>
          <p:nvPr/>
        </p:nvPicPr>
        <p:blipFill>
          <a:blip r:embed="rId2"/>
          <a:stretch>
            <a:fillRect/>
          </a:stretch>
        </p:blipFill>
        <p:spPr>
          <a:xfrm>
            <a:off x="-97" y="0"/>
            <a:ext cx="4010121" cy="6858000"/>
          </a:xfrm>
          <a:prstGeom prst="rect">
            <a:avLst/>
          </a:prstGeom>
        </p:spPr>
      </p:pic>
      <p:sp>
        <p:nvSpPr>
          <p:cNvPr id="2" name="Title 1">
            <a:extLst>
              <a:ext uri="{FF2B5EF4-FFF2-40B4-BE49-F238E27FC236}">
                <a16:creationId xmlns:a16="http://schemas.microsoft.com/office/drawing/2014/main" id="{B74B6ECA-3DB7-03E7-C998-ECF0AB0BE68E}"/>
              </a:ext>
            </a:extLst>
          </p:cNvPr>
          <p:cNvSpPr>
            <a:spLocks noGrp="1"/>
          </p:cNvSpPr>
          <p:nvPr>
            <p:ph type="title"/>
          </p:nvPr>
        </p:nvSpPr>
        <p:spPr>
          <a:xfrm>
            <a:off x="1300436" y="4176082"/>
            <a:ext cx="10363200" cy="1362075"/>
          </a:xfrm>
        </p:spPr>
        <p:txBody>
          <a:bodyPr>
            <a:normAutofit/>
          </a:bodyPr>
          <a:lstStyle/>
          <a:p>
            <a:r>
              <a:rPr lang="en-US" sz="4400" err="1"/>
              <a:t>Seosed</a:t>
            </a:r>
            <a:r>
              <a:rPr lang="en-US" sz="4400"/>
              <a:t> </a:t>
            </a:r>
            <a:r>
              <a:rPr lang="en-US" sz="4400" err="1"/>
              <a:t>asjaomaste</a:t>
            </a:r>
            <a:r>
              <a:rPr lang="en-US" sz="4400"/>
              <a:t> </a:t>
            </a:r>
            <a:r>
              <a:rPr lang="en-US" sz="4400" err="1"/>
              <a:t>dokumentidega</a:t>
            </a:r>
            <a:endParaRPr lang="et-EE" sz="4400"/>
          </a:p>
        </p:txBody>
      </p:sp>
    </p:spTree>
    <p:extLst>
      <p:ext uri="{BB962C8B-B14F-4D97-AF65-F5344CB8AC3E}">
        <p14:creationId xmlns:p14="http://schemas.microsoft.com/office/powerpoint/2010/main" val="3441661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4">
            <a:extLst>
              <a:ext uri="{FF2B5EF4-FFF2-40B4-BE49-F238E27FC236}">
                <a16:creationId xmlns:a16="http://schemas.microsoft.com/office/drawing/2014/main" id="{A21FC1C2-21E4-E116-744F-62E8D189DFB1}"/>
              </a:ext>
            </a:extLst>
          </p:cNvPr>
          <p:cNvGraphicFramePr>
            <a:graphicFrameLocks/>
          </p:cNvGraphicFramePr>
          <p:nvPr>
            <p:extLst>
              <p:ext uri="{D42A27DB-BD31-4B8C-83A1-F6EECF244321}">
                <p14:modId xmlns:p14="http://schemas.microsoft.com/office/powerpoint/2010/main" val="2835309528"/>
              </p:ext>
            </p:extLst>
          </p:nvPr>
        </p:nvGraphicFramePr>
        <p:xfrm>
          <a:off x="609599" y="1431557"/>
          <a:ext cx="11108925" cy="4567314"/>
        </p:xfrm>
        <a:graphic>
          <a:graphicData uri="http://schemas.openxmlformats.org/drawingml/2006/table">
            <a:tbl>
              <a:tblPr firstRow="1" bandRow="1">
                <a:tableStyleId>{5C22544A-7EE6-4342-B048-85BDC9FD1C3A}</a:tableStyleId>
              </a:tblPr>
              <a:tblGrid>
                <a:gridCol w="1658472">
                  <a:extLst>
                    <a:ext uri="{9D8B030D-6E8A-4147-A177-3AD203B41FA5}">
                      <a16:colId xmlns:a16="http://schemas.microsoft.com/office/drawing/2014/main" val="616142020"/>
                    </a:ext>
                  </a:extLst>
                </a:gridCol>
                <a:gridCol w="2510117">
                  <a:extLst>
                    <a:ext uri="{9D8B030D-6E8A-4147-A177-3AD203B41FA5}">
                      <a16:colId xmlns:a16="http://schemas.microsoft.com/office/drawing/2014/main" val="906208430"/>
                    </a:ext>
                  </a:extLst>
                </a:gridCol>
                <a:gridCol w="6940336">
                  <a:extLst>
                    <a:ext uri="{9D8B030D-6E8A-4147-A177-3AD203B41FA5}">
                      <a16:colId xmlns:a16="http://schemas.microsoft.com/office/drawing/2014/main" val="257085502"/>
                    </a:ext>
                  </a:extLst>
                </a:gridCol>
              </a:tblGrid>
              <a:tr h="182176">
                <a:tc>
                  <a:txBody>
                    <a:bodyPr/>
                    <a:lstStyle/>
                    <a:p>
                      <a:pPr algn="l">
                        <a:lnSpc>
                          <a:spcPct val="90000"/>
                        </a:lnSpc>
                        <a:spcBef>
                          <a:spcPts val="0"/>
                        </a:spcBef>
                        <a:spcAft>
                          <a:spcPts val="0"/>
                        </a:spcAft>
                      </a:pPr>
                      <a:r>
                        <a:rPr lang="en-US" sz="1200">
                          <a:solidFill>
                            <a:schemeClr val="tx1"/>
                          </a:solidFill>
                        </a:rPr>
                        <a:t>JKTK </a:t>
                      </a:r>
                      <a:r>
                        <a:rPr lang="en-US" sz="1200" err="1">
                          <a:solidFill>
                            <a:schemeClr val="tx1"/>
                          </a:solidFill>
                        </a:rPr>
                        <a:t>strateegiline</a:t>
                      </a:r>
                      <a:r>
                        <a:rPr lang="en-US" sz="1200">
                          <a:solidFill>
                            <a:schemeClr val="tx1"/>
                          </a:solidFill>
                        </a:rPr>
                        <a:t> </a:t>
                      </a:r>
                      <a:r>
                        <a:rPr lang="en-US" sz="1200" err="1">
                          <a:solidFill>
                            <a:schemeClr val="tx1"/>
                          </a:solidFill>
                        </a:rPr>
                        <a:t>suund</a:t>
                      </a:r>
                      <a:endParaRPr lang="et-EE" sz="12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spcBef>
                          <a:spcPts val="0"/>
                        </a:spcBef>
                        <a:spcAft>
                          <a:spcPts val="0"/>
                        </a:spcAft>
                      </a:pPr>
                      <a:r>
                        <a:rPr lang="en-US" sz="1200" err="1">
                          <a:solidFill>
                            <a:schemeClr val="tx1"/>
                          </a:solidFill>
                        </a:rPr>
                        <a:t>Dokumendi</a:t>
                      </a:r>
                      <a:r>
                        <a:rPr lang="en-US" sz="1200">
                          <a:solidFill>
                            <a:schemeClr val="tx1"/>
                          </a:solidFill>
                        </a:rPr>
                        <a:t> </a:t>
                      </a:r>
                      <a:r>
                        <a:rPr lang="en-US" sz="1200" err="1">
                          <a:solidFill>
                            <a:schemeClr val="tx1"/>
                          </a:solidFill>
                        </a:rPr>
                        <a:t>nimi</a:t>
                      </a:r>
                      <a:r>
                        <a:rPr lang="en-US" sz="1200">
                          <a:solidFill>
                            <a:schemeClr val="tx1"/>
                          </a:solidFill>
                        </a:rPr>
                        <a:t> ja </a:t>
                      </a:r>
                      <a:r>
                        <a:rPr lang="en-US" sz="1200" err="1">
                          <a:solidFill>
                            <a:schemeClr val="tx1"/>
                          </a:solidFill>
                        </a:rPr>
                        <a:t>seose</a:t>
                      </a:r>
                      <a:r>
                        <a:rPr lang="en-US" sz="1200">
                          <a:solidFill>
                            <a:schemeClr val="tx1"/>
                          </a:solidFill>
                        </a:rPr>
                        <a:t> </a:t>
                      </a:r>
                      <a:r>
                        <a:rPr lang="en-US" sz="1200" err="1">
                          <a:solidFill>
                            <a:schemeClr val="tx1"/>
                          </a:solidFill>
                        </a:rPr>
                        <a:t>asukoht</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spcBef>
                          <a:spcPts val="0"/>
                        </a:spcBef>
                        <a:spcAft>
                          <a:spcPts val="0"/>
                        </a:spcAft>
                      </a:pPr>
                      <a:r>
                        <a:rPr lang="en-US" sz="1200" err="1">
                          <a:solidFill>
                            <a:schemeClr val="tx1"/>
                          </a:solidFill>
                        </a:rPr>
                        <a:t>Valdkondlike</a:t>
                      </a:r>
                      <a:r>
                        <a:rPr lang="en-US" sz="1200">
                          <a:solidFill>
                            <a:schemeClr val="tx1"/>
                          </a:solidFill>
                        </a:rPr>
                        <a:t> ja </a:t>
                      </a:r>
                      <a:r>
                        <a:rPr lang="en-US" sz="1200" err="1">
                          <a:solidFill>
                            <a:schemeClr val="tx1"/>
                          </a:solidFill>
                        </a:rPr>
                        <a:t>piirkondlike</a:t>
                      </a:r>
                      <a:r>
                        <a:rPr lang="en-US" sz="1200">
                          <a:solidFill>
                            <a:schemeClr val="tx1"/>
                          </a:solidFill>
                        </a:rPr>
                        <a:t> </a:t>
                      </a:r>
                      <a:r>
                        <a:rPr lang="en-US" sz="1200" err="1">
                          <a:solidFill>
                            <a:schemeClr val="tx1"/>
                          </a:solidFill>
                        </a:rPr>
                        <a:t>arengudokumentide</a:t>
                      </a:r>
                      <a:r>
                        <a:rPr lang="en-US" sz="1200">
                          <a:solidFill>
                            <a:schemeClr val="tx1"/>
                          </a:solidFill>
                        </a:rPr>
                        <a:t> </a:t>
                      </a:r>
                      <a:r>
                        <a:rPr lang="en-US" sz="1200" err="1">
                          <a:solidFill>
                            <a:schemeClr val="tx1"/>
                          </a:solidFill>
                        </a:rPr>
                        <a:t>asjaomased</a:t>
                      </a:r>
                      <a:r>
                        <a:rPr lang="en-US" sz="1200">
                          <a:solidFill>
                            <a:schemeClr val="tx1"/>
                          </a:solidFill>
                        </a:rPr>
                        <a:t> </a:t>
                      </a:r>
                      <a:r>
                        <a:rPr lang="en-US" sz="1200" err="1">
                          <a:solidFill>
                            <a:schemeClr val="tx1"/>
                          </a:solidFill>
                        </a:rPr>
                        <a:t>eesmärgid</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0322036"/>
                  </a:ext>
                </a:extLst>
              </a:tr>
              <a:tr h="161611">
                <a:tc rowSpan="8">
                  <a:txBody>
                    <a:bodyPr/>
                    <a:lstStyle/>
                    <a:p>
                      <a:pPr marL="0" indent="0">
                        <a:lnSpc>
                          <a:spcPct val="80000"/>
                        </a:lnSpc>
                        <a:spcBef>
                          <a:spcPts val="0"/>
                        </a:spcBef>
                        <a:spcAft>
                          <a:spcPts val="0"/>
                        </a:spcAft>
                        <a:buFont typeface="Arial" panose="020B0604020202020204" pitchFamily="34" charset="0"/>
                        <a:buNone/>
                      </a:pPr>
                      <a:r>
                        <a:rPr lang="fi-FI" sz="1100">
                          <a:solidFill>
                            <a:schemeClr val="tx1"/>
                          </a:solidFill>
                        </a:rPr>
                        <a:t>Energia impordi ja energiakulude vähendamine.</a:t>
                      </a:r>
                    </a:p>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r>
                        <a:rPr lang="fi-FI" sz="1100">
                          <a:solidFill>
                            <a:schemeClr val="tx1"/>
                          </a:solidFill>
                        </a:rPr>
                        <a:t>Energia impordi ja energiakulude vähendamine.</a:t>
                      </a: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b="0" err="1">
                          <a:solidFill>
                            <a:schemeClr val="tx1"/>
                          </a:solidFill>
                        </a:rPr>
                        <a:t>Põltsamaa</a:t>
                      </a:r>
                      <a:r>
                        <a:rPr lang="en-US" sz="1100" b="0">
                          <a:solidFill>
                            <a:schemeClr val="tx1"/>
                          </a:solidFill>
                        </a:rPr>
                        <a:t> </a:t>
                      </a:r>
                      <a:r>
                        <a:rPr lang="en-US" sz="1100" b="0" err="1">
                          <a:solidFill>
                            <a:schemeClr val="tx1"/>
                          </a:solidFill>
                        </a:rPr>
                        <a:t>valla</a:t>
                      </a:r>
                      <a:r>
                        <a:rPr lang="en-US" sz="1100" b="0">
                          <a:solidFill>
                            <a:schemeClr val="tx1"/>
                          </a:solidFill>
                        </a:rPr>
                        <a:t> </a:t>
                      </a:r>
                      <a:r>
                        <a:rPr lang="en-US" sz="1100" b="0" err="1">
                          <a:solidFill>
                            <a:schemeClr val="tx1"/>
                          </a:solidFill>
                        </a:rPr>
                        <a:t>arengukava</a:t>
                      </a:r>
                      <a:r>
                        <a:rPr lang="en-US" sz="1100" b="0">
                          <a:solidFill>
                            <a:schemeClr val="tx1"/>
                          </a:solidFill>
                        </a:rPr>
                        <a:t> 2040, </a:t>
                      </a:r>
                      <a:r>
                        <a:rPr lang="en-US" sz="1100" b="0" err="1">
                          <a:solidFill>
                            <a:schemeClr val="tx1"/>
                          </a:solidFill>
                        </a:rPr>
                        <a:t>lk</a:t>
                      </a:r>
                      <a:r>
                        <a:rPr lang="en-US" sz="1100" b="0">
                          <a:solidFill>
                            <a:schemeClr val="tx1"/>
                          </a:solidFill>
                        </a:rPr>
                        <a:t> 8.</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fi-FI" sz="1100" b="0" err="1">
                          <a:solidFill>
                            <a:schemeClr val="tx1"/>
                          </a:solidFill>
                        </a:rPr>
                        <a:t>Põltsamaa</a:t>
                      </a:r>
                      <a:r>
                        <a:rPr lang="fi-FI" sz="1100" b="0">
                          <a:solidFill>
                            <a:schemeClr val="tx1"/>
                          </a:solidFill>
                        </a:rPr>
                        <a:t> </a:t>
                      </a:r>
                      <a:r>
                        <a:rPr lang="fi-FI" sz="1100" b="0" err="1">
                          <a:solidFill>
                            <a:schemeClr val="tx1"/>
                          </a:solidFill>
                        </a:rPr>
                        <a:t>vallas</a:t>
                      </a:r>
                      <a:r>
                        <a:rPr lang="fi-FI" sz="1100" b="0">
                          <a:solidFill>
                            <a:schemeClr val="tx1"/>
                          </a:solidFill>
                        </a:rPr>
                        <a:t> on </a:t>
                      </a:r>
                      <a:r>
                        <a:rPr lang="fi-FI" sz="1100" b="0" err="1">
                          <a:solidFill>
                            <a:schemeClr val="tx1"/>
                          </a:solidFill>
                        </a:rPr>
                        <a:t>hooldatud</a:t>
                      </a:r>
                      <a:r>
                        <a:rPr lang="fi-FI" sz="1100" b="0">
                          <a:solidFill>
                            <a:schemeClr val="tx1"/>
                          </a:solidFill>
                        </a:rPr>
                        <a:t> ja </a:t>
                      </a:r>
                      <a:r>
                        <a:rPr lang="fi-FI" sz="1100" b="0" err="1">
                          <a:solidFill>
                            <a:schemeClr val="tx1"/>
                          </a:solidFill>
                        </a:rPr>
                        <a:t>ajakohased</a:t>
                      </a:r>
                      <a:r>
                        <a:rPr lang="fi-FI" sz="1100" b="0">
                          <a:solidFill>
                            <a:schemeClr val="tx1"/>
                          </a:solidFill>
                        </a:rPr>
                        <a:t> </a:t>
                      </a:r>
                      <a:r>
                        <a:rPr lang="fi-FI" sz="1100" b="0" err="1">
                          <a:solidFill>
                            <a:schemeClr val="tx1"/>
                          </a:solidFill>
                        </a:rPr>
                        <a:t>ehitised</a:t>
                      </a:r>
                      <a:r>
                        <a:rPr lang="fi-FI" sz="1100" b="0">
                          <a:solidFill>
                            <a:schemeClr val="tx1"/>
                          </a:solidFill>
                        </a:rPr>
                        <a:t>.</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9802283"/>
                  </a:ext>
                </a:extLst>
              </a:tr>
              <a:tr h="161611">
                <a:tc vMerge="1">
                  <a:txBody>
                    <a:bodyPr/>
                    <a:lstStyle/>
                    <a:p>
                      <a:pPr marL="0" indent="0">
                        <a:lnSpc>
                          <a:spcPct val="90000"/>
                        </a:lnSpc>
                        <a:spcBef>
                          <a:spcPts val="0"/>
                        </a:spcBef>
                        <a:spcAft>
                          <a:spcPts val="0"/>
                        </a:spcAft>
                        <a:buFont typeface="Arial" panose="020B0604020202020204" pitchFamily="34" charset="0"/>
                        <a:buNone/>
                      </a:pPr>
                      <a:endParaRPr lang="fi-FI"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b="0" err="1">
                          <a:solidFill>
                            <a:schemeClr val="tx1"/>
                          </a:solidFill>
                        </a:rPr>
                        <a:t>Jõgeva</a:t>
                      </a:r>
                      <a:r>
                        <a:rPr lang="en-US" sz="1100" b="0">
                          <a:solidFill>
                            <a:schemeClr val="tx1"/>
                          </a:solidFill>
                        </a:rPr>
                        <a:t> </a:t>
                      </a:r>
                      <a:r>
                        <a:rPr lang="en-US" sz="1100" b="0" err="1">
                          <a:solidFill>
                            <a:schemeClr val="tx1"/>
                          </a:solidFill>
                        </a:rPr>
                        <a:t>valla</a:t>
                      </a:r>
                      <a:r>
                        <a:rPr lang="en-US" sz="1100" b="0">
                          <a:solidFill>
                            <a:schemeClr val="tx1"/>
                          </a:solidFill>
                        </a:rPr>
                        <a:t> </a:t>
                      </a:r>
                      <a:r>
                        <a:rPr lang="en-US" sz="1100" b="0" err="1">
                          <a:solidFill>
                            <a:schemeClr val="tx1"/>
                          </a:solidFill>
                        </a:rPr>
                        <a:t>arengukava</a:t>
                      </a:r>
                      <a:r>
                        <a:rPr lang="en-US" sz="1100" b="0">
                          <a:solidFill>
                            <a:schemeClr val="tx1"/>
                          </a:solidFill>
                        </a:rPr>
                        <a:t> 2018-2028, </a:t>
                      </a:r>
                      <a:r>
                        <a:rPr lang="en-US" sz="1100" b="0" err="1">
                          <a:solidFill>
                            <a:schemeClr val="tx1"/>
                          </a:solidFill>
                        </a:rPr>
                        <a:t>lk</a:t>
                      </a:r>
                      <a:r>
                        <a:rPr lang="en-US" sz="1100" b="0">
                          <a:solidFill>
                            <a:schemeClr val="tx1"/>
                          </a:solidFill>
                        </a:rPr>
                        <a:t> 57.</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fi-FI" sz="1100" b="0" err="1">
                          <a:solidFill>
                            <a:schemeClr val="tx1"/>
                          </a:solidFill>
                        </a:rPr>
                        <a:t>Kaasajastatud</a:t>
                      </a:r>
                      <a:r>
                        <a:rPr lang="fi-FI" sz="1100" b="0">
                          <a:solidFill>
                            <a:schemeClr val="tx1"/>
                          </a:solidFill>
                        </a:rPr>
                        <a:t> ja </a:t>
                      </a:r>
                      <a:r>
                        <a:rPr lang="fi-FI" sz="1100" b="0" err="1">
                          <a:solidFill>
                            <a:schemeClr val="tx1"/>
                          </a:solidFill>
                        </a:rPr>
                        <a:t>energiasäästlikud</a:t>
                      </a:r>
                      <a:r>
                        <a:rPr lang="fi-FI" sz="1100" b="0">
                          <a:solidFill>
                            <a:schemeClr val="tx1"/>
                          </a:solidFill>
                        </a:rPr>
                        <a:t> </a:t>
                      </a:r>
                      <a:r>
                        <a:rPr lang="fi-FI" sz="1100" b="0" err="1">
                          <a:solidFill>
                            <a:schemeClr val="tx1"/>
                          </a:solidFill>
                        </a:rPr>
                        <a:t>eluasemed</a:t>
                      </a:r>
                      <a:r>
                        <a:rPr lang="fi-FI" sz="1100" b="0">
                          <a:solidFill>
                            <a:schemeClr val="tx1"/>
                          </a:solidFill>
                        </a:rPr>
                        <a:t> ja </a:t>
                      </a:r>
                      <a:r>
                        <a:rPr lang="fi-FI" sz="1100" b="0" err="1">
                          <a:solidFill>
                            <a:schemeClr val="tx1"/>
                          </a:solidFill>
                        </a:rPr>
                        <a:t>hooned</a:t>
                      </a:r>
                      <a:r>
                        <a:rPr lang="fi-FI" sz="1100" b="0">
                          <a:solidFill>
                            <a:schemeClr val="tx1"/>
                          </a:solidFill>
                        </a:rPr>
                        <a:t>.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867798"/>
                  </a:ext>
                </a:extLst>
              </a:tr>
              <a:tr h="161611">
                <a:tc vMerge="1">
                  <a:txBody>
                    <a:bodyPr/>
                    <a:lstStyle/>
                    <a:p>
                      <a:pPr marL="0" indent="0">
                        <a:lnSpc>
                          <a:spcPct val="90000"/>
                        </a:lnSpc>
                        <a:spcBef>
                          <a:spcPts val="0"/>
                        </a:spcBef>
                        <a:spcAft>
                          <a:spcPts val="0"/>
                        </a:spcAft>
                        <a:buFont typeface="Arial" panose="020B0604020202020204" pitchFamily="34" charset="0"/>
                        <a:buNone/>
                      </a:pPr>
                      <a:endParaRPr lang="fi-FI"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b="0">
                          <a:solidFill>
                            <a:schemeClr val="tx1"/>
                          </a:solidFill>
                        </a:rPr>
                        <a:t>Mustvee valla arengukava 2018-2030 lk 17</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b="0">
                          <a:solidFill>
                            <a:schemeClr val="tx1"/>
                          </a:solidFill>
                        </a:rPr>
                        <a:t>Energiasäästlikud avalikud hooned, kaasajastatud soojamajandus ja jäätmemajandus.</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1928407"/>
                  </a:ext>
                </a:extLst>
              </a:tr>
              <a:tr h="426068">
                <a:tc vMerge="1">
                  <a:txBody>
                    <a:bodyPr/>
                    <a:lstStyle/>
                    <a:p>
                      <a:pPr>
                        <a:lnSpc>
                          <a:spcPct val="80000"/>
                        </a:lnSpc>
                        <a:spcBef>
                          <a:spcPts val="0"/>
                        </a:spcBef>
                        <a:spcAft>
                          <a:spcPts val="0"/>
                        </a:spcAft>
                      </a:pPr>
                      <a:endParaRPr lang="et-EE" sz="11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kern="1200">
                          <a:solidFill>
                            <a:schemeClr val="dk1"/>
                          </a:solidFill>
                          <a:effectLst/>
                          <a:latin typeface="+mn-lt"/>
                          <a:ea typeface="+mn-ea"/>
                          <a:cs typeface="+mn-cs"/>
                        </a:rPr>
                        <a:t>Euroopa Parlamendi ja nõukogu määruse (EL) 2021/1060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n-US" sz="1100" b="0" i="0" kern="1200">
                          <a:solidFill>
                            <a:schemeClr val="dk1"/>
                          </a:solidFill>
                          <a:effectLst/>
                          <a:latin typeface="+mn-lt"/>
                          <a:ea typeface="+mn-ea"/>
                          <a:cs typeface="+mn-cs"/>
                        </a:rPr>
                        <a:t>K</a:t>
                      </a:r>
                      <a:r>
                        <a:rPr lang="et-EE" sz="1100" b="0" i="0" kern="1200">
                          <a:solidFill>
                            <a:schemeClr val="dk1"/>
                          </a:solidFill>
                          <a:effectLst/>
                          <a:latin typeface="+mn-lt"/>
                          <a:ea typeface="+mn-ea"/>
                          <a:cs typeface="+mn-cs"/>
                        </a:rPr>
                        <a:t>onkurentsivõimelisem ja nutikam Euroopa, mis edendab uuenduslikku ja nutikat majanduslikku üleminekut;</a:t>
                      </a:r>
                    </a:p>
                    <a:p>
                      <a:r>
                        <a:rPr lang="et-EE" sz="1100" b="0" i="0" kern="1200">
                          <a:solidFill>
                            <a:schemeClr val="dk1"/>
                          </a:solidFill>
                          <a:effectLst/>
                          <a:latin typeface="+mn-lt"/>
                          <a:ea typeface="+mn-ea"/>
                          <a:cs typeface="+mn-cs"/>
                        </a:rPr>
                        <a:t>keskkonnahoidlikum, vähese CO2-heitega majandus, üleminek CO2-neutraalsele majandusele, edendades</a:t>
                      </a:r>
                      <a:r>
                        <a:rPr lang="en-US" sz="1100" b="0" i="0" kern="1200">
                          <a:solidFill>
                            <a:schemeClr val="dk1"/>
                          </a:solidFill>
                          <a:effectLst/>
                          <a:latin typeface="+mn-lt"/>
                          <a:ea typeface="+mn-ea"/>
                          <a:cs typeface="+mn-cs"/>
                        </a:rPr>
                        <a:t> </a:t>
                      </a:r>
                      <a:r>
                        <a:rPr lang="et-EE" sz="1100" b="0" i="0" kern="1200">
                          <a:solidFill>
                            <a:schemeClr val="dk1"/>
                          </a:solidFill>
                          <a:effectLst/>
                          <a:latin typeface="+mn-lt"/>
                          <a:ea typeface="+mn-ea"/>
                          <a:cs typeface="+mn-cs"/>
                        </a:rPr>
                        <a:t>üleminekut puhtale ja õiglasele energiale</a:t>
                      </a:r>
                      <a:r>
                        <a:rPr lang="en-US" sz="1100" b="0" i="0" kern="1200">
                          <a:solidFill>
                            <a:schemeClr val="dk1"/>
                          </a:solidFill>
                          <a:effectLst/>
                          <a:latin typeface="+mn-lt"/>
                          <a:ea typeface="+mn-ea"/>
                          <a:cs typeface="+mn-cs"/>
                        </a:rPr>
                        <a:t>. K</a:t>
                      </a:r>
                      <a:r>
                        <a:rPr lang="et-EE" sz="1100" b="0" i="0" kern="1200">
                          <a:solidFill>
                            <a:schemeClr val="dk1"/>
                          </a:solidFill>
                          <a:effectLst/>
                          <a:latin typeface="+mn-lt"/>
                          <a:ea typeface="+mn-ea"/>
                          <a:cs typeface="+mn-cs"/>
                        </a:rPr>
                        <a:t>eskkonnahoidlik</a:t>
                      </a:r>
                      <a:r>
                        <a:rPr lang="en-US" sz="1100" b="0" i="0" kern="1200">
                          <a:solidFill>
                            <a:schemeClr val="dk1"/>
                          </a:solidFill>
                          <a:effectLst/>
                          <a:latin typeface="+mn-lt"/>
                          <a:ea typeface="+mn-ea"/>
                          <a:cs typeface="+mn-cs"/>
                        </a:rPr>
                        <a:t>ud</a:t>
                      </a:r>
                      <a:r>
                        <a:rPr lang="et-EE" sz="1100" b="0" i="0" kern="1200">
                          <a:solidFill>
                            <a:schemeClr val="dk1"/>
                          </a:solidFill>
                          <a:effectLst/>
                          <a:latin typeface="+mn-lt"/>
                          <a:ea typeface="+mn-ea"/>
                          <a:cs typeface="+mn-cs"/>
                        </a:rPr>
                        <a:t> investeeringu</a:t>
                      </a:r>
                      <a:r>
                        <a:rPr lang="en-US" sz="1100" b="0" i="0" kern="1200">
                          <a:solidFill>
                            <a:schemeClr val="dk1"/>
                          </a:solidFill>
                          <a:effectLst/>
                          <a:latin typeface="+mn-lt"/>
                          <a:ea typeface="+mn-ea"/>
                          <a:cs typeface="+mn-cs"/>
                        </a:rPr>
                        <a:t>d.</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9607879"/>
                  </a:ext>
                </a:extLst>
              </a:tr>
              <a:tr h="286206">
                <a:tc vMerge="1">
                  <a:txBody>
                    <a:bodyPr/>
                    <a:lstStyle/>
                    <a:p>
                      <a:pPr>
                        <a:lnSpc>
                          <a:spcPct val="90000"/>
                        </a:lnSpc>
                        <a:spcBef>
                          <a:spcPts val="0"/>
                        </a:spcBef>
                        <a:spcAft>
                          <a:spcPts val="0"/>
                        </a:spcAft>
                      </a:pP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Peipsimaa arengustrateegia 2019-2030 lk 8</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Innovatiivsed ja säästlikud lahendused, mis on energiasäästlikud ja säästavad Pepsimaa loodust.</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8373246"/>
                  </a:ext>
                </a:extLst>
              </a:tr>
              <a:tr h="286206">
                <a:tc vMerge="1">
                  <a:txBody>
                    <a:bodyPr/>
                    <a:lstStyle/>
                    <a:p>
                      <a:pPr>
                        <a:lnSpc>
                          <a:spcPct val="90000"/>
                        </a:lnSpc>
                        <a:spcBef>
                          <a:spcPts val="0"/>
                        </a:spcBef>
                        <a:spcAft>
                          <a:spcPts val="0"/>
                        </a:spcAft>
                      </a:pP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Energiamajanduse arengukava aastani 2030, lk 84</a:t>
                      </a:r>
                      <a:endParaRPr lang="en-US" sz="1100"/>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fi-FI" sz="1100"/>
                        <a:t>Varustuskindlus: Eestis on tagatud pidev energiavarustus</a:t>
                      </a:r>
                      <a:r>
                        <a:rPr lang="et-EE" sz="1100"/>
                        <a:t>. </a:t>
                      </a:r>
                      <a:r>
                        <a:rPr lang="fi-FI" sz="1100"/>
                        <a:t>Primaarenergia tõhusam kasutus: Eesti energiavarustus ja -tarbimine on säästlikum</a:t>
                      </a:r>
                      <a:r>
                        <a:rPr lang="et-EE" sz="1100"/>
                        <a:t>.</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4067029"/>
                  </a:ext>
                </a:extLst>
              </a:tr>
              <a:tr h="286206">
                <a:tc vMerge="1">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Üleriigiline planeering „Eesti 2030+”, lk 38</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Saavutada taastuvenergia suurem osakaal energiavarustuses, tagada energiasäästlike meetmete rakendamine ja energiatootmise keskkonnamõju vähendamine.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9167039"/>
                  </a:ext>
                </a:extLst>
              </a:tr>
              <a:tr h="515072">
                <a:tc vMerge="1">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r>
                        <a:rPr lang="fi-FI" sz="1100">
                          <a:solidFill>
                            <a:schemeClr val="tx1"/>
                          </a:solidFill>
                        </a:rPr>
                        <a:t>Energia </a:t>
                      </a:r>
                      <a:r>
                        <a:rPr lang="fi-FI" sz="1100" err="1">
                          <a:solidFill>
                            <a:schemeClr val="tx1"/>
                          </a:solidFill>
                        </a:rPr>
                        <a:t>impordi</a:t>
                      </a:r>
                      <a:r>
                        <a:rPr lang="fi-FI" sz="1100">
                          <a:solidFill>
                            <a:schemeClr val="tx1"/>
                          </a:solidFill>
                        </a:rPr>
                        <a:t> ja </a:t>
                      </a:r>
                      <a:r>
                        <a:rPr lang="fi-FI" sz="1100" err="1">
                          <a:solidFill>
                            <a:schemeClr val="tx1"/>
                          </a:solidFill>
                        </a:rPr>
                        <a:t>energiakulude</a:t>
                      </a:r>
                      <a:r>
                        <a:rPr lang="fi-FI" sz="1100">
                          <a:solidFill>
                            <a:schemeClr val="tx1"/>
                          </a:solidFill>
                        </a:rPr>
                        <a:t> </a:t>
                      </a:r>
                      <a:r>
                        <a:rPr lang="fi-FI" sz="1100" err="1">
                          <a:solidFill>
                            <a:schemeClr val="tx1"/>
                          </a:solidFill>
                        </a:rPr>
                        <a:t>vähendamine</a:t>
                      </a:r>
                      <a:r>
                        <a:rPr lang="fi-FI" sz="1100">
                          <a:solidFill>
                            <a:schemeClr val="tx1"/>
                          </a:solidFill>
                        </a:rPr>
                        <a:t>.</a:t>
                      </a: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Jõgeva maakonna energia- ja kliimakava 2022, lk 49,50,51</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Vähenenud kasvuhoonegaaside heide ja suurenenud süsinikusidumine, mis viib kliimaneutraalsuseni aastaks 2050. Eraisikute, kogukondade ja organisatsioonide teadlikkuse tõstmine süsiniku jalajälje teemal. Hoonete ja taristu energiatõhususe parandamine: viia ellu tegevusi, mis on seotud eelkõige hoonefondi, soojavarustuse ja tänavavalgustuse energiatõhususe parandamisega. Taastuvenergia osakaalu suurendamine.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148858"/>
                  </a:ext>
                </a:extLst>
              </a:tr>
              <a:tr h="171773">
                <a:tc rowSpan="4">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r>
                        <a:rPr lang="et-EE" sz="1100">
                          <a:solidFill>
                            <a:schemeClr val="tx1"/>
                          </a:solidFill>
                        </a:rPr>
                        <a:t>Atraktiivsete töökohtade (tegevusala lõikes maakonna keskmisest suurem töötasu) arvu suurendamine mikro- ja väikeettevõtetes ning MTÜ-des.</a:t>
                      </a: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n-US" sz="1100" b="0" err="1">
                          <a:solidFill>
                            <a:schemeClr val="tx1"/>
                          </a:solidFill>
                        </a:rPr>
                        <a:t>Põltsamaa</a:t>
                      </a:r>
                      <a:r>
                        <a:rPr lang="en-US" sz="1100" b="0">
                          <a:solidFill>
                            <a:schemeClr val="tx1"/>
                          </a:solidFill>
                        </a:rPr>
                        <a:t> </a:t>
                      </a:r>
                      <a:r>
                        <a:rPr lang="en-US" sz="1100" b="0" err="1">
                          <a:solidFill>
                            <a:schemeClr val="tx1"/>
                          </a:solidFill>
                        </a:rPr>
                        <a:t>valla</a:t>
                      </a:r>
                      <a:r>
                        <a:rPr lang="en-US" sz="1100" b="0">
                          <a:solidFill>
                            <a:schemeClr val="tx1"/>
                          </a:solidFill>
                        </a:rPr>
                        <a:t> </a:t>
                      </a:r>
                      <a:r>
                        <a:rPr lang="en-US" sz="1100" b="0" err="1">
                          <a:solidFill>
                            <a:schemeClr val="tx1"/>
                          </a:solidFill>
                        </a:rPr>
                        <a:t>arengukava</a:t>
                      </a:r>
                      <a:r>
                        <a:rPr lang="en-US" sz="1100" b="0">
                          <a:solidFill>
                            <a:schemeClr val="tx1"/>
                          </a:solidFill>
                        </a:rPr>
                        <a:t> 2040, </a:t>
                      </a:r>
                      <a:r>
                        <a:rPr lang="en-US" sz="1100" b="0" err="1">
                          <a:solidFill>
                            <a:schemeClr val="tx1"/>
                          </a:solidFill>
                        </a:rPr>
                        <a:t>lk</a:t>
                      </a:r>
                      <a:r>
                        <a:rPr lang="en-US" sz="1100" b="0">
                          <a:solidFill>
                            <a:schemeClr val="tx1"/>
                          </a:solidFill>
                        </a:rPr>
                        <a:t> 8.</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fi-FI" sz="1100" b="0">
                          <a:solidFill>
                            <a:schemeClr val="tx1"/>
                          </a:solidFill>
                        </a:rPr>
                        <a:t>Põltsamaa vallas on hooldatud ja ajakohased ehitised.</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8626050"/>
                  </a:ext>
                </a:extLst>
              </a:tr>
              <a:tr h="0">
                <a:tc vMerge="1">
                  <a:txBody>
                    <a:bodyPr/>
                    <a:lstStyle/>
                    <a:p>
                      <a:pPr marL="0" indent="0">
                        <a:lnSpc>
                          <a:spcPct val="80000"/>
                        </a:lnSpc>
                        <a:spcBef>
                          <a:spcPts val="0"/>
                        </a:spcBef>
                        <a:spcAft>
                          <a:spcPts val="0"/>
                        </a:spcAft>
                        <a:buFont typeface="Arial" panose="020B0604020202020204" pitchFamily="34" charset="0"/>
                        <a:buNone/>
                      </a:pPr>
                      <a:endParaRPr lang="fi-FI"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en-US" sz="1100" b="0" err="1">
                          <a:solidFill>
                            <a:schemeClr val="tx1"/>
                          </a:solidFill>
                        </a:rPr>
                        <a:t>Jõgeva</a:t>
                      </a:r>
                      <a:r>
                        <a:rPr lang="en-US" sz="1100" b="0">
                          <a:solidFill>
                            <a:schemeClr val="tx1"/>
                          </a:solidFill>
                        </a:rPr>
                        <a:t> </a:t>
                      </a:r>
                      <a:r>
                        <a:rPr lang="en-US" sz="1100" b="0" err="1">
                          <a:solidFill>
                            <a:schemeClr val="tx1"/>
                          </a:solidFill>
                        </a:rPr>
                        <a:t>valla</a:t>
                      </a:r>
                      <a:r>
                        <a:rPr lang="en-US" sz="1100" b="0">
                          <a:solidFill>
                            <a:schemeClr val="tx1"/>
                          </a:solidFill>
                        </a:rPr>
                        <a:t> </a:t>
                      </a:r>
                      <a:r>
                        <a:rPr lang="en-US" sz="1100" b="0" err="1">
                          <a:solidFill>
                            <a:schemeClr val="tx1"/>
                          </a:solidFill>
                        </a:rPr>
                        <a:t>arengukava</a:t>
                      </a:r>
                      <a:r>
                        <a:rPr lang="en-US" sz="1100" b="0">
                          <a:solidFill>
                            <a:schemeClr val="tx1"/>
                          </a:solidFill>
                        </a:rPr>
                        <a:t> 2018-2028, </a:t>
                      </a:r>
                      <a:r>
                        <a:rPr lang="en-US" sz="1100" b="0" err="1">
                          <a:solidFill>
                            <a:schemeClr val="tx1"/>
                          </a:solidFill>
                        </a:rPr>
                        <a:t>lk</a:t>
                      </a:r>
                      <a:r>
                        <a:rPr lang="en-US" sz="1100" b="0">
                          <a:solidFill>
                            <a:schemeClr val="tx1"/>
                          </a:solidFill>
                        </a:rPr>
                        <a:t> 57.</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nn-NO" sz="1100" b="0">
                          <a:solidFill>
                            <a:schemeClr val="tx1"/>
                          </a:solidFill>
                        </a:rPr>
                        <a:t>Jõgeva vald on atraktiivne ettevõtluspiirkond. </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22717"/>
                  </a:ext>
                </a:extLst>
              </a:tr>
              <a:tr h="338186">
                <a:tc vMerge="1">
                  <a:txBody>
                    <a:bodyPr/>
                    <a:lstStyle/>
                    <a:p>
                      <a:pPr marL="0" indent="0">
                        <a:lnSpc>
                          <a:spcPct val="80000"/>
                        </a:lnSpc>
                        <a:spcBef>
                          <a:spcPts val="0"/>
                        </a:spcBef>
                        <a:spcAft>
                          <a:spcPts val="0"/>
                        </a:spcAft>
                        <a:buFont typeface="Arial" panose="020B0604020202020204" pitchFamily="34" charset="0"/>
                        <a:buNone/>
                      </a:pPr>
                      <a:endParaRPr lang="fi-FI"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b="0">
                          <a:solidFill>
                            <a:schemeClr val="tx1"/>
                          </a:solidFill>
                        </a:rPr>
                        <a:t>Mustvee valla arengukava 2018-2030 lk 15</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et-EE" sz="1100" b="0">
                          <a:solidFill>
                            <a:schemeClr val="tx1"/>
                          </a:solidFill>
                        </a:rPr>
                        <a:t>Mustvee vallas on loodud soodsad tingimused tugeva väikeettevõtluse arenguks ja kõrgeks ettevõtlusaktiivsuseks. Ettevõtlusalade arendamine, kompetentsikeskuse arendamine ja ettevõtjate koolitamine ning ühistegevuste toetamine.  </a:t>
                      </a: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0934438"/>
                  </a:ext>
                </a:extLst>
              </a:tr>
              <a:tr h="338186">
                <a:tc vMerge="1">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Peipsimaa arengustrateegia 2019-2030 lk 9,12</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Väikeettevõtluse arendamine ja Peipsimaa brändi kasutamine turismiettevõtluse arendamises. Tervikliku turismimarsruutide kontseptsiooni väljatöötamine, loodusturismi toodete arendamine koostöös teiste partneritega, kalandusturismi ja veepealsete (turismi)tegevuste propageerimine.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314204"/>
                  </a:ext>
                </a:extLst>
              </a:tr>
            </a:tbl>
          </a:graphicData>
        </a:graphic>
      </p:graphicFrame>
      <p:sp>
        <p:nvSpPr>
          <p:cNvPr id="11" name="Title 2">
            <a:extLst>
              <a:ext uri="{FF2B5EF4-FFF2-40B4-BE49-F238E27FC236}">
                <a16:creationId xmlns:a16="http://schemas.microsoft.com/office/drawing/2014/main" id="{A61767C8-60BF-8BE6-2730-F0332CF283B4}"/>
              </a:ext>
            </a:extLst>
          </p:cNvPr>
          <p:cNvSpPr txBox="1">
            <a:spLocks/>
          </p:cNvSpPr>
          <p:nvPr/>
        </p:nvSpPr>
        <p:spPr>
          <a:xfrm>
            <a:off x="609599" y="153986"/>
            <a:ext cx="10770974" cy="1143000"/>
          </a:xfrm>
          <a:prstGeom prst="rect">
            <a:avLst/>
          </a:prstGeom>
        </p:spPr>
        <p:txBody>
          <a:bodyPr vert="horz" lIns="91440" tIns="45720" rIns="91440" bIns="45720" rtlCol="0" anchor="ctr">
            <a:normAutofit lnSpcReduction="1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err="1"/>
              <a:t>Strateegia</a:t>
            </a:r>
            <a:r>
              <a:rPr lang="en-US"/>
              <a:t> </a:t>
            </a:r>
            <a:r>
              <a:rPr lang="en-US" err="1"/>
              <a:t>sidusus</a:t>
            </a:r>
            <a:r>
              <a:rPr lang="en-US"/>
              <a:t> </a:t>
            </a:r>
            <a:r>
              <a:rPr lang="en-US" err="1"/>
              <a:t>asjaomaste</a:t>
            </a:r>
            <a:r>
              <a:rPr lang="en-US"/>
              <a:t> </a:t>
            </a:r>
            <a:r>
              <a:rPr lang="en-US" err="1"/>
              <a:t>valdkondlike</a:t>
            </a:r>
            <a:r>
              <a:rPr lang="en-US"/>
              <a:t> ja </a:t>
            </a:r>
            <a:r>
              <a:rPr lang="en-US" err="1"/>
              <a:t>piirkondlike</a:t>
            </a:r>
            <a:r>
              <a:rPr lang="en-US"/>
              <a:t> </a:t>
            </a:r>
            <a:r>
              <a:rPr lang="en-US" err="1"/>
              <a:t>arengukavadega</a:t>
            </a:r>
            <a:endParaRPr lang="et-EE"/>
          </a:p>
        </p:txBody>
      </p:sp>
      <p:sp>
        <p:nvSpPr>
          <p:cNvPr id="2" name="Slaidinumbri kohatäide 3">
            <a:extLst>
              <a:ext uri="{FF2B5EF4-FFF2-40B4-BE49-F238E27FC236}">
                <a16:creationId xmlns:a16="http://schemas.microsoft.com/office/drawing/2014/main" id="{4D69970B-D56E-85C3-2C51-63B06D15568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64</a:t>
            </a:fld>
            <a:endParaRPr lang="et-EE">
              <a:solidFill>
                <a:prstClr val="black"/>
              </a:solidFill>
              <a:latin typeface="Calibri"/>
            </a:endParaRPr>
          </a:p>
        </p:txBody>
      </p:sp>
    </p:spTree>
    <p:extLst>
      <p:ext uri="{BB962C8B-B14F-4D97-AF65-F5344CB8AC3E}">
        <p14:creationId xmlns:p14="http://schemas.microsoft.com/office/powerpoint/2010/main" val="18549636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11BFB1A-33E8-86FE-4936-608C856943B2}"/>
              </a:ext>
            </a:extLst>
          </p:cNvPr>
          <p:cNvSpPr txBox="1">
            <a:spLocks/>
          </p:cNvSpPr>
          <p:nvPr/>
        </p:nvSpPr>
        <p:spPr>
          <a:xfrm>
            <a:off x="609599" y="153986"/>
            <a:ext cx="10311443" cy="268708"/>
          </a:xfrm>
          <a:prstGeom prst="rect">
            <a:avLst/>
          </a:prstGeom>
        </p:spPr>
        <p:txBody>
          <a:bodyPr vert="horz" lIns="91440" tIns="45720" rIns="91440" bIns="45720" rtlCol="0" anchor="ctr">
            <a:normAutofit fontScale="40000" lnSpcReduction="20000"/>
          </a:bodyPr>
          <a:lstStyle>
            <a:lvl1pPr algn="l" defTabSz="1219170" rtl="0" eaLnBrk="1" latinLnBrk="0" hangingPunct="1">
              <a:spcBef>
                <a:spcPct val="0"/>
              </a:spcBef>
              <a:buNone/>
              <a:defRPr sz="3600" kern="1200">
                <a:solidFill>
                  <a:srgbClr val="010163"/>
                </a:solidFill>
                <a:latin typeface="+mj-lt"/>
                <a:ea typeface="+mj-ea"/>
                <a:cs typeface="+mj-cs"/>
              </a:defRPr>
            </a:lvl1pPr>
          </a:lstStyle>
          <a:p>
            <a:endParaRPr lang="et-EE"/>
          </a:p>
        </p:txBody>
      </p:sp>
      <p:graphicFrame>
        <p:nvGraphicFramePr>
          <p:cNvPr id="2" name="Table 1">
            <a:extLst>
              <a:ext uri="{FF2B5EF4-FFF2-40B4-BE49-F238E27FC236}">
                <a16:creationId xmlns:a16="http://schemas.microsoft.com/office/drawing/2014/main" id="{92330EAE-87FF-AC22-DCD2-0052B327EF15}"/>
              </a:ext>
            </a:extLst>
          </p:cNvPr>
          <p:cNvGraphicFramePr>
            <a:graphicFrameLocks/>
          </p:cNvGraphicFramePr>
          <p:nvPr>
            <p:extLst>
              <p:ext uri="{D42A27DB-BD31-4B8C-83A1-F6EECF244321}">
                <p14:modId xmlns:p14="http://schemas.microsoft.com/office/powerpoint/2010/main" val="4019954002"/>
              </p:ext>
            </p:extLst>
          </p:nvPr>
        </p:nvGraphicFramePr>
        <p:xfrm>
          <a:off x="594360" y="968357"/>
          <a:ext cx="11195186" cy="5281110"/>
        </p:xfrm>
        <a:graphic>
          <a:graphicData uri="http://schemas.openxmlformats.org/drawingml/2006/table">
            <a:tbl>
              <a:tblPr firstRow="1" bandRow="1">
                <a:tableStyleId>{5C22544A-7EE6-4342-B048-85BDC9FD1C3A}</a:tableStyleId>
              </a:tblPr>
              <a:tblGrid>
                <a:gridCol w="1664745">
                  <a:extLst>
                    <a:ext uri="{9D8B030D-6E8A-4147-A177-3AD203B41FA5}">
                      <a16:colId xmlns:a16="http://schemas.microsoft.com/office/drawing/2014/main" val="616142020"/>
                    </a:ext>
                  </a:extLst>
                </a:gridCol>
                <a:gridCol w="2528047">
                  <a:extLst>
                    <a:ext uri="{9D8B030D-6E8A-4147-A177-3AD203B41FA5}">
                      <a16:colId xmlns:a16="http://schemas.microsoft.com/office/drawing/2014/main" val="906208430"/>
                    </a:ext>
                  </a:extLst>
                </a:gridCol>
                <a:gridCol w="7002394">
                  <a:extLst>
                    <a:ext uri="{9D8B030D-6E8A-4147-A177-3AD203B41FA5}">
                      <a16:colId xmlns:a16="http://schemas.microsoft.com/office/drawing/2014/main" val="257085502"/>
                    </a:ext>
                  </a:extLst>
                </a:gridCol>
              </a:tblGrid>
              <a:tr h="148003">
                <a:tc>
                  <a:txBody>
                    <a:bodyPr/>
                    <a:lstStyle/>
                    <a:p>
                      <a:pPr algn="l">
                        <a:lnSpc>
                          <a:spcPct val="90000"/>
                        </a:lnSpc>
                        <a:spcBef>
                          <a:spcPts val="0"/>
                        </a:spcBef>
                        <a:spcAft>
                          <a:spcPts val="0"/>
                        </a:spcAft>
                      </a:pPr>
                      <a:r>
                        <a:rPr lang="en-US" sz="1200">
                          <a:solidFill>
                            <a:schemeClr val="tx1"/>
                          </a:solidFill>
                        </a:rPr>
                        <a:t>JKTK </a:t>
                      </a:r>
                      <a:r>
                        <a:rPr lang="en-US" sz="1200" err="1">
                          <a:solidFill>
                            <a:schemeClr val="tx1"/>
                          </a:solidFill>
                        </a:rPr>
                        <a:t>strateegiline</a:t>
                      </a:r>
                      <a:r>
                        <a:rPr lang="en-US" sz="1200">
                          <a:solidFill>
                            <a:schemeClr val="tx1"/>
                          </a:solidFill>
                        </a:rPr>
                        <a:t> </a:t>
                      </a:r>
                      <a:r>
                        <a:rPr lang="en-US" sz="1200" err="1">
                          <a:solidFill>
                            <a:schemeClr val="tx1"/>
                          </a:solidFill>
                        </a:rPr>
                        <a:t>suund</a:t>
                      </a:r>
                      <a:r>
                        <a:rPr lang="et-EE" sz="1200">
                          <a:solidFill>
                            <a:schemeClr val="tx1"/>
                          </a:solidFill>
                        </a:rPr>
                        <a:t> </a:t>
                      </a: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spcBef>
                          <a:spcPts val="0"/>
                        </a:spcBef>
                        <a:spcAft>
                          <a:spcPts val="0"/>
                        </a:spcAft>
                      </a:pPr>
                      <a:r>
                        <a:rPr lang="en-US" sz="1200" err="1">
                          <a:solidFill>
                            <a:schemeClr val="tx1"/>
                          </a:solidFill>
                        </a:rPr>
                        <a:t>Dokumendi</a:t>
                      </a:r>
                      <a:r>
                        <a:rPr lang="en-US" sz="1200">
                          <a:solidFill>
                            <a:schemeClr val="tx1"/>
                          </a:solidFill>
                        </a:rPr>
                        <a:t> </a:t>
                      </a:r>
                      <a:r>
                        <a:rPr lang="en-US" sz="1200" err="1">
                          <a:solidFill>
                            <a:schemeClr val="tx1"/>
                          </a:solidFill>
                        </a:rPr>
                        <a:t>nimi</a:t>
                      </a:r>
                      <a:r>
                        <a:rPr lang="en-US" sz="1200">
                          <a:solidFill>
                            <a:schemeClr val="tx1"/>
                          </a:solidFill>
                        </a:rPr>
                        <a:t> ja </a:t>
                      </a:r>
                      <a:r>
                        <a:rPr lang="en-US" sz="1200" err="1">
                          <a:solidFill>
                            <a:schemeClr val="tx1"/>
                          </a:solidFill>
                        </a:rPr>
                        <a:t>seose</a:t>
                      </a:r>
                      <a:r>
                        <a:rPr lang="en-US" sz="1200">
                          <a:solidFill>
                            <a:schemeClr val="tx1"/>
                          </a:solidFill>
                        </a:rPr>
                        <a:t> </a:t>
                      </a:r>
                      <a:r>
                        <a:rPr lang="en-US" sz="1200" err="1">
                          <a:solidFill>
                            <a:schemeClr val="tx1"/>
                          </a:solidFill>
                        </a:rPr>
                        <a:t>asukoht</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spcBef>
                          <a:spcPts val="0"/>
                        </a:spcBef>
                        <a:spcAft>
                          <a:spcPts val="0"/>
                        </a:spcAft>
                      </a:pPr>
                      <a:r>
                        <a:rPr lang="en-US" sz="1200" err="1">
                          <a:solidFill>
                            <a:schemeClr val="tx1"/>
                          </a:solidFill>
                        </a:rPr>
                        <a:t>Valdkondlike</a:t>
                      </a:r>
                      <a:r>
                        <a:rPr lang="en-US" sz="1200">
                          <a:solidFill>
                            <a:schemeClr val="tx1"/>
                          </a:solidFill>
                        </a:rPr>
                        <a:t> ja </a:t>
                      </a:r>
                      <a:r>
                        <a:rPr lang="en-US" sz="1200" err="1">
                          <a:solidFill>
                            <a:schemeClr val="tx1"/>
                          </a:solidFill>
                        </a:rPr>
                        <a:t>piirkondlike</a:t>
                      </a:r>
                      <a:r>
                        <a:rPr lang="en-US" sz="1200">
                          <a:solidFill>
                            <a:schemeClr val="tx1"/>
                          </a:solidFill>
                        </a:rPr>
                        <a:t> </a:t>
                      </a:r>
                      <a:r>
                        <a:rPr lang="en-US" sz="1200" err="1">
                          <a:solidFill>
                            <a:schemeClr val="tx1"/>
                          </a:solidFill>
                        </a:rPr>
                        <a:t>arengudokumentide</a:t>
                      </a:r>
                      <a:r>
                        <a:rPr lang="en-US" sz="1200">
                          <a:solidFill>
                            <a:schemeClr val="tx1"/>
                          </a:solidFill>
                        </a:rPr>
                        <a:t> </a:t>
                      </a:r>
                      <a:r>
                        <a:rPr lang="en-US" sz="1200" err="1">
                          <a:solidFill>
                            <a:schemeClr val="tx1"/>
                          </a:solidFill>
                        </a:rPr>
                        <a:t>asjaomased</a:t>
                      </a:r>
                      <a:r>
                        <a:rPr lang="en-US" sz="1200">
                          <a:solidFill>
                            <a:schemeClr val="tx1"/>
                          </a:solidFill>
                        </a:rPr>
                        <a:t> </a:t>
                      </a:r>
                      <a:r>
                        <a:rPr lang="en-US" sz="1200" err="1">
                          <a:solidFill>
                            <a:schemeClr val="tx1"/>
                          </a:solidFill>
                        </a:rPr>
                        <a:t>eesmärgid</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0322036"/>
                  </a:ext>
                </a:extLst>
              </a:tr>
              <a:tr h="139551">
                <a:tc rowSpan="3">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solidFill>
                            <a:schemeClr val="tx1"/>
                          </a:solidFill>
                        </a:rPr>
                        <a:t>Atraktiivsete töökohtade (tegevusala lõikes maakonna keskmisest suurem töötasu) arvu suurendamine mikro- ja väikeettevõtetes ning MTÜ-des.</a:t>
                      </a: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b="0" i="0" kern="1200">
                          <a:solidFill>
                            <a:schemeClr val="dk1"/>
                          </a:solidFill>
                          <a:effectLst/>
                          <a:latin typeface="+mn-lt"/>
                          <a:ea typeface="+mn-ea"/>
                          <a:cs typeface="+mn-cs"/>
                        </a:rPr>
                        <a:t>Kultuuri arengukava 2021-2030, lk 10</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fi-FI" sz="1100"/>
                        <a:t>Kultuuri ja loovuse roll ühiskonna arengus on väärtustatud</a:t>
                      </a:r>
                      <a:r>
                        <a:rPr lang="et-EE" sz="1100"/>
                        <a:t> (loomemajandus).</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0250648"/>
                  </a:ext>
                </a:extLst>
              </a:tr>
              <a:tr h="139551">
                <a:tc vMerge="1">
                  <a:txBody>
                    <a:bodyPr/>
                    <a:lstStyle/>
                    <a:p>
                      <a:pPr>
                        <a:lnSpc>
                          <a:spcPct val="80000"/>
                        </a:lnSpc>
                        <a:spcBef>
                          <a:spcPts val="0"/>
                        </a:spcBef>
                        <a:spcAft>
                          <a:spcPts val="0"/>
                        </a:spcAft>
                      </a:pPr>
                      <a:endParaRPr lang="et-EE"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b="0">
                          <a:solidFill>
                            <a:schemeClr val="tx1"/>
                          </a:solidFill>
                        </a:rPr>
                        <a:t>Strateegia „Eesti 2035“ (Majandus)</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b="0" i="0" kern="1200">
                          <a:solidFill>
                            <a:schemeClr val="dk1"/>
                          </a:solidFill>
                          <a:effectLst/>
                          <a:latin typeface="+mn-lt"/>
                          <a:ea typeface="+mn-ea"/>
                          <a:cs typeface="+mn-cs"/>
                        </a:rPr>
                        <a:t>Eesti majandus on uuendusmeelne ja teadmistepõhine, kasutades uusi tehnoloogiaid ja ärimudeleid ning paindlikke töövorme. </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9802283"/>
                  </a:ext>
                </a:extLst>
              </a:tr>
              <a:tr h="418255">
                <a:tc vMerge="1">
                  <a:txBody>
                    <a:bodyPr/>
                    <a:lstStyle/>
                    <a:p>
                      <a:pPr>
                        <a:lnSpc>
                          <a:spcPct val="90000"/>
                        </a:lnSpc>
                        <a:spcBef>
                          <a:spcPts val="0"/>
                        </a:spcBef>
                        <a:spcAft>
                          <a:spcPts val="0"/>
                        </a:spcAft>
                      </a:pP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Jõgeva maakonna energia- ja kliimakava 2022, lk 57</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a:t>Ettevõtluse toetamiseks investeeringute planeerimisel lähtuda keskkonnahoiu ja ringmajanduse põhimõtetest pidades silmas eelkõige väiksemaid ettevõtteid.</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867798"/>
                  </a:ext>
                </a:extLst>
              </a:tr>
              <a:tr h="213934">
                <a:tc rowSpan="9">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lang="et-EE" sz="1100">
                          <a:solidFill>
                            <a:schemeClr val="tx1"/>
                          </a:solidFill>
                        </a:rPr>
                        <a:t>Passiivsete kogukondade  aktiivsuse suurendamine ja aktiivsete kogukondade suunamine arukate külade tegevusraamidesse.</a:t>
                      </a: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en-US" sz="1100" b="0">
                          <a:solidFill>
                            <a:schemeClr val="tx1"/>
                          </a:solidFill>
                        </a:rPr>
                        <a:t>Põltsamaa valla arengukava 2040, lk 13.</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fi-FI" sz="1100" b="0" err="1">
                          <a:solidFill>
                            <a:schemeClr val="tx1"/>
                          </a:solidFill>
                        </a:rPr>
                        <a:t>Põltsamaa</a:t>
                      </a:r>
                      <a:r>
                        <a:rPr lang="fi-FI" sz="1100" b="0">
                          <a:solidFill>
                            <a:schemeClr val="tx1"/>
                          </a:solidFill>
                        </a:rPr>
                        <a:t> </a:t>
                      </a:r>
                      <a:r>
                        <a:rPr lang="fi-FI" sz="1100" b="0" err="1">
                          <a:solidFill>
                            <a:schemeClr val="tx1"/>
                          </a:solidFill>
                        </a:rPr>
                        <a:t>valla</a:t>
                      </a:r>
                      <a:r>
                        <a:rPr lang="fi-FI" sz="1100" b="0">
                          <a:solidFill>
                            <a:schemeClr val="tx1"/>
                          </a:solidFill>
                        </a:rPr>
                        <a:t> </a:t>
                      </a:r>
                      <a:r>
                        <a:rPr lang="fi-FI" sz="1100" b="0" err="1">
                          <a:solidFill>
                            <a:schemeClr val="tx1"/>
                          </a:solidFill>
                        </a:rPr>
                        <a:t>elanikud</a:t>
                      </a:r>
                      <a:r>
                        <a:rPr lang="fi-FI" sz="1100" b="0">
                          <a:solidFill>
                            <a:schemeClr val="tx1"/>
                          </a:solidFill>
                        </a:rPr>
                        <a:t> on </a:t>
                      </a:r>
                      <a:r>
                        <a:rPr lang="fi-FI" sz="1100" b="0" err="1">
                          <a:solidFill>
                            <a:schemeClr val="tx1"/>
                          </a:solidFill>
                        </a:rPr>
                        <a:t>kaasatud</a:t>
                      </a:r>
                      <a:r>
                        <a:rPr lang="fi-FI" sz="1100" b="0">
                          <a:solidFill>
                            <a:schemeClr val="tx1"/>
                          </a:solidFill>
                        </a:rPr>
                        <a:t>, </a:t>
                      </a:r>
                      <a:r>
                        <a:rPr lang="fi-FI" sz="1100" b="0" err="1">
                          <a:solidFill>
                            <a:schemeClr val="tx1"/>
                          </a:solidFill>
                        </a:rPr>
                        <a:t>aktiivsed</a:t>
                      </a:r>
                      <a:r>
                        <a:rPr lang="fi-FI" sz="1100" b="0">
                          <a:solidFill>
                            <a:schemeClr val="tx1"/>
                          </a:solidFill>
                        </a:rPr>
                        <a:t> ja </a:t>
                      </a:r>
                      <a:r>
                        <a:rPr lang="fi-FI" sz="1100" b="0" err="1">
                          <a:solidFill>
                            <a:schemeClr val="tx1"/>
                          </a:solidFill>
                        </a:rPr>
                        <a:t>huvitatud</a:t>
                      </a:r>
                      <a:r>
                        <a:rPr lang="fi-FI" sz="1100" b="0">
                          <a:solidFill>
                            <a:schemeClr val="tx1"/>
                          </a:solidFill>
                        </a:rPr>
                        <a:t> </a:t>
                      </a:r>
                      <a:r>
                        <a:rPr lang="fi-FI" sz="1100" b="0" err="1">
                          <a:solidFill>
                            <a:schemeClr val="tx1"/>
                          </a:solidFill>
                        </a:rPr>
                        <a:t>kultuurielus</a:t>
                      </a:r>
                      <a:r>
                        <a:rPr lang="fi-FI" sz="1100" b="0">
                          <a:solidFill>
                            <a:schemeClr val="tx1"/>
                          </a:solidFill>
                        </a:rPr>
                        <a:t> </a:t>
                      </a:r>
                      <a:r>
                        <a:rPr lang="fi-FI" sz="1100" b="0" err="1">
                          <a:solidFill>
                            <a:schemeClr val="tx1"/>
                          </a:solidFill>
                        </a:rPr>
                        <a:t>osalema</a:t>
                      </a:r>
                      <a:r>
                        <a:rPr lang="fi-FI" sz="1100" b="0">
                          <a:solidFill>
                            <a:schemeClr val="tx1"/>
                          </a:solidFill>
                        </a:rPr>
                        <a:t> ja </a:t>
                      </a:r>
                      <a:r>
                        <a:rPr lang="fi-FI" sz="1100" b="0" err="1">
                          <a:solidFill>
                            <a:schemeClr val="tx1"/>
                          </a:solidFill>
                        </a:rPr>
                        <a:t>panustama</a:t>
                      </a:r>
                      <a:r>
                        <a:rPr lang="fi-FI" sz="1100" b="0">
                          <a:solidFill>
                            <a:schemeClr val="tx1"/>
                          </a:solidFill>
                        </a:rPr>
                        <a:t>.</a:t>
                      </a:r>
                      <a:r>
                        <a:rPr lang="et-EE" sz="1100" b="0">
                          <a:solidFill>
                            <a:schemeClr val="tx1"/>
                          </a:solidFill>
                        </a:rPr>
                        <a:t> T</a:t>
                      </a:r>
                      <a:r>
                        <a:rPr lang="nn-NO" sz="1100"/>
                        <a:t>eenuste arendamine ning korraldamine era- ja kolmanda sektoriga. </a:t>
                      </a:r>
                      <a:r>
                        <a:rPr lang="fi-FI" sz="1100" err="1"/>
                        <a:t>Säilitatud</a:t>
                      </a:r>
                      <a:r>
                        <a:rPr lang="fi-FI" sz="1100"/>
                        <a:t> ja </a:t>
                      </a:r>
                      <a:r>
                        <a:rPr lang="fi-FI" sz="1100" err="1"/>
                        <a:t>väärtustatud</a:t>
                      </a:r>
                      <a:r>
                        <a:rPr lang="fi-FI" sz="1100"/>
                        <a:t> on </a:t>
                      </a:r>
                      <a:r>
                        <a:rPr lang="fi-FI" sz="1100" err="1"/>
                        <a:t>kultuuritraditsioonid</a:t>
                      </a:r>
                      <a:r>
                        <a:rPr lang="fi-FI" sz="1100"/>
                        <a:t> </a:t>
                      </a:r>
                      <a:r>
                        <a:rPr lang="fi-FI" sz="1100" err="1"/>
                        <a:t>ning</a:t>
                      </a:r>
                      <a:r>
                        <a:rPr lang="fi-FI" sz="1100"/>
                        <a:t> </a:t>
                      </a:r>
                      <a:r>
                        <a:rPr lang="fi-FI" sz="1100" err="1"/>
                        <a:t>valla</a:t>
                      </a:r>
                      <a:r>
                        <a:rPr lang="fi-FI" sz="1100"/>
                        <a:t> </a:t>
                      </a:r>
                      <a:r>
                        <a:rPr lang="fi-FI" sz="1100" err="1"/>
                        <a:t>ajalooline</a:t>
                      </a:r>
                      <a:r>
                        <a:rPr lang="fi-FI" sz="1100"/>
                        <a:t> </a:t>
                      </a:r>
                      <a:r>
                        <a:rPr lang="fi-FI" sz="1100" err="1"/>
                        <a:t>pärand</a:t>
                      </a:r>
                      <a:r>
                        <a:rPr lang="fi-FI" sz="1100"/>
                        <a:t>.</a:t>
                      </a:r>
                      <a:endParaRPr lang="fi-FI"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9167039"/>
                  </a:ext>
                </a:extLst>
              </a:tr>
              <a:tr h="131296">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en-US" sz="1100" b="0">
                          <a:solidFill>
                            <a:schemeClr val="tx1"/>
                          </a:solidFill>
                        </a:rPr>
                        <a:t>Jõgeva valla arengukava 2018-2028, lk 56.</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et-EE" sz="1100" b="0">
                          <a:solidFill>
                            <a:schemeClr val="tx1"/>
                          </a:solidFill>
                        </a:rPr>
                        <a:t>Väärtustatud traditsioonid ja mitmekesised kultuurisündmused</a:t>
                      </a:r>
                      <a:r>
                        <a:rPr lang="en-US" sz="1100" b="0">
                          <a:solidFill>
                            <a:schemeClr val="tx1"/>
                          </a:solidFill>
                        </a:rPr>
                        <a:t>. </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7150258"/>
                  </a:ext>
                </a:extLst>
              </a:tr>
              <a:tr h="213934">
                <a:tc vMerge="1">
                  <a:txBody>
                    <a:bodyPr/>
                    <a:lstStyle/>
                    <a:p>
                      <a:endParaRPr lang="et-EE"/>
                    </a:p>
                  </a:txBody>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b="0">
                          <a:solidFill>
                            <a:schemeClr val="tx1"/>
                          </a:solidFill>
                        </a:rPr>
                        <a:t>Mustvee valla arengukava 2018-2030, lk 15,17</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Bef>
                          <a:spcPts val="0"/>
                        </a:spcBef>
                        <a:spcAft>
                          <a:spcPts val="0"/>
                        </a:spcAft>
                      </a:pPr>
                      <a:r>
                        <a:rPr lang="et-EE" sz="1100" b="0">
                          <a:solidFill>
                            <a:schemeClr val="tx1"/>
                          </a:solidFill>
                        </a:rPr>
                        <a:t>Mustvee valla erinevate rahvuslike, usuliste ja muul moel eristuvate kogukondade vahel toimib koostöö, samas säilib nende eripära ja on tagatud jätkusuutlik toimimine. Aktiivsed kogukonnakogud.</a:t>
                      </a: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7752831"/>
                  </a:ext>
                </a:extLst>
              </a:tr>
              <a:tr h="232519">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Peipsimaa arengustrateegia 2019-2030, lk 9</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Kultuuri, sündmuste ning teenuste arendamine, seda koostöös erinevate organisatsioonide, võrgustike ja kogukondadega. Erinevate kogukondade elulaadi tutvustamine ja järjepidevuse hoidmine.</a:t>
                      </a:r>
                      <a:endParaRPr lang="fi-FI"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377672"/>
                  </a:ext>
                </a:extLst>
              </a:tr>
              <a:tr h="232519">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b="0" i="0" kern="1200">
                          <a:solidFill>
                            <a:schemeClr val="dk1"/>
                          </a:solidFill>
                          <a:effectLst/>
                          <a:latin typeface="+mn-lt"/>
                          <a:ea typeface="+mn-ea"/>
                          <a:cs typeface="+mn-cs"/>
                        </a:rPr>
                        <a:t>Sidusa Eesti arengukava 2030, lk 16</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a:t>Eesti on inimesekeskne ning kogukondade ja kodanikuühiskonna arengut soosiv riik. Inimesed parandavad elukeskkonda aktiivse osalusega kogukondlikus ja ühiskondlikus tegevuses.</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5512611"/>
                  </a:ext>
                </a:extLst>
              </a:tr>
              <a:tr h="139551">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Strateegia „Eesti 2035“ (Ühiskond)</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0"/>
                        </a:spcBef>
                        <a:spcAft>
                          <a:spcPts val="0"/>
                        </a:spcAft>
                      </a:pPr>
                      <a:r>
                        <a:rPr lang="et-EE" sz="1100" b="0" i="0" kern="1200">
                          <a:solidFill>
                            <a:schemeClr val="dk1"/>
                          </a:solidFill>
                          <a:effectLst/>
                          <a:latin typeface="+mn-lt"/>
                          <a:ea typeface="+mn-ea"/>
                          <a:cs typeface="+mn-cs"/>
                        </a:rPr>
                        <a:t>Iga inimene, pere- ja kogukond ning vabaühendus saab ja tahab ühiskonnakorralduses kaasa lüüa ja koostööd teha.</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827817"/>
                  </a:ext>
                </a:extLst>
              </a:tr>
              <a:tr h="325487">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Jõgeva maakonna energia- ja kliimakava 2022, lk 50,51</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Vähenenud kasvuhoonegaaside heide ja suurenenud süsinikusidumine, mis viib kliimaneutraalsuseni aastaks 2050. Eraisikute, kogukondade ja organisatsioonide teadlikkuse tõstmine süsiniku jalajälje teemal. Hoonete ja taristu energiatõhususe parandamine. Taastuvenergia osakaalu suurendamine.  Säästvate liikumisviiside arendamine. Ringmajanduse arendamine.</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2879043"/>
                  </a:ext>
                </a:extLst>
              </a:tr>
              <a:tr h="511422">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solidFill>
                            <a:srgbClr val="000000"/>
                          </a:solidFill>
                          <a:latin typeface="+mn-lt"/>
                          <a:ea typeface="Calibri"/>
                          <a:cs typeface="Calibri"/>
                          <a:sym typeface="Calibri"/>
                        </a:rPr>
                        <a:t>Heaolu arengukava 2023-2030, lk 30</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kern="1200">
                          <a:solidFill>
                            <a:schemeClr val="dk1"/>
                          </a:solidFill>
                          <a:effectLst/>
                          <a:latin typeface="+mn-lt"/>
                          <a:ea typeface="+mn-ea"/>
                          <a:cs typeface="+mn-cs"/>
                        </a:rPr>
                        <a:t>Kohaliku tasandi meetmete kättesaadavuse parandamine. Selleks tuleb: /…/ </a:t>
                      </a:r>
                    </a:p>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kern="1200">
                          <a:solidFill>
                            <a:schemeClr val="dk1"/>
                          </a:solidFill>
                          <a:effectLst/>
                          <a:latin typeface="+mn-lt"/>
                          <a:ea typeface="+mn-ea"/>
                          <a:cs typeface="+mn-cs"/>
                        </a:rPr>
                        <a:t>otsida lahendusi, kus kohalikele omavalitsustele antakse võimalus riigi raha ise parema äranägemise järgi kasutada ning teenuseid vastavalt oma piirkonna elanike vajadustele arendada. /../ Kohalikele omavalitsustele saavad tuge pakkuda ka kogukonnad ning vabatahtlike ressursside sihipärane ja järjepidev kaasamine, mis võtab koormust sotsiaaltöölt ning aitab ennetada ja leevendada probleemide tekkimist ja kuhjumist. </a:t>
                      </a: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4349063"/>
                  </a:ext>
                </a:extLst>
              </a:tr>
              <a:tr h="232519">
                <a:tc vMerge="1">
                  <a:txBody>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endParaRPr lang="et-EE"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kern="1200">
                          <a:solidFill>
                            <a:schemeClr val="dk1"/>
                          </a:solidFill>
                          <a:effectLst/>
                          <a:latin typeface="+mn-lt"/>
                          <a:ea typeface="+mn-ea"/>
                          <a:cs typeface="+mn-cs"/>
                        </a:rPr>
                        <a:t>Euroopa Parlamendi ja nõukogu määrus (EL) 2021/1060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n-US" sz="1100" b="0" i="0" kern="1200">
                          <a:solidFill>
                            <a:schemeClr val="dk1"/>
                          </a:solidFill>
                          <a:effectLst/>
                          <a:latin typeface="+mn-lt"/>
                          <a:ea typeface="+mn-ea"/>
                          <a:cs typeface="+mn-cs"/>
                        </a:rPr>
                        <a:t>K</a:t>
                      </a:r>
                      <a:r>
                        <a:rPr lang="et-EE" sz="1100" b="0" i="0" kern="1200" err="1">
                          <a:solidFill>
                            <a:schemeClr val="dk1"/>
                          </a:solidFill>
                          <a:effectLst/>
                          <a:latin typeface="+mn-lt"/>
                          <a:ea typeface="+mn-ea"/>
                          <a:cs typeface="+mn-cs"/>
                        </a:rPr>
                        <a:t>odanikele</a:t>
                      </a:r>
                      <a:r>
                        <a:rPr lang="et-EE" sz="1100" b="0" i="0" kern="1200">
                          <a:solidFill>
                            <a:schemeClr val="dk1"/>
                          </a:solidFill>
                          <a:effectLst/>
                          <a:latin typeface="+mn-lt"/>
                          <a:ea typeface="+mn-ea"/>
                          <a:cs typeface="+mn-cs"/>
                        </a:rPr>
                        <a:t> lähemal olev Euroopa, mis saavutatakse igat liiki territooriumide jätkusuutliku ja integreeritud arengu ning kohalike algatuste kaudu</a:t>
                      </a:r>
                      <a:r>
                        <a:rPr lang="en-US" sz="1100" b="0" i="0" kern="1200">
                          <a:solidFill>
                            <a:schemeClr val="dk1"/>
                          </a:solidFill>
                          <a:effectLst/>
                          <a:latin typeface="+mn-lt"/>
                          <a:ea typeface="+mn-ea"/>
                          <a:cs typeface="+mn-cs"/>
                        </a:rPr>
                        <a:t>.</a:t>
                      </a:r>
                      <a:endParaRPr lang="et-EE"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2753163"/>
                  </a:ext>
                </a:extLst>
              </a:tr>
            </a:tbl>
          </a:graphicData>
        </a:graphic>
      </p:graphicFrame>
      <p:sp>
        <p:nvSpPr>
          <p:cNvPr id="4" name="Slaidinumbri kohatäide 3">
            <a:extLst>
              <a:ext uri="{FF2B5EF4-FFF2-40B4-BE49-F238E27FC236}">
                <a16:creationId xmlns:a16="http://schemas.microsoft.com/office/drawing/2014/main" id="{F6F2AD3C-A4A3-B163-A9E6-1B76130CFFEA}"/>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65</a:t>
            </a:fld>
            <a:endParaRPr lang="et-EE">
              <a:solidFill>
                <a:prstClr val="black"/>
              </a:solidFill>
              <a:latin typeface="Calibri"/>
            </a:endParaRPr>
          </a:p>
        </p:txBody>
      </p:sp>
    </p:spTree>
    <p:extLst>
      <p:ext uri="{BB962C8B-B14F-4D97-AF65-F5344CB8AC3E}">
        <p14:creationId xmlns:p14="http://schemas.microsoft.com/office/powerpoint/2010/main" val="2230006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2380CAC-4D87-AB0A-7CDD-65E45332E536}"/>
              </a:ext>
            </a:extLst>
          </p:cNvPr>
          <p:cNvGraphicFramePr>
            <a:graphicFrameLocks noGrp="1"/>
          </p:cNvGraphicFramePr>
          <p:nvPr>
            <p:extLst>
              <p:ext uri="{D42A27DB-BD31-4B8C-83A1-F6EECF244321}">
                <p14:modId xmlns:p14="http://schemas.microsoft.com/office/powerpoint/2010/main" val="812799301"/>
              </p:ext>
            </p:extLst>
          </p:nvPr>
        </p:nvGraphicFramePr>
        <p:xfrm>
          <a:off x="711693" y="985422"/>
          <a:ext cx="10768613" cy="4976359"/>
        </p:xfrm>
        <a:graphic>
          <a:graphicData uri="http://schemas.openxmlformats.org/drawingml/2006/table">
            <a:tbl>
              <a:tblPr firstRow="1" bandRow="1">
                <a:tableStyleId>{5C22544A-7EE6-4342-B048-85BDC9FD1C3A}</a:tableStyleId>
              </a:tblPr>
              <a:tblGrid>
                <a:gridCol w="1313895">
                  <a:extLst>
                    <a:ext uri="{9D8B030D-6E8A-4147-A177-3AD203B41FA5}">
                      <a16:colId xmlns:a16="http://schemas.microsoft.com/office/drawing/2014/main" val="731190522"/>
                    </a:ext>
                  </a:extLst>
                </a:gridCol>
                <a:gridCol w="2502024">
                  <a:extLst>
                    <a:ext uri="{9D8B030D-6E8A-4147-A177-3AD203B41FA5}">
                      <a16:colId xmlns:a16="http://schemas.microsoft.com/office/drawing/2014/main" val="325752136"/>
                    </a:ext>
                  </a:extLst>
                </a:gridCol>
                <a:gridCol w="6952694">
                  <a:extLst>
                    <a:ext uri="{9D8B030D-6E8A-4147-A177-3AD203B41FA5}">
                      <a16:colId xmlns:a16="http://schemas.microsoft.com/office/drawing/2014/main" val="3306046936"/>
                    </a:ext>
                  </a:extLst>
                </a:gridCol>
              </a:tblGrid>
              <a:tr h="461638">
                <a:tc>
                  <a:txBody>
                    <a:bodyPr/>
                    <a:lstStyle/>
                    <a:p>
                      <a:pPr algn="l">
                        <a:lnSpc>
                          <a:spcPct val="90000"/>
                        </a:lnSpc>
                        <a:spcBef>
                          <a:spcPts val="0"/>
                        </a:spcBef>
                        <a:spcAft>
                          <a:spcPts val="0"/>
                        </a:spcAft>
                      </a:pPr>
                      <a:r>
                        <a:rPr lang="en-US" sz="1200">
                          <a:solidFill>
                            <a:schemeClr val="tx1"/>
                          </a:solidFill>
                        </a:rPr>
                        <a:t>JKTK </a:t>
                      </a:r>
                      <a:r>
                        <a:rPr lang="en-US" sz="1200" err="1">
                          <a:solidFill>
                            <a:schemeClr val="tx1"/>
                          </a:solidFill>
                        </a:rPr>
                        <a:t>strateegiline</a:t>
                      </a:r>
                      <a:r>
                        <a:rPr lang="en-US" sz="1200">
                          <a:solidFill>
                            <a:schemeClr val="tx1"/>
                          </a:solidFill>
                        </a:rPr>
                        <a:t> </a:t>
                      </a:r>
                      <a:r>
                        <a:rPr lang="en-US" sz="1200" err="1">
                          <a:solidFill>
                            <a:schemeClr val="tx1"/>
                          </a:solidFill>
                        </a:rPr>
                        <a:t>suund</a:t>
                      </a:r>
                      <a:r>
                        <a:rPr lang="et-EE" sz="1200">
                          <a:solidFill>
                            <a:schemeClr val="tx1"/>
                          </a:solidFill>
                        </a:rPr>
                        <a:t> </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90000"/>
                        </a:lnSpc>
                        <a:spcBef>
                          <a:spcPts val="0"/>
                        </a:spcBef>
                        <a:spcAft>
                          <a:spcPts val="0"/>
                        </a:spcAft>
                      </a:pPr>
                      <a:r>
                        <a:rPr lang="en-US" sz="1200" err="1">
                          <a:solidFill>
                            <a:schemeClr val="tx1"/>
                          </a:solidFill>
                        </a:rPr>
                        <a:t>Dokumendi</a:t>
                      </a:r>
                      <a:r>
                        <a:rPr lang="en-US" sz="1200">
                          <a:solidFill>
                            <a:schemeClr val="tx1"/>
                          </a:solidFill>
                        </a:rPr>
                        <a:t> </a:t>
                      </a:r>
                      <a:r>
                        <a:rPr lang="en-US" sz="1200" err="1">
                          <a:solidFill>
                            <a:schemeClr val="tx1"/>
                          </a:solidFill>
                        </a:rPr>
                        <a:t>nimi</a:t>
                      </a:r>
                      <a:r>
                        <a:rPr lang="en-US" sz="1200">
                          <a:solidFill>
                            <a:schemeClr val="tx1"/>
                          </a:solidFill>
                        </a:rPr>
                        <a:t> ja </a:t>
                      </a:r>
                      <a:r>
                        <a:rPr lang="en-US" sz="1200" err="1">
                          <a:solidFill>
                            <a:schemeClr val="tx1"/>
                          </a:solidFill>
                        </a:rPr>
                        <a:t>seose</a:t>
                      </a:r>
                      <a:r>
                        <a:rPr lang="en-US" sz="1200">
                          <a:solidFill>
                            <a:schemeClr val="tx1"/>
                          </a:solidFill>
                        </a:rPr>
                        <a:t> </a:t>
                      </a:r>
                      <a:r>
                        <a:rPr lang="en-US" sz="1200" err="1">
                          <a:solidFill>
                            <a:schemeClr val="tx1"/>
                          </a:solidFill>
                        </a:rPr>
                        <a:t>asukoht</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90000"/>
                        </a:lnSpc>
                        <a:spcBef>
                          <a:spcPts val="0"/>
                        </a:spcBef>
                        <a:spcAft>
                          <a:spcPts val="0"/>
                        </a:spcAft>
                      </a:pPr>
                      <a:r>
                        <a:rPr lang="en-US" sz="1200" err="1">
                          <a:solidFill>
                            <a:schemeClr val="tx1"/>
                          </a:solidFill>
                        </a:rPr>
                        <a:t>Valdkondlike</a:t>
                      </a:r>
                      <a:r>
                        <a:rPr lang="en-US" sz="1200">
                          <a:solidFill>
                            <a:schemeClr val="tx1"/>
                          </a:solidFill>
                        </a:rPr>
                        <a:t> ja </a:t>
                      </a:r>
                      <a:r>
                        <a:rPr lang="en-US" sz="1200" err="1">
                          <a:solidFill>
                            <a:schemeClr val="tx1"/>
                          </a:solidFill>
                        </a:rPr>
                        <a:t>piirkondlike</a:t>
                      </a:r>
                      <a:r>
                        <a:rPr lang="en-US" sz="1200">
                          <a:solidFill>
                            <a:schemeClr val="tx1"/>
                          </a:solidFill>
                        </a:rPr>
                        <a:t> </a:t>
                      </a:r>
                      <a:r>
                        <a:rPr lang="en-US" sz="1200" err="1">
                          <a:solidFill>
                            <a:schemeClr val="tx1"/>
                          </a:solidFill>
                        </a:rPr>
                        <a:t>arengudokumentide</a:t>
                      </a:r>
                      <a:r>
                        <a:rPr lang="en-US" sz="1200">
                          <a:solidFill>
                            <a:schemeClr val="tx1"/>
                          </a:solidFill>
                        </a:rPr>
                        <a:t> </a:t>
                      </a:r>
                      <a:r>
                        <a:rPr lang="en-US" sz="1200" err="1">
                          <a:solidFill>
                            <a:schemeClr val="tx1"/>
                          </a:solidFill>
                        </a:rPr>
                        <a:t>asjaomased</a:t>
                      </a:r>
                      <a:r>
                        <a:rPr lang="en-US" sz="1200">
                          <a:solidFill>
                            <a:schemeClr val="tx1"/>
                          </a:solidFill>
                        </a:rPr>
                        <a:t> </a:t>
                      </a:r>
                      <a:r>
                        <a:rPr lang="en-US" sz="1200" err="1">
                          <a:solidFill>
                            <a:schemeClr val="tx1"/>
                          </a:solidFill>
                        </a:rPr>
                        <a:t>eesmärgid</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0484665"/>
                  </a:ext>
                </a:extLst>
              </a:tr>
              <a:tr h="905523">
                <a:tc rowSpan="8">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1100">
                          <a:solidFill>
                            <a:schemeClr val="tx1"/>
                          </a:solidFill>
                          <a:latin typeface="+mn-lt"/>
                        </a:rPr>
                        <a:t>Sotsiaalselt </a:t>
                      </a:r>
                      <a:r>
                        <a:rPr lang="fi-FI" sz="1100" err="1">
                          <a:solidFill>
                            <a:schemeClr val="tx1"/>
                          </a:solidFill>
                          <a:latin typeface="+mn-lt"/>
                        </a:rPr>
                        <a:t>turvalise</a:t>
                      </a:r>
                      <a:r>
                        <a:rPr lang="fi-FI" sz="1100">
                          <a:solidFill>
                            <a:schemeClr val="tx1"/>
                          </a:solidFill>
                          <a:latin typeface="+mn-lt"/>
                        </a:rPr>
                        <a:t> </a:t>
                      </a:r>
                      <a:r>
                        <a:rPr lang="fi-FI" sz="1100" err="1">
                          <a:solidFill>
                            <a:schemeClr val="tx1"/>
                          </a:solidFill>
                          <a:latin typeface="+mn-lt"/>
                        </a:rPr>
                        <a:t>elukeskkonna</a:t>
                      </a:r>
                      <a:r>
                        <a:rPr lang="fi-FI" sz="1100">
                          <a:solidFill>
                            <a:schemeClr val="tx1"/>
                          </a:solidFill>
                          <a:latin typeface="+mn-lt"/>
                        </a:rPr>
                        <a:t> </a:t>
                      </a:r>
                      <a:r>
                        <a:rPr lang="fi-FI" sz="1100" err="1">
                          <a:solidFill>
                            <a:schemeClr val="tx1"/>
                          </a:solidFill>
                          <a:latin typeface="+mn-lt"/>
                        </a:rPr>
                        <a:t>edendamine</a:t>
                      </a:r>
                      <a:r>
                        <a:rPr lang="fi-FI" sz="1100">
                          <a:solidFill>
                            <a:schemeClr val="tx1"/>
                          </a:solidFill>
                          <a:latin typeface="+mn-lt"/>
                        </a:rPr>
                        <a:t> (ESF+).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fi-FI" sz="1100" b="0" err="1">
                          <a:solidFill>
                            <a:schemeClr val="tx1"/>
                          </a:solidFill>
                        </a:rPr>
                        <a:t>Ühtekuuluvuspoliitika</a:t>
                      </a:r>
                      <a:r>
                        <a:rPr lang="fi-FI" sz="1100" b="0">
                          <a:solidFill>
                            <a:schemeClr val="tx1"/>
                          </a:solidFill>
                        </a:rPr>
                        <a:t> </a:t>
                      </a:r>
                      <a:r>
                        <a:rPr lang="fi-FI" sz="1100" b="0" err="1">
                          <a:solidFill>
                            <a:schemeClr val="tx1"/>
                          </a:solidFill>
                        </a:rPr>
                        <a:t>fondide</a:t>
                      </a:r>
                      <a:r>
                        <a:rPr lang="fi-FI" sz="1100" b="0">
                          <a:solidFill>
                            <a:schemeClr val="tx1"/>
                          </a:solidFill>
                        </a:rPr>
                        <a:t> </a:t>
                      </a:r>
                      <a:r>
                        <a:rPr lang="fi-FI" sz="1100" b="0" err="1">
                          <a:solidFill>
                            <a:schemeClr val="tx1"/>
                          </a:solidFill>
                        </a:rPr>
                        <a:t>rakenduskava</a:t>
                      </a:r>
                      <a:r>
                        <a:rPr lang="fi-FI" sz="1100" b="0">
                          <a:solidFill>
                            <a:schemeClr val="tx1"/>
                          </a:solidFill>
                        </a:rPr>
                        <a:t> </a:t>
                      </a:r>
                      <a:r>
                        <a:rPr lang="fi-FI" sz="1100" b="0" err="1">
                          <a:solidFill>
                            <a:schemeClr val="tx1"/>
                          </a:solidFill>
                        </a:rPr>
                        <a:t>perioodiks</a:t>
                      </a:r>
                      <a:r>
                        <a:rPr lang="fi-FI" sz="1100" b="0">
                          <a:solidFill>
                            <a:schemeClr val="tx1"/>
                          </a:solidFill>
                        </a:rPr>
                        <a:t> 2021 -2027</a:t>
                      </a:r>
                      <a:r>
                        <a:rPr lang="et-EE" sz="1100" b="0">
                          <a:solidFill>
                            <a:schemeClr val="tx1"/>
                          </a:solidFill>
                        </a:rPr>
                        <a:t>, lk 98, erieesmärk k</a:t>
                      </a:r>
                      <a:endParaRPr lang="fi-FI"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Erieesmärk k: parandada võrdset ja õigeaegset juurdepääsu kvaliteetsetele, kestlikele ja taskukohastele teenustele, sealhulgas teenustele, millega parandatakse eluaseme ja isikukeskse hoolduse, sealhulgas tervishoiu kättesaadavust; ajakohastada sotsiaalkaitsesüsteeme, sealhulgas parandada juurdepääsu sotsiaalkaitsele, pöörates erilist tähelepanu lastele ja ebasoodsas olukorras olevatele rühmadele; parandada tervishoiusüsteemide ja pikaajalise hoolduse teenuste kättesaadavust (sealhulgas puuetega inimeste jaoks), tõhusust ja vastupanuvõimet. </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5989044"/>
                  </a:ext>
                </a:extLst>
              </a:tr>
              <a:tr h="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b="0">
                          <a:solidFill>
                            <a:schemeClr val="tx1"/>
                          </a:solidFill>
                        </a:rPr>
                        <a:t>Põltsamaa </a:t>
                      </a:r>
                      <a:r>
                        <a:rPr lang="en-US" sz="1100" b="0" err="1">
                          <a:solidFill>
                            <a:schemeClr val="tx1"/>
                          </a:solidFill>
                        </a:rPr>
                        <a:t>valla</a:t>
                      </a:r>
                      <a:r>
                        <a:rPr lang="en-US" sz="1100" b="0">
                          <a:solidFill>
                            <a:schemeClr val="tx1"/>
                          </a:solidFill>
                        </a:rPr>
                        <a:t> </a:t>
                      </a:r>
                      <a:r>
                        <a:rPr lang="en-US" sz="1100" b="0" err="1">
                          <a:solidFill>
                            <a:schemeClr val="tx1"/>
                          </a:solidFill>
                        </a:rPr>
                        <a:t>arengukava</a:t>
                      </a:r>
                      <a:r>
                        <a:rPr lang="en-US" sz="1100" b="0">
                          <a:solidFill>
                            <a:schemeClr val="tx1"/>
                          </a:solidFill>
                        </a:rPr>
                        <a:t> 2040, </a:t>
                      </a:r>
                      <a:r>
                        <a:rPr lang="en-US" sz="1100" b="0" err="1">
                          <a:solidFill>
                            <a:schemeClr val="tx1"/>
                          </a:solidFill>
                        </a:rPr>
                        <a:t>lk</a:t>
                      </a:r>
                      <a:r>
                        <a:rPr lang="en-US" sz="1100" b="0">
                          <a:solidFill>
                            <a:schemeClr val="tx1"/>
                          </a:solidFill>
                        </a:rPr>
                        <a:t> 16.</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err="1">
                          <a:solidFill>
                            <a:srgbClr val="000000"/>
                          </a:solidFill>
                          <a:latin typeface="+mn-lt"/>
                          <a:ea typeface="Calibri"/>
                          <a:cs typeface="Calibri"/>
                          <a:sym typeface="Calibri"/>
                        </a:rPr>
                        <a:t>Välja</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arendatud</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abivajajate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vajadustele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vastav</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sotsiaalhoolekande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taristu</a:t>
                      </a:r>
                      <a:r>
                        <a:rPr lang="en-US" sz="1100">
                          <a:solidFill>
                            <a:srgbClr val="000000"/>
                          </a:solidFill>
                          <a:latin typeface="+mn-lt"/>
                          <a:ea typeface="Calibri"/>
                          <a:cs typeface="Calibri"/>
                          <a:sym typeface="Calibri"/>
                        </a:rPr>
                        <a:t> ja </a:t>
                      </a:r>
                      <a:r>
                        <a:rPr lang="en-US" sz="1100" err="1">
                          <a:solidFill>
                            <a:srgbClr val="000000"/>
                          </a:solidFill>
                          <a:latin typeface="+mn-lt"/>
                          <a:ea typeface="Calibri"/>
                          <a:cs typeface="Calibri"/>
                          <a:sym typeface="Calibri"/>
                        </a:rPr>
                        <a:t>kvaliteetsed</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sotsiaalteenused</a:t>
                      </a:r>
                      <a:r>
                        <a:rPr lang="en-US" sz="1100">
                          <a:solidFill>
                            <a:srgbClr val="000000"/>
                          </a:solidFill>
                          <a:latin typeface="+mn-lt"/>
                          <a:ea typeface="Calibri"/>
                          <a:cs typeface="Calibri"/>
                          <a:sym typeface="Calibri"/>
                        </a:rPr>
                        <a:t>. </a:t>
                      </a:r>
                      <a:r>
                        <a:rPr lang="et-EE" sz="1100">
                          <a:solidFill>
                            <a:srgbClr val="000000"/>
                          </a:solidFill>
                          <a:latin typeface="+mn-lt"/>
                          <a:ea typeface="Calibri"/>
                          <a:cs typeface="Calibri"/>
                          <a:sym typeface="Calibri"/>
                        </a:rPr>
                        <a:t>T</a:t>
                      </a:r>
                      <a:r>
                        <a:rPr lang="en-US" sz="1100" err="1">
                          <a:solidFill>
                            <a:srgbClr val="000000"/>
                          </a:solidFill>
                          <a:latin typeface="+mn-lt"/>
                          <a:ea typeface="Calibri"/>
                          <a:cs typeface="Calibri"/>
                          <a:sym typeface="Calibri"/>
                        </a:rPr>
                        <a:t>agatud</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erivajadustega</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laste</a:t>
                      </a:r>
                      <a:r>
                        <a:rPr lang="en-US" sz="1100">
                          <a:solidFill>
                            <a:srgbClr val="000000"/>
                          </a:solidFill>
                          <a:latin typeface="+mn-lt"/>
                          <a:ea typeface="Calibri"/>
                          <a:cs typeface="Calibri"/>
                          <a:sym typeface="Calibri"/>
                        </a:rPr>
                        <a:t> ja </a:t>
                      </a:r>
                      <a:r>
                        <a:rPr lang="en-US" sz="1100" err="1">
                          <a:solidFill>
                            <a:srgbClr val="000000"/>
                          </a:solidFill>
                          <a:latin typeface="+mn-lt"/>
                          <a:ea typeface="Calibri"/>
                          <a:cs typeface="Calibri"/>
                          <a:sym typeface="Calibri"/>
                        </a:rPr>
                        <a:t>abivajajate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perede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varajane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märkamine</a:t>
                      </a:r>
                      <a:r>
                        <a:rPr lang="en-US" sz="1100">
                          <a:solidFill>
                            <a:srgbClr val="000000"/>
                          </a:solidFill>
                          <a:latin typeface="+mn-lt"/>
                          <a:ea typeface="Calibri"/>
                          <a:cs typeface="Calibri"/>
                          <a:sym typeface="Calibri"/>
                        </a:rPr>
                        <a:t> ja </a:t>
                      </a:r>
                      <a:r>
                        <a:rPr lang="en-US" sz="1100" err="1">
                          <a:solidFill>
                            <a:srgbClr val="000000"/>
                          </a:solidFill>
                          <a:latin typeface="+mn-lt"/>
                          <a:ea typeface="Calibri"/>
                          <a:cs typeface="Calibri"/>
                          <a:sym typeface="Calibri"/>
                        </a:rPr>
                        <a:t>nõustamine</a:t>
                      </a:r>
                      <a:r>
                        <a:rPr lang="en-US" sz="1100">
                          <a:solidFill>
                            <a:srgbClr val="000000"/>
                          </a:solidFill>
                          <a:latin typeface="+mn-lt"/>
                          <a:ea typeface="Calibri"/>
                          <a:cs typeface="Calibri"/>
                          <a:sym typeface="Calibri"/>
                        </a:rPr>
                        <a:t>. </a:t>
                      </a:r>
                      <a:r>
                        <a:rPr lang="et-EE" sz="1100">
                          <a:solidFill>
                            <a:srgbClr val="000000"/>
                          </a:solidFill>
                          <a:latin typeface="+mn-lt"/>
                          <a:ea typeface="Calibri"/>
                          <a:cs typeface="Calibri"/>
                          <a:sym typeface="Calibri"/>
                        </a:rPr>
                        <a:t>T</a:t>
                      </a:r>
                      <a:r>
                        <a:rPr lang="et-EE" sz="1100"/>
                        <a:t>oimib teenuste osutamisel tõhus koostöö partneritega.</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3302947"/>
                  </a:ext>
                </a:extLst>
              </a:tr>
              <a:tr h="45720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n-US" sz="1100" b="0">
                          <a:solidFill>
                            <a:schemeClr val="tx1"/>
                          </a:solidFill>
                        </a:rPr>
                        <a:t>Jõgeva </a:t>
                      </a:r>
                      <a:r>
                        <a:rPr lang="en-US" sz="1100" b="0" err="1">
                          <a:solidFill>
                            <a:schemeClr val="tx1"/>
                          </a:solidFill>
                        </a:rPr>
                        <a:t>valla</a:t>
                      </a:r>
                      <a:r>
                        <a:rPr lang="en-US" sz="1100" b="0">
                          <a:solidFill>
                            <a:schemeClr val="tx1"/>
                          </a:solidFill>
                        </a:rPr>
                        <a:t> </a:t>
                      </a:r>
                      <a:r>
                        <a:rPr lang="en-US" sz="1100" b="0" err="1">
                          <a:solidFill>
                            <a:schemeClr val="tx1"/>
                          </a:solidFill>
                        </a:rPr>
                        <a:t>arengukava</a:t>
                      </a:r>
                      <a:r>
                        <a:rPr lang="en-US" sz="1100" b="0">
                          <a:solidFill>
                            <a:schemeClr val="tx1"/>
                          </a:solidFill>
                        </a:rPr>
                        <a:t> 2018-2028, </a:t>
                      </a:r>
                      <a:r>
                        <a:rPr lang="en-US" sz="1100" b="0" err="1">
                          <a:solidFill>
                            <a:schemeClr val="tx1"/>
                          </a:solidFill>
                        </a:rPr>
                        <a:t>lk</a:t>
                      </a:r>
                      <a:r>
                        <a:rPr lang="en-US" sz="1100" b="0">
                          <a:solidFill>
                            <a:schemeClr val="tx1"/>
                          </a:solidFill>
                        </a:rPr>
                        <a:t> 59.</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a:solidFill>
                            <a:srgbClr val="000000"/>
                          </a:solidFill>
                          <a:latin typeface="+mn-lt"/>
                          <a:ea typeface="Calibri"/>
                          <a:cs typeface="Calibri"/>
                          <a:sym typeface="Calibri"/>
                        </a:rPr>
                        <a:t>Ta</a:t>
                      </a:r>
                      <a:r>
                        <a:rPr lang="en-US" sz="1100" err="1">
                          <a:solidFill>
                            <a:srgbClr val="000000"/>
                          </a:solidFill>
                          <a:latin typeface="+mn-lt"/>
                          <a:ea typeface="Calibri"/>
                          <a:cs typeface="Calibri"/>
                          <a:sym typeface="Calibri"/>
                        </a:rPr>
                        <a:t>gatud</a:t>
                      </a:r>
                      <a:r>
                        <a:rPr lang="en-US" sz="1100">
                          <a:solidFill>
                            <a:srgbClr val="000000"/>
                          </a:solidFill>
                          <a:latin typeface="+mn-lt"/>
                          <a:ea typeface="Calibri"/>
                          <a:cs typeface="Calibri"/>
                          <a:sym typeface="Calibri"/>
                        </a:rPr>
                        <a:t> on </a:t>
                      </a:r>
                      <a:r>
                        <a:rPr lang="en-US" sz="1100" err="1">
                          <a:solidFill>
                            <a:srgbClr val="000000"/>
                          </a:solidFill>
                          <a:latin typeface="+mn-lt"/>
                          <a:ea typeface="Calibri"/>
                          <a:cs typeface="Calibri"/>
                          <a:sym typeface="Calibri"/>
                        </a:rPr>
                        <a:t>elanikkonna</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sotsiaalne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kaitse</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Tervist</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toetav</a:t>
                      </a:r>
                      <a:r>
                        <a:rPr lang="en-US" sz="1100">
                          <a:solidFill>
                            <a:srgbClr val="000000"/>
                          </a:solidFill>
                          <a:latin typeface="+mn-lt"/>
                          <a:ea typeface="Calibri"/>
                          <a:cs typeface="Calibri"/>
                          <a:sym typeface="Calibri"/>
                        </a:rPr>
                        <a:t> </a:t>
                      </a:r>
                      <a:r>
                        <a:rPr lang="en-US" sz="1100" err="1">
                          <a:solidFill>
                            <a:srgbClr val="000000"/>
                          </a:solidFill>
                          <a:latin typeface="+mn-lt"/>
                          <a:ea typeface="Calibri"/>
                          <a:cs typeface="Calibri"/>
                          <a:sym typeface="Calibri"/>
                        </a:rPr>
                        <a:t>elukeskkond</a:t>
                      </a:r>
                      <a:r>
                        <a:rPr lang="en-US" sz="1100">
                          <a:solidFill>
                            <a:srgbClr val="000000"/>
                          </a:solidFill>
                          <a:latin typeface="+mn-lt"/>
                          <a:ea typeface="Calibri"/>
                          <a:cs typeface="Calibri"/>
                          <a:sym typeface="Calibri"/>
                        </a:rPr>
                        <a:t>. </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1155859"/>
                  </a:ext>
                </a:extLst>
              </a:tr>
              <a:tr h="45720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a:solidFill>
                            <a:srgbClr val="000000"/>
                          </a:solidFill>
                          <a:latin typeface="+mn-lt"/>
                          <a:ea typeface="Calibri"/>
                          <a:cs typeface="Calibri"/>
                          <a:sym typeface="Calibri"/>
                        </a:rPr>
                        <a:t>Mustvee valla arengukava 2018-2030, lk 15</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lang="et-EE" sz="1100">
                          <a:solidFill>
                            <a:srgbClr val="000000"/>
                          </a:solidFill>
                          <a:latin typeface="+mn-lt"/>
                          <a:ea typeface="Calibri"/>
                          <a:cs typeface="Calibri"/>
                          <a:sym typeface="Calibri"/>
                        </a:rPr>
                        <a:t>Mustvee valla elanikud on toetatud terve elukaare vältel, tagatud on heal tasemel tervishoiu- ja sotsiaalteenused.</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1882582"/>
                  </a:ext>
                </a:extLst>
              </a:tr>
              <a:tr h="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Peipsimaa arengustrateegia 2019-2030, lk 14</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Koostöö ja infovahetus sotsiaal- ja tervishoiuteenuste pakkumisel ja arendamisel, nt spetsiifilised hooldusvõimalused, </a:t>
                      </a:r>
                      <a:r>
                        <a:rPr lang="et-EE" sz="1100" err="1"/>
                        <a:t>sotsiaaltranspor</a:t>
                      </a:r>
                      <a:r>
                        <a:rPr lang="en-US" sz="1100"/>
                        <a:t>t.</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7552094"/>
                  </a:ext>
                </a:extLst>
              </a:tr>
              <a:tr h="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i="0" kern="1200">
                          <a:solidFill>
                            <a:schemeClr val="dk1"/>
                          </a:solidFill>
                          <a:effectLst/>
                          <a:latin typeface="+mn-lt"/>
                          <a:ea typeface="+mn-ea"/>
                          <a:cs typeface="+mn-cs"/>
                        </a:rPr>
                        <a:t>Siseturvalisuse arengukava 2020-2030</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Eesti on ohutu elukeskkonna ja turvaliste kogukondadega ühiskond, kus elanikud oskavad turvalisusriske märgata, neid vältida ja vajadusel neile adekvaatselt reageerida.</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5431830"/>
                  </a:ext>
                </a:extLst>
              </a:tr>
              <a:tr h="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b="0">
                          <a:solidFill>
                            <a:schemeClr val="tx1"/>
                          </a:solidFill>
                        </a:rPr>
                        <a:t>Jõgeva maakonna energia- ja kliimakava 2022, lk 50</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t>Eraisikute, kogukondade ja organisatsioonide teadlikkuse tõstmine süsiniku jalajälje teemal.</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454289"/>
                  </a:ext>
                </a:extLst>
              </a:tr>
              <a:tr h="0">
                <a:tc vMerge="1">
                  <a:txBody>
                    <a:bodyPr/>
                    <a:lstStyle/>
                    <a:p>
                      <a:endParaRPr lang="et-E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solidFill>
                            <a:srgbClr val="000000"/>
                          </a:solidFill>
                          <a:latin typeface="+mn-lt"/>
                          <a:ea typeface="Calibri"/>
                          <a:cs typeface="Calibri"/>
                          <a:sym typeface="Calibri"/>
                        </a:rPr>
                        <a:t>Heaolu arengukava 2023-2030, lk 2</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lang="et-EE" sz="1100" kern="1200">
                          <a:solidFill>
                            <a:schemeClr val="dk1"/>
                          </a:solidFill>
                          <a:effectLst/>
                          <a:latin typeface="+mn-lt"/>
                          <a:ea typeface="+mn-ea"/>
                          <a:cs typeface="+mn-cs"/>
                        </a:rPr>
                        <a:t>Riigi kõige suuremaks varaks on tema inimesed. Sotsiaalministeeriumi poliitikate keskmes on inimene ja tema heaolu. Meie tegevuste eesmärk on pakkuda inimestele sotsiaalset turvatunnet, suunata kaasava ühiskonna ja ligipääsetava elukeskkonna loomist ning luua võrdsed võimalused osalemiseks hariduses, töö- ja ühiskonnaelus vastavalt iga inimese võimetele. /../ Vanemaealised on ühiskonnas sotsiaalselt kaasatud, neile on tagatud võrdsed võimalused ning nad on majanduslikult hästi toimetulevad.</a:t>
                      </a:r>
                    </a:p>
                    <a:p>
                      <a:pPr lvl="0"/>
                      <a:r>
                        <a:rPr lang="et-EE" sz="1100" kern="1200">
                          <a:solidFill>
                            <a:schemeClr val="dk1"/>
                          </a:solidFill>
                          <a:effectLst/>
                          <a:latin typeface="+mn-lt"/>
                          <a:ea typeface="+mn-ea"/>
                          <a:cs typeface="+mn-cs"/>
                        </a:rPr>
                        <a:t>Eesti sotsiaalhoolekande korraldus toetab inimeste heaolu ja sotsiaalse turvatunde kasvu.</a:t>
                      </a: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0429225"/>
                  </a:ext>
                </a:extLst>
              </a:tr>
            </a:tbl>
          </a:graphicData>
        </a:graphic>
      </p:graphicFrame>
    </p:spTree>
    <p:extLst>
      <p:ext uri="{BB962C8B-B14F-4D97-AF65-F5344CB8AC3E}">
        <p14:creationId xmlns:p14="http://schemas.microsoft.com/office/powerpoint/2010/main" val="4284114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17353D2-5738-E385-F146-CB7E92D51F5D}"/>
              </a:ext>
            </a:extLst>
          </p:cNvPr>
          <p:cNvGraphicFramePr>
            <a:graphicFrameLocks/>
          </p:cNvGraphicFramePr>
          <p:nvPr>
            <p:extLst>
              <p:ext uri="{D42A27DB-BD31-4B8C-83A1-F6EECF244321}">
                <p14:modId xmlns:p14="http://schemas.microsoft.com/office/powerpoint/2010/main" val="2582874512"/>
              </p:ext>
            </p:extLst>
          </p:nvPr>
        </p:nvGraphicFramePr>
        <p:xfrm>
          <a:off x="609599" y="968357"/>
          <a:ext cx="11224335" cy="2461908"/>
        </p:xfrm>
        <a:graphic>
          <a:graphicData uri="http://schemas.openxmlformats.org/drawingml/2006/table">
            <a:tbl>
              <a:tblPr firstRow="1" bandRow="1">
                <a:tableStyleId>{5C22544A-7EE6-4342-B048-85BDC9FD1C3A}</a:tableStyleId>
              </a:tblPr>
              <a:tblGrid>
                <a:gridCol w="1649507">
                  <a:extLst>
                    <a:ext uri="{9D8B030D-6E8A-4147-A177-3AD203B41FA5}">
                      <a16:colId xmlns:a16="http://schemas.microsoft.com/office/drawing/2014/main" val="616142020"/>
                    </a:ext>
                  </a:extLst>
                </a:gridCol>
                <a:gridCol w="2528047">
                  <a:extLst>
                    <a:ext uri="{9D8B030D-6E8A-4147-A177-3AD203B41FA5}">
                      <a16:colId xmlns:a16="http://schemas.microsoft.com/office/drawing/2014/main" val="906208430"/>
                    </a:ext>
                  </a:extLst>
                </a:gridCol>
                <a:gridCol w="7046781">
                  <a:extLst>
                    <a:ext uri="{9D8B030D-6E8A-4147-A177-3AD203B41FA5}">
                      <a16:colId xmlns:a16="http://schemas.microsoft.com/office/drawing/2014/main" val="257085502"/>
                    </a:ext>
                  </a:extLst>
                </a:gridCol>
              </a:tblGrid>
              <a:tr h="210740">
                <a:tc>
                  <a:txBody>
                    <a:bodyPr/>
                    <a:lstStyle/>
                    <a:p>
                      <a:pPr algn="l">
                        <a:lnSpc>
                          <a:spcPct val="90000"/>
                        </a:lnSpc>
                        <a:spcBef>
                          <a:spcPts val="0"/>
                        </a:spcBef>
                        <a:spcAft>
                          <a:spcPts val="0"/>
                        </a:spcAft>
                      </a:pPr>
                      <a:r>
                        <a:rPr lang="en-US" sz="1200">
                          <a:solidFill>
                            <a:schemeClr val="tx1"/>
                          </a:solidFill>
                        </a:rPr>
                        <a:t>JKTK </a:t>
                      </a:r>
                      <a:r>
                        <a:rPr lang="en-US" sz="1200" err="1">
                          <a:solidFill>
                            <a:schemeClr val="tx1"/>
                          </a:solidFill>
                        </a:rPr>
                        <a:t>strateegiline</a:t>
                      </a:r>
                      <a:r>
                        <a:rPr lang="en-US" sz="1200">
                          <a:solidFill>
                            <a:schemeClr val="tx1"/>
                          </a:solidFill>
                        </a:rPr>
                        <a:t> </a:t>
                      </a:r>
                      <a:r>
                        <a:rPr lang="en-US" sz="1200" err="1">
                          <a:solidFill>
                            <a:schemeClr val="tx1"/>
                          </a:solidFill>
                        </a:rPr>
                        <a:t>suund</a:t>
                      </a:r>
                      <a:endParaRPr lang="et-EE" sz="12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spcBef>
                          <a:spcPts val="0"/>
                        </a:spcBef>
                        <a:spcAft>
                          <a:spcPts val="0"/>
                        </a:spcAft>
                      </a:pPr>
                      <a:r>
                        <a:rPr lang="en-US" sz="1200" err="1">
                          <a:solidFill>
                            <a:schemeClr val="tx1"/>
                          </a:solidFill>
                        </a:rPr>
                        <a:t>Dokumendi</a:t>
                      </a:r>
                      <a:r>
                        <a:rPr lang="en-US" sz="1200">
                          <a:solidFill>
                            <a:schemeClr val="tx1"/>
                          </a:solidFill>
                        </a:rPr>
                        <a:t> </a:t>
                      </a:r>
                      <a:r>
                        <a:rPr lang="en-US" sz="1200" err="1">
                          <a:solidFill>
                            <a:schemeClr val="tx1"/>
                          </a:solidFill>
                        </a:rPr>
                        <a:t>nimi</a:t>
                      </a:r>
                      <a:r>
                        <a:rPr lang="en-US" sz="1200">
                          <a:solidFill>
                            <a:schemeClr val="tx1"/>
                          </a:solidFill>
                        </a:rPr>
                        <a:t> ja </a:t>
                      </a:r>
                      <a:r>
                        <a:rPr lang="en-US" sz="1200" err="1">
                          <a:solidFill>
                            <a:schemeClr val="tx1"/>
                          </a:solidFill>
                        </a:rPr>
                        <a:t>seose</a:t>
                      </a:r>
                      <a:r>
                        <a:rPr lang="en-US" sz="1200">
                          <a:solidFill>
                            <a:schemeClr val="tx1"/>
                          </a:solidFill>
                        </a:rPr>
                        <a:t> </a:t>
                      </a:r>
                      <a:r>
                        <a:rPr lang="en-US" sz="1200" err="1">
                          <a:solidFill>
                            <a:schemeClr val="tx1"/>
                          </a:solidFill>
                        </a:rPr>
                        <a:t>asukoht</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spcBef>
                          <a:spcPts val="0"/>
                        </a:spcBef>
                        <a:spcAft>
                          <a:spcPts val="0"/>
                        </a:spcAft>
                      </a:pPr>
                      <a:r>
                        <a:rPr lang="en-US" sz="1200" err="1">
                          <a:solidFill>
                            <a:schemeClr val="tx1"/>
                          </a:solidFill>
                        </a:rPr>
                        <a:t>Valdkondlike</a:t>
                      </a:r>
                      <a:r>
                        <a:rPr lang="en-US" sz="1200">
                          <a:solidFill>
                            <a:schemeClr val="tx1"/>
                          </a:solidFill>
                        </a:rPr>
                        <a:t> ja </a:t>
                      </a:r>
                      <a:r>
                        <a:rPr lang="en-US" sz="1200" err="1">
                          <a:solidFill>
                            <a:schemeClr val="tx1"/>
                          </a:solidFill>
                        </a:rPr>
                        <a:t>piirkondlike</a:t>
                      </a:r>
                      <a:r>
                        <a:rPr lang="en-US" sz="1200">
                          <a:solidFill>
                            <a:schemeClr val="tx1"/>
                          </a:solidFill>
                        </a:rPr>
                        <a:t> </a:t>
                      </a:r>
                      <a:r>
                        <a:rPr lang="en-US" sz="1200" err="1">
                          <a:solidFill>
                            <a:schemeClr val="tx1"/>
                          </a:solidFill>
                        </a:rPr>
                        <a:t>arengudokumentide</a:t>
                      </a:r>
                      <a:r>
                        <a:rPr lang="en-US" sz="1200">
                          <a:solidFill>
                            <a:schemeClr val="tx1"/>
                          </a:solidFill>
                        </a:rPr>
                        <a:t> </a:t>
                      </a:r>
                      <a:r>
                        <a:rPr lang="en-US" sz="1200" err="1">
                          <a:solidFill>
                            <a:schemeClr val="tx1"/>
                          </a:solidFill>
                        </a:rPr>
                        <a:t>asjaomased</a:t>
                      </a:r>
                      <a:r>
                        <a:rPr lang="en-US" sz="1200">
                          <a:solidFill>
                            <a:schemeClr val="tx1"/>
                          </a:solidFill>
                        </a:rPr>
                        <a:t> </a:t>
                      </a:r>
                      <a:r>
                        <a:rPr lang="en-US" sz="1200" err="1">
                          <a:solidFill>
                            <a:schemeClr val="tx1"/>
                          </a:solidFill>
                        </a:rPr>
                        <a:t>eesmärgid</a:t>
                      </a:r>
                      <a:endParaRPr lang="et-EE" sz="120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0322036"/>
                  </a:ext>
                </a:extLst>
              </a:tr>
              <a:tr h="654666">
                <a:tc rowSpan="3">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r>
                        <a:rPr lang="fi-FI" sz="1100">
                          <a:solidFill>
                            <a:schemeClr val="tx1"/>
                          </a:solidFill>
                        </a:rPr>
                        <a:t>Sotsiaalselt turvalise elukeskkonna edendamine (ESF+). </a:t>
                      </a:r>
                    </a:p>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endParaRPr lang="fi-FI"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a:solidFill>
                            <a:srgbClr val="000000"/>
                          </a:solidFill>
                          <a:latin typeface="+mn-lt"/>
                          <a:ea typeface="Calibri"/>
                          <a:cs typeface="Calibri"/>
                          <a:sym typeface="Calibri"/>
                        </a:rPr>
                        <a:t>Heaolu arengukava 2023-2030, lk 18</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100" b="0" u="none" kern="1200">
                          <a:solidFill>
                            <a:schemeClr val="tx1"/>
                          </a:solidFill>
                          <a:effectLst/>
                          <a:latin typeface="+mn-lt"/>
                          <a:ea typeface="+mn-ea"/>
                          <a:cs typeface="+mn-cs"/>
                        </a:rPr>
                        <a:t>Jätkusuutliku ning ühiskonnas toimuvale arengule ja majandusarengule vastava tööhõivepoliitika elluviimine. Selleks tuleb: </a:t>
                      </a:r>
                    </a:p>
                    <a:p>
                      <a:pPr lvl="0"/>
                      <a:r>
                        <a:rPr lang="et-EE" sz="1100" b="0" u="none" kern="1200">
                          <a:solidFill>
                            <a:schemeClr val="tx1"/>
                          </a:solidFill>
                          <a:effectLst/>
                          <a:latin typeface="+mn-lt"/>
                          <a:ea typeface="+mn-ea"/>
                          <a:cs typeface="+mn-cs"/>
                        </a:rPr>
                        <a:t>lisaks senistele sihtrühmadele (töötud ja tööturul ebasoodsamas olukorras olevad inimesed) laiendada fookust ja haaret tööturuga nõrgalt seotud inimestele (nt hoolduskoormusega inimesed, rändetaustaga inimesed, pensionieas töötamist jätkata soovijad, mitteaktiivsed töösoovijad, NEET-olukorras noored)</a:t>
                      </a:r>
                      <a:r>
                        <a:rPr lang="en-US" sz="1100" b="0" u="none" kern="1200">
                          <a:solidFill>
                            <a:schemeClr val="tx1"/>
                          </a:solidFill>
                          <a:effectLst/>
                          <a:latin typeface="+mn-lt"/>
                          <a:ea typeface="+mn-ea"/>
                          <a:cs typeface="+mn-cs"/>
                        </a:rPr>
                        <a:t>.</a:t>
                      </a:r>
                      <a:endParaRPr lang="et-EE" sz="1100" b="0" u="none" kern="1200">
                        <a:solidFill>
                          <a:schemeClr val="tx1"/>
                        </a:solidFill>
                        <a:effectLst/>
                        <a:latin typeface="+mn-lt"/>
                        <a:ea typeface="+mn-ea"/>
                        <a:cs typeface="+mn-cs"/>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0240502"/>
                  </a:ext>
                </a:extLst>
              </a:tr>
              <a:tr h="787041">
                <a:tc vMerge="1">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endParaRPr lang="fi-FI"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 typeface="Wingdings" panose="05000000000000000000" pitchFamily="2" charset="2"/>
                        <a:buNone/>
                        <a:tabLst/>
                        <a:defRPr/>
                      </a:pPr>
                      <a:r>
                        <a:rPr lang="et-EE" sz="1100">
                          <a:solidFill>
                            <a:srgbClr val="000000"/>
                          </a:solidFill>
                          <a:latin typeface="+mn-lt"/>
                          <a:ea typeface="Calibri"/>
                          <a:cs typeface="Calibri"/>
                          <a:sym typeface="Calibri"/>
                        </a:rPr>
                        <a:t>Heaolu arengukava 2023-2030, lk 23</a:t>
                      </a:r>
                      <a:endParaRPr lang="en-US" sz="1100">
                        <a:solidFill>
                          <a:srgbClr val="000000"/>
                        </a:solidFill>
                        <a:latin typeface="+mn-lt"/>
                        <a:ea typeface="Calibri"/>
                        <a:cs typeface="Calibri"/>
                        <a:sym typeface="Calibri"/>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 typeface="Wingdings" panose="05000000000000000000" pitchFamily="2" charset="2"/>
                        <a:buNone/>
                        <a:tabLst/>
                        <a:defRPr/>
                      </a:pPr>
                      <a:r>
                        <a:rPr lang="et-EE" sz="1100" b="0" u="none" kern="1200">
                          <a:solidFill>
                            <a:schemeClr val="tx1"/>
                          </a:solidFill>
                          <a:effectLst/>
                          <a:latin typeface="+mn-lt"/>
                          <a:ea typeface="+mn-ea"/>
                          <a:cs typeface="+mn-cs"/>
                        </a:rPr>
                        <a:t>Vanemaealistele suunatud ennetava sotsiaaltöö edendamine. Selleks tuleb:</a:t>
                      </a:r>
                    </a:p>
                    <a:p>
                      <a:r>
                        <a:rPr lang="et-EE" sz="1100" b="0" u="none">
                          <a:solidFill>
                            <a:schemeClr val="tx1"/>
                          </a:solidFill>
                        </a:rPr>
                        <a:t>/…/ </a:t>
                      </a:r>
                      <a:r>
                        <a:rPr lang="et-EE" sz="1100" b="0" u="none" kern="1200">
                          <a:solidFill>
                            <a:schemeClr val="tx1"/>
                          </a:solidFill>
                          <a:effectLst/>
                          <a:latin typeface="+mn-lt"/>
                          <a:ea typeface="+mn-ea"/>
                          <a:cs typeface="+mn-cs"/>
                        </a:rPr>
                        <a:t>tugevdada kohaliku tasandi ennetustööd ja vabatahtlikku tegevust, sh leppida kokku kohalike omavalitsuste roll ja vastutus, et leida üles abi ja tuge vajavad vanemaealised inimesed. Eelkõige peab muutuma aktiivsemaks eakatele suunatud ennetav sotsiaaltöö. Toetada tuleb piirkondlikke algatusi ja kohaliku tasandi ennetustööd ning vaadata üle kohaliku omavalitsuse roll ja vastutus</a:t>
                      </a:r>
                      <a:r>
                        <a:rPr lang="en-US" sz="1100" b="0" u="none" kern="1200">
                          <a:solidFill>
                            <a:schemeClr val="tx1"/>
                          </a:solidFill>
                          <a:effectLst/>
                          <a:latin typeface="+mn-lt"/>
                          <a:ea typeface="+mn-ea"/>
                          <a:cs typeface="+mn-cs"/>
                        </a:rPr>
                        <a:t>.</a:t>
                      </a:r>
                      <a:endParaRPr lang="en-US" sz="1100" b="0" u="none">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6565237"/>
                  </a:ext>
                </a:extLst>
              </a:tr>
              <a:tr h="507582">
                <a:tc vMerge="1">
                  <a:txBody>
                    <a:bodyPr/>
                    <a:lstStyle/>
                    <a:p>
                      <a:pPr marL="0" marR="0" lvl="0" indent="0" algn="l" defTabSz="1219170" rtl="0" eaLnBrk="1" fontAlgn="auto" latinLnBrk="0" hangingPunct="1">
                        <a:lnSpc>
                          <a:spcPct val="80000"/>
                        </a:lnSpc>
                        <a:spcBef>
                          <a:spcPts val="0"/>
                        </a:spcBef>
                        <a:spcAft>
                          <a:spcPts val="0"/>
                        </a:spcAft>
                        <a:buClrTx/>
                        <a:buSzTx/>
                        <a:buFont typeface="Arial" panose="020B0604020202020204" pitchFamily="34" charset="0"/>
                        <a:buNone/>
                        <a:tabLst/>
                        <a:defRPr/>
                      </a:pPr>
                      <a:endParaRPr lang="fi-FI" sz="1100">
                        <a:solidFill>
                          <a:schemeClr val="tx1"/>
                        </a:solidFill>
                      </a:endParaRPr>
                    </a:p>
                  </a:txBody>
                  <a:tcPr marL="36000" marR="36000" marT="39600" marB="3600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t-EE" sz="1100" kern="1200">
                          <a:solidFill>
                            <a:schemeClr val="dk1"/>
                          </a:solidFill>
                          <a:effectLst/>
                          <a:latin typeface="+mn-lt"/>
                          <a:ea typeface="+mn-ea"/>
                          <a:cs typeface="+mn-cs"/>
                        </a:rPr>
                        <a:t>Euroopa Parlamendi ja nõukogu määrus (EL) 2021/1060 </a:t>
                      </a:r>
                      <a:endParaRPr lang="en-US" sz="1100" b="0">
                        <a:solidFill>
                          <a:schemeClr val="tx1"/>
                        </a:solidFill>
                      </a:endParaRPr>
                    </a:p>
                  </a:txBody>
                  <a:tcPr marL="36000" marR="36000" marT="396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i="0" u="none" kern="1200">
                          <a:solidFill>
                            <a:schemeClr val="tx1"/>
                          </a:solidFill>
                          <a:effectLst/>
                          <a:latin typeface="+mn-lt"/>
                          <a:ea typeface="+mn-ea"/>
                          <a:cs typeface="+mn-cs"/>
                        </a:rPr>
                        <a:t>S</a:t>
                      </a:r>
                      <a:r>
                        <a:rPr lang="et-EE" sz="1100" b="0" i="0" u="none" kern="1200">
                          <a:solidFill>
                            <a:schemeClr val="tx1"/>
                          </a:solidFill>
                          <a:effectLst/>
                          <a:latin typeface="+mn-lt"/>
                          <a:ea typeface="+mn-ea"/>
                          <a:cs typeface="+mn-cs"/>
                        </a:rPr>
                        <a:t>otsiaalsem ja kaasavam Euroopa, rakendades </a:t>
                      </a:r>
                      <a:r>
                        <a:rPr lang="et-EE" sz="1100" b="0" i="0" u="none" strike="noStrike" kern="1200">
                          <a:solidFill>
                            <a:schemeClr val="tx1"/>
                          </a:solidFill>
                          <a:effectLst/>
                          <a:latin typeface="+mn-lt"/>
                          <a:ea typeface="+mn-ea"/>
                          <a:cs typeface="+mn-cs"/>
                          <a:hlinkClick r:id="rId2">
                            <a:extLst>
                              <a:ext uri="{A12FA001-AC4F-418D-AE19-62706E023703}">
                                <ahyp:hlinkClr xmlns:ahyp="http://schemas.microsoft.com/office/drawing/2018/hyperlinkcolor" val="tx"/>
                              </a:ext>
                            </a:extLst>
                          </a:hlinkClick>
                        </a:rPr>
                        <a:t>Euroopa sotsiaalõiguste sammast</a:t>
                      </a:r>
                      <a:r>
                        <a:rPr lang="et-EE" sz="1100" b="0" i="0" u="none" kern="1200">
                          <a:solidFill>
                            <a:schemeClr val="tx1"/>
                          </a:solidFill>
                          <a:effectLst/>
                          <a:latin typeface="+mn-lt"/>
                          <a:ea typeface="+mn-ea"/>
                          <a:cs typeface="+mn-cs"/>
                        </a:rPr>
                        <a:t>; ning</a:t>
                      </a:r>
                    </a:p>
                    <a:p>
                      <a:r>
                        <a:rPr lang="et-EE" sz="1100" b="0" i="0" u="none" kern="1200">
                          <a:solidFill>
                            <a:schemeClr val="tx1"/>
                          </a:solidFill>
                          <a:effectLst/>
                          <a:latin typeface="+mn-lt"/>
                          <a:ea typeface="+mn-ea"/>
                          <a:cs typeface="+mn-cs"/>
                        </a:rPr>
                        <a:t>kodanikele lähemal olev Euroopa, mis saavutatakse igat liiki territooriumide jätkusuutliku ja integreeritud arengu ning kohalike algatuste kaudu.</a:t>
                      </a:r>
                    </a:p>
                  </a:txBody>
                  <a:tcPr marL="36000" marR="36000" marT="39600" marB="3600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5235261"/>
                  </a:ext>
                </a:extLst>
              </a:tr>
            </a:tbl>
          </a:graphicData>
        </a:graphic>
      </p:graphicFrame>
      <p:sp>
        <p:nvSpPr>
          <p:cNvPr id="2" name="Slaidinumbri kohatäide 3">
            <a:extLst>
              <a:ext uri="{FF2B5EF4-FFF2-40B4-BE49-F238E27FC236}">
                <a16:creationId xmlns:a16="http://schemas.microsoft.com/office/drawing/2014/main" id="{86702EE6-28E7-4BEF-06B0-4D83A138E26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67</a:t>
            </a:fld>
            <a:endParaRPr lang="et-EE">
              <a:solidFill>
                <a:prstClr val="black"/>
              </a:solidFill>
              <a:latin typeface="Calibri"/>
            </a:endParaRPr>
          </a:p>
        </p:txBody>
      </p:sp>
    </p:spTree>
    <p:extLst>
      <p:ext uri="{BB962C8B-B14F-4D97-AF65-F5344CB8AC3E}">
        <p14:creationId xmlns:p14="http://schemas.microsoft.com/office/powerpoint/2010/main" val="3124075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isu kohatäide 3">
            <a:extLst>
              <a:ext uri="{FF2B5EF4-FFF2-40B4-BE49-F238E27FC236}">
                <a16:creationId xmlns:a16="http://schemas.microsoft.com/office/drawing/2014/main" id="{188E3EB3-47AB-9F93-E0EE-B5A5C3883B55}"/>
              </a:ext>
            </a:extLst>
          </p:cNvPr>
          <p:cNvSpPr txBox="1">
            <a:spLocks/>
          </p:cNvSpPr>
          <p:nvPr/>
        </p:nvSpPr>
        <p:spPr>
          <a:xfrm>
            <a:off x="6212532" y="6106946"/>
            <a:ext cx="5365650" cy="513739"/>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9pPr>
          </a:lstStyle>
          <a:p>
            <a:pPr marL="0" indent="0">
              <a:spcBef>
                <a:spcPts val="0"/>
              </a:spcBef>
              <a:buNone/>
            </a:pPr>
            <a:endParaRPr lang="et-EE" sz="1100"/>
          </a:p>
        </p:txBody>
      </p:sp>
      <p:sp>
        <p:nvSpPr>
          <p:cNvPr id="26" name="Ristkülik 25">
            <a:extLst>
              <a:ext uri="{FF2B5EF4-FFF2-40B4-BE49-F238E27FC236}">
                <a16:creationId xmlns:a16="http://schemas.microsoft.com/office/drawing/2014/main" id="{FC73A15B-CFBE-5F51-EF6A-FC48D4A07B86}"/>
              </a:ext>
            </a:extLst>
          </p:cNvPr>
          <p:cNvSpPr/>
          <p:nvPr/>
        </p:nvSpPr>
        <p:spPr>
          <a:xfrm>
            <a:off x="477017" y="1279565"/>
            <a:ext cx="5498769" cy="733188"/>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kumimoji="0" lang="et-EE" sz="1100" b="1" i="0" u="none" strike="noStrike" kern="1200" cap="none" spc="0" normalizeH="0" baseline="0" noProof="0">
                <a:ln>
                  <a:noFill/>
                </a:ln>
                <a:solidFill>
                  <a:prstClr val="black"/>
                </a:solidFill>
                <a:effectLst/>
                <a:uLnTx/>
                <a:uFillTx/>
                <a:latin typeface="Calibri"/>
                <a:ea typeface="+mn-ea"/>
                <a:cs typeface="+mn-cs"/>
              </a:rPr>
              <a:t>JÕGEVAMAA KOOSTÖÖKODA</a:t>
            </a:r>
            <a:endParaRPr kumimoji="0" lang="et-EE" sz="1100" b="0" i="0" u="none" strike="noStrike" kern="1200" cap="none" spc="0" normalizeH="0" baseline="0" noProof="0">
              <a:ln>
                <a:noFill/>
              </a:ln>
              <a:solidFill>
                <a:prstClr val="black"/>
              </a:solidFill>
              <a:effectLst/>
              <a:uLnTx/>
              <a:uFillTx/>
              <a:latin typeface="Calibri"/>
              <a:ea typeface="+mn-ea"/>
              <a:cs typeface="+mn-cs"/>
            </a:endParaRPr>
          </a:p>
          <a:p>
            <a:pPr algn="l"/>
            <a:r>
              <a:rPr kumimoji="0" lang="et-EE" sz="1100" b="0" i="0" u="none" strike="noStrike" kern="1200" cap="none" spc="0" normalizeH="0" baseline="0" noProof="0">
                <a:ln>
                  <a:noFill/>
                </a:ln>
                <a:solidFill>
                  <a:schemeClr val="tx1"/>
                </a:solidFill>
                <a:effectLst/>
                <a:uLnTx/>
                <a:uFillTx/>
                <a:latin typeface="Calibri"/>
                <a:ea typeface="+mn-ea"/>
                <a:cs typeface="+mn-cs"/>
              </a:rPr>
              <a:t>Jõgevamaa Koostöökoja arengustrateegia 2015-2023. </a:t>
            </a:r>
            <a:r>
              <a:rPr lang="fi-FI" sz="1100" err="1">
                <a:solidFill>
                  <a:schemeClr val="tx1"/>
                </a:solidFill>
              </a:rPr>
              <a:t>Hinnang</a:t>
            </a:r>
            <a:r>
              <a:rPr lang="fi-FI" sz="1100">
                <a:solidFill>
                  <a:schemeClr val="tx1"/>
                </a:solidFill>
              </a:rPr>
              <a:t> </a:t>
            </a:r>
            <a:r>
              <a:rPr lang="fi-FI" sz="1100" err="1">
                <a:solidFill>
                  <a:schemeClr val="tx1"/>
                </a:solidFill>
              </a:rPr>
              <a:t>strateegia</a:t>
            </a:r>
            <a:r>
              <a:rPr lang="fi-FI" sz="1100">
                <a:solidFill>
                  <a:schemeClr val="tx1"/>
                </a:solidFill>
              </a:rPr>
              <a:t> </a:t>
            </a:r>
            <a:r>
              <a:rPr lang="fi-FI" sz="1100" err="1">
                <a:solidFill>
                  <a:schemeClr val="tx1"/>
                </a:solidFill>
              </a:rPr>
              <a:t>täitmisele</a:t>
            </a:r>
            <a:r>
              <a:rPr lang="fi-FI" sz="1100">
                <a:solidFill>
                  <a:schemeClr val="tx1"/>
                </a:solidFill>
              </a:rPr>
              <a:t> ja </a:t>
            </a:r>
            <a:r>
              <a:rPr lang="fi-FI" sz="1100" err="1">
                <a:solidFill>
                  <a:schemeClr val="tx1"/>
                </a:solidFill>
              </a:rPr>
              <a:t>soovitused</a:t>
            </a:r>
            <a:endParaRPr lang="et-EE" sz="1100" b="1" i="0" u="none" strike="noStrike" baseline="0">
              <a:solidFill>
                <a:schemeClr val="tx1"/>
              </a:solidFill>
              <a:latin typeface="Calibri" panose="020F0502020204030204" pitchFamily="34" charset="0"/>
            </a:endParaRPr>
          </a:p>
          <a:p>
            <a:pPr algn="l"/>
            <a:r>
              <a:rPr kumimoji="0" lang="et-EE" sz="1100" b="0" i="0" u="none" strike="noStrike" kern="1200" cap="none" spc="0" normalizeH="0" baseline="0" noProof="0">
                <a:ln>
                  <a:noFill/>
                </a:ln>
                <a:solidFill>
                  <a:prstClr val="black"/>
                </a:solidFill>
                <a:effectLst/>
                <a:uLnTx/>
                <a:uFillTx/>
                <a:latin typeface="Calibri"/>
                <a:ea typeface="+mn-ea"/>
                <a:cs typeface="+mn-cs"/>
              </a:rPr>
              <a:t>Jõgevamaa Koostöökoda arengustrateegia 2015-2023</a:t>
            </a:r>
          </a:p>
        </p:txBody>
      </p:sp>
      <p:sp>
        <p:nvSpPr>
          <p:cNvPr id="27" name="Ristkülik 26">
            <a:extLst>
              <a:ext uri="{FF2B5EF4-FFF2-40B4-BE49-F238E27FC236}">
                <a16:creationId xmlns:a16="http://schemas.microsoft.com/office/drawing/2014/main" id="{2C694256-8DDB-5720-022E-330706BFB559}"/>
              </a:ext>
            </a:extLst>
          </p:cNvPr>
          <p:cNvSpPr/>
          <p:nvPr/>
        </p:nvSpPr>
        <p:spPr>
          <a:xfrm>
            <a:off x="6108448" y="1277670"/>
            <a:ext cx="5498769" cy="1942778"/>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219170">
              <a:defRPr/>
            </a:pPr>
            <a:r>
              <a:rPr lang="en-US" sz="1100" b="1">
                <a:solidFill>
                  <a:schemeClr val="tx1"/>
                </a:solidFill>
              </a:rPr>
              <a:t>MAAKONDLIKUD STRATEEGIAD JA UURINGUD</a:t>
            </a:r>
            <a:r>
              <a:rPr lang="et-EE" sz="1100" b="1">
                <a:solidFill>
                  <a:schemeClr val="tx1"/>
                </a:solidFill>
              </a:rPr>
              <a:t> </a:t>
            </a:r>
            <a:endParaRPr lang="en-US" sz="1100" b="1">
              <a:solidFill>
                <a:schemeClr val="tx1"/>
              </a:solidFill>
            </a:endParaRP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 maakonna energia- ja kliimakava 2022</a:t>
            </a: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 maakonna majanduse ja ettevõtluskeskkonna arendamise võimaluste uuring 2022</a:t>
            </a: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Jõgevamaa arengustrateegia 2035+</a:t>
            </a: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Jõgevamaa liikuvusuuringu teostamine ja liikuvuse tulevikunägemuse seadmine 2022</a:t>
            </a: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Maakonna tervise ja heaolu ülevaade 2022</a:t>
            </a: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Tööturu põhitrendid maakonnas 2022</a:t>
            </a:r>
          </a:p>
          <a:p>
            <a:pPr defTabSz="1219170">
              <a:defRPr/>
            </a:pPr>
            <a:r>
              <a:rPr kumimoji="0" lang="et-EE" sz="1100" b="0" i="0" u="none" strike="noStrike" kern="1200" cap="none" spc="0" normalizeH="0" baseline="0" noProof="0">
                <a:ln>
                  <a:noFill/>
                </a:ln>
                <a:solidFill>
                  <a:prstClr val="black"/>
                </a:solidFill>
                <a:effectLst/>
                <a:uLnTx/>
                <a:uFillTx/>
                <a:latin typeface="Calibri"/>
                <a:ea typeface="+mn-ea"/>
                <a:cs typeface="+mn-cs"/>
              </a:rPr>
              <a:t>Ülevaade turismisektorist maakonnas 2022</a:t>
            </a:r>
          </a:p>
        </p:txBody>
      </p:sp>
      <p:sp>
        <p:nvSpPr>
          <p:cNvPr id="28" name="Ristkülik 27">
            <a:extLst>
              <a:ext uri="{FF2B5EF4-FFF2-40B4-BE49-F238E27FC236}">
                <a16:creationId xmlns:a16="http://schemas.microsoft.com/office/drawing/2014/main" id="{1364DB70-8A1C-BD28-D514-46DB871BCB31}"/>
              </a:ext>
            </a:extLst>
          </p:cNvPr>
          <p:cNvSpPr/>
          <p:nvPr/>
        </p:nvSpPr>
        <p:spPr>
          <a:xfrm>
            <a:off x="477015" y="2125100"/>
            <a:ext cx="5498769" cy="2942459"/>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a:solidFill>
                  <a:schemeClr val="tx1"/>
                </a:solidFill>
              </a:rPr>
              <a:t>KOHALIKE OMAVALITSUSTE STRATEEGIAD JA UURINGUD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 valla arengukava 2018-2028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 valla halduspiiri muutmise sotsiaalmajanduslike mõjude analüüs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Jõgeva Vallavalitsuse ja selle hallatavate asutuste optimaalse piirkondliku struktuuri kujundamine 2020</a:t>
            </a:r>
            <a:endParaRPr kumimoji="0" lang="en-US" sz="1100" b="0" i="0" u="none" strike="noStrike" kern="1200" cap="none" spc="0" normalizeH="0" baseline="0" noProof="0">
              <a:ln>
                <a:noFill/>
              </a:ln>
              <a:solidFill>
                <a:prstClr val="black"/>
              </a:solidFill>
              <a:effectLst/>
              <a:uLnTx/>
              <a:uFillTx/>
              <a:latin typeface="Calibri"/>
              <a:ea typeface="+mn-ea"/>
              <a:cs typeface="+mn-cs"/>
            </a:endParaRPr>
          </a:p>
          <a:p>
            <a:pPr>
              <a:defRPr/>
            </a:pPr>
            <a:r>
              <a:rPr kumimoji="0" lang="en-US" sz="1100" b="0" i="0" u="none" strike="noStrike" kern="1200" cap="none" spc="0" normalizeH="0" baseline="0" noProof="0">
                <a:ln>
                  <a:noFill/>
                </a:ln>
                <a:solidFill>
                  <a:prstClr val="black"/>
                </a:solidFill>
                <a:effectLst/>
                <a:uLnTx/>
                <a:uFillTx/>
                <a:latin typeface="Calibri"/>
                <a:ea typeface="+mn-ea"/>
                <a:cs typeface="+mn-cs"/>
              </a:rPr>
              <a:t>Jõgeva </a:t>
            </a:r>
            <a:r>
              <a:rPr kumimoji="0" lang="en-US" sz="1100" b="0" i="0" u="none" strike="noStrike" kern="1200" cap="none" spc="0" normalizeH="0" baseline="0" noProof="0" err="1">
                <a:ln>
                  <a:noFill/>
                </a:ln>
                <a:solidFill>
                  <a:prstClr val="black"/>
                </a:solidFill>
                <a:effectLst/>
                <a:uLnTx/>
                <a:uFillTx/>
                <a:latin typeface="Calibri"/>
                <a:ea typeface="+mn-ea"/>
                <a:cs typeface="+mn-cs"/>
              </a:rPr>
              <a:t>valla</a:t>
            </a:r>
            <a:r>
              <a:rPr kumimoji="0" lang="en-US" sz="1100" b="0" i="0" u="none" strike="noStrike" kern="1200" cap="none" spc="0" normalizeH="0" baseline="0" noProof="0">
                <a:ln>
                  <a:noFill/>
                </a:ln>
                <a:solidFill>
                  <a:prstClr val="black"/>
                </a:solidFill>
                <a:effectLst/>
                <a:uLnTx/>
                <a:uFillTx/>
                <a:latin typeface="Calibri"/>
                <a:ea typeface="+mn-ea"/>
                <a:cs typeface="+mn-cs"/>
              </a:rPr>
              <a:t> </a:t>
            </a:r>
            <a:r>
              <a:rPr kumimoji="0" lang="en-US" sz="1100" b="0" i="0" u="none" strike="noStrike" kern="1200" cap="none" spc="0" normalizeH="0" baseline="0" noProof="0" err="1">
                <a:ln>
                  <a:noFill/>
                </a:ln>
                <a:solidFill>
                  <a:prstClr val="black"/>
                </a:solidFill>
                <a:effectLst/>
                <a:uLnTx/>
                <a:uFillTx/>
                <a:latin typeface="Calibri"/>
                <a:ea typeface="+mn-ea"/>
                <a:cs typeface="+mn-cs"/>
              </a:rPr>
              <a:t>täisealiste</a:t>
            </a:r>
            <a:r>
              <a:rPr kumimoji="0" lang="en-US" sz="1100" b="0" i="0" u="none" strike="noStrike" kern="1200" cap="none" spc="0" normalizeH="0" baseline="0" noProof="0">
                <a:ln>
                  <a:noFill/>
                </a:ln>
                <a:solidFill>
                  <a:prstClr val="black"/>
                </a:solidFill>
                <a:effectLst/>
                <a:uLnTx/>
                <a:uFillTx/>
                <a:latin typeface="Calibri"/>
                <a:ea typeface="+mn-ea"/>
                <a:cs typeface="+mn-cs"/>
              </a:rPr>
              <a:t> </a:t>
            </a:r>
            <a:r>
              <a:rPr kumimoji="0" lang="en-US" sz="1100" b="0" i="0" u="none" strike="noStrike" kern="1200" cap="none" spc="0" normalizeH="0" baseline="0" noProof="0" err="1">
                <a:ln>
                  <a:noFill/>
                </a:ln>
                <a:solidFill>
                  <a:prstClr val="black"/>
                </a:solidFill>
                <a:effectLst/>
                <a:uLnTx/>
                <a:uFillTx/>
                <a:latin typeface="Calibri"/>
                <a:ea typeface="+mn-ea"/>
                <a:cs typeface="+mn-cs"/>
              </a:rPr>
              <a:t>hoolduskoormusega</a:t>
            </a:r>
            <a:r>
              <a:rPr kumimoji="0" lang="en-US" sz="1100" b="0" i="0" u="none" strike="noStrike" kern="1200" cap="none" spc="0" normalizeH="0" baseline="0" noProof="0">
                <a:ln>
                  <a:noFill/>
                </a:ln>
                <a:solidFill>
                  <a:prstClr val="black"/>
                </a:solidFill>
                <a:effectLst/>
                <a:uLnTx/>
                <a:uFillTx/>
                <a:latin typeface="Calibri"/>
                <a:ea typeface="+mn-ea"/>
                <a:cs typeface="+mn-cs"/>
              </a:rPr>
              <a:t> ja </a:t>
            </a:r>
            <a:r>
              <a:rPr kumimoji="0" lang="en-US" sz="1100" b="0" i="0" u="none" strike="noStrike" kern="1200" cap="none" spc="0" normalizeH="0" baseline="0" noProof="0" err="1">
                <a:ln>
                  <a:noFill/>
                </a:ln>
                <a:solidFill>
                  <a:prstClr val="black"/>
                </a:solidFill>
                <a:effectLst/>
                <a:uLnTx/>
                <a:uFillTx/>
                <a:latin typeface="Calibri"/>
                <a:ea typeface="+mn-ea"/>
                <a:cs typeface="+mn-cs"/>
              </a:rPr>
              <a:t>hooldust</a:t>
            </a:r>
            <a:r>
              <a:rPr kumimoji="0" lang="en-US" sz="1100" b="0" i="0" u="none" strike="noStrike" kern="1200" cap="none" spc="0" normalizeH="0" baseline="0" noProof="0">
                <a:ln>
                  <a:noFill/>
                </a:ln>
                <a:solidFill>
                  <a:prstClr val="black"/>
                </a:solidFill>
                <a:effectLst/>
                <a:uLnTx/>
                <a:uFillTx/>
                <a:latin typeface="Calibri"/>
                <a:ea typeface="+mn-ea"/>
                <a:cs typeface="+mn-cs"/>
              </a:rPr>
              <a:t> </a:t>
            </a:r>
            <a:r>
              <a:rPr kumimoji="0" lang="en-US" sz="1100" b="0" i="0" u="none" strike="noStrike" kern="1200" cap="none" spc="0" normalizeH="0" baseline="0" noProof="0" err="1">
                <a:ln>
                  <a:noFill/>
                </a:ln>
                <a:solidFill>
                  <a:prstClr val="black"/>
                </a:solidFill>
                <a:effectLst/>
                <a:uLnTx/>
                <a:uFillTx/>
                <a:latin typeface="Calibri"/>
                <a:ea typeface="+mn-ea"/>
                <a:cs typeface="+mn-cs"/>
              </a:rPr>
              <a:t>vajavate</a:t>
            </a:r>
            <a:r>
              <a:rPr kumimoji="0" lang="en-US" sz="1100" b="0" i="0" u="none" strike="noStrike" kern="1200" cap="none" spc="0" normalizeH="0" baseline="0" noProof="0">
                <a:ln>
                  <a:noFill/>
                </a:ln>
                <a:solidFill>
                  <a:prstClr val="black"/>
                </a:solidFill>
                <a:effectLst/>
                <a:uLnTx/>
                <a:uFillTx/>
                <a:latin typeface="Calibri"/>
                <a:ea typeface="+mn-ea"/>
                <a:cs typeface="+mn-cs"/>
              </a:rPr>
              <a:t> </a:t>
            </a:r>
            <a:r>
              <a:rPr kumimoji="0" lang="en-US" sz="1100" b="0" i="0" u="none" strike="noStrike" kern="1200" cap="none" spc="0" normalizeH="0" baseline="0" noProof="0" err="1">
                <a:ln>
                  <a:noFill/>
                </a:ln>
                <a:solidFill>
                  <a:prstClr val="black"/>
                </a:solidFill>
                <a:effectLst/>
                <a:uLnTx/>
                <a:uFillTx/>
                <a:latin typeface="Calibri"/>
                <a:ea typeface="+mn-ea"/>
                <a:cs typeface="+mn-cs"/>
              </a:rPr>
              <a:t>inimeste</a:t>
            </a:r>
            <a:r>
              <a:rPr kumimoji="0" lang="en-US" sz="1100" b="0" i="0" u="none" strike="noStrike" kern="1200" cap="none" spc="0" normalizeH="0" baseline="0" noProof="0">
                <a:ln>
                  <a:noFill/>
                </a:ln>
                <a:solidFill>
                  <a:prstClr val="black"/>
                </a:solidFill>
                <a:effectLst/>
                <a:uLnTx/>
                <a:uFillTx/>
                <a:latin typeface="Calibri"/>
                <a:ea typeface="+mn-ea"/>
                <a:cs typeface="+mn-cs"/>
              </a:rPr>
              <a:t> </a:t>
            </a:r>
            <a:r>
              <a:rPr kumimoji="0" lang="en-US" sz="1100" b="0" i="0" u="none" strike="noStrike" kern="1200" cap="none" spc="0" normalizeH="0" baseline="0" noProof="0" err="1">
                <a:ln>
                  <a:noFill/>
                </a:ln>
                <a:solidFill>
                  <a:prstClr val="black"/>
                </a:solidFill>
                <a:effectLst/>
                <a:uLnTx/>
                <a:uFillTx/>
                <a:latin typeface="Calibri"/>
                <a:ea typeface="+mn-ea"/>
                <a:cs typeface="+mn-cs"/>
              </a:rPr>
              <a:t>toimetulek</a:t>
            </a:r>
            <a:r>
              <a:rPr lang="en-US" sz="1100">
                <a:solidFill>
                  <a:prstClr val="black"/>
                </a:solidFill>
                <a:latin typeface="Calibri"/>
              </a:rPr>
              <a:t> </a:t>
            </a:r>
            <a:r>
              <a:rPr kumimoji="0" lang="en-US" sz="1100" b="0" i="0" u="none" strike="noStrike" kern="1200" cap="none" spc="0" normalizeH="0" baseline="0" noProof="0">
                <a:ln>
                  <a:noFill/>
                </a:ln>
                <a:solidFill>
                  <a:prstClr val="black"/>
                </a:solidFill>
                <a:effectLst/>
                <a:uLnTx/>
                <a:uFillTx/>
                <a:latin typeface="Calibri"/>
                <a:ea typeface="+mn-ea"/>
                <a:cs typeface="+mn-cs"/>
              </a:rPr>
              <a:t>Jõgeva </a:t>
            </a:r>
            <a:r>
              <a:rPr kumimoji="0" lang="en-US" sz="1100" b="0" i="0" u="none" strike="noStrike" kern="1200" cap="none" spc="0" normalizeH="0" baseline="0" noProof="0" err="1">
                <a:ln>
                  <a:noFill/>
                </a:ln>
                <a:solidFill>
                  <a:prstClr val="black"/>
                </a:solidFill>
                <a:effectLst/>
                <a:uLnTx/>
                <a:uFillTx/>
                <a:latin typeface="Calibri"/>
                <a:ea typeface="+mn-ea"/>
                <a:cs typeface="+mn-cs"/>
              </a:rPr>
              <a:t>vallas</a:t>
            </a:r>
            <a:r>
              <a:rPr kumimoji="0" lang="en-US" sz="1100" b="0" i="0" u="none" strike="noStrike" kern="1200" cap="none" spc="0" normalizeH="0" baseline="0" noProof="0">
                <a:ln>
                  <a:noFill/>
                </a:ln>
                <a:solidFill>
                  <a:prstClr val="black"/>
                </a:solidFill>
                <a:effectLst/>
                <a:uLnTx/>
                <a:uFillTx/>
                <a:latin typeface="Calibri"/>
                <a:ea typeface="+mn-ea"/>
                <a:cs typeface="+mn-cs"/>
              </a:rPr>
              <a:t> 2022</a:t>
            </a:r>
            <a:endParaRPr kumimoji="0" lang="et-EE"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Kamari piirkonna arengukava 2015-2020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Mustvee valla arengukava 2018-2030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Pajusi valla arengukava aastani 2031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Pala valla arengukava 2008-2023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Peipsimaa arengustrateegia 2019-2030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Peipsiääre valla arengukava 2018-2030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Puurmani valla arengukava 2016-2026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Põltsamaa valla arengukava 2040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Põltsamaa valla arengukava aastani 2035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Põltsamaa valla halduspiiride muutmise sotsiaalmajanduslike mõjude analüüs 2020</a:t>
            </a:r>
          </a:p>
        </p:txBody>
      </p:sp>
      <p:sp>
        <p:nvSpPr>
          <p:cNvPr id="32" name="Ristkülik 31">
            <a:extLst>
              <a:ext uri="{FF2B5EF4-FFF2-40B4-BE49-F238E27FC236}">
                <a16:creationId xmlns:a16="http://schemas.microsoft.com/office/drawing/2014/main" id="{1688ECD8-01AD-DF6F-BE68-1A633F5F303F}"/>
              </a:ext>
            </a:extLst>
          </p:cNvPr>
          <p:cNvSpPr/>
          <p:nvPr/>
        </p:nvSpPr>
        <p:spPr>
          <a:xfrm>
            <a:off x="477015" y="5190565"/>
            <a:ext cx="5498769" cy="793376"/>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1" i="0" u="none" strike="noStrike" kern="1200" cap="none" spc="0" normalizeH="0" baseline="0" noProof="0">
                <a:ln>
                  <a:noFill/>
                </a:ln>
                <a:solidFill>
                  <a:schemeClr val="tx1"/>
                </a:solidFill>
                <a:effectLst/>
                <a:uLnTx/>
                <a:uFillTx/>
                <a:latin typeface="Calibri"/>
                <a:ea typeface="+mn-ea"/>
                <a:cs typeface="+mn-cs"/>
              </a:rPr>
              <a:t>EUROOPA UURINGUD</a:t>
            </a:r>
            <a:endParaRPr kumimoji="0" lang="et-EE" sz="1100" b="0" i="0" u="none" strike="noStrike" kern="1200" cap="none" spc="0" normalizeH="0" baseline="0" noProof="0">
              <a:ln>
                <a:noFill/>
              </a:ln>
              <a:solidFill>
                <a:schemeClr val="tx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chemeClr val="tx1"/>
                </a:solidFill>
                <a:effectLst/>
                <a:uLnTx/>
                <a:uFillTx/>
                <a:latin typeface="Calibri"/>
                <a:ea typeface="+mn-ea"/>
                <a:cs typeface="+mn-cs"/>
              </a:rPr>
              <a:t>Eskola</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Soome</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küla</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tegevuse</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tutvustus</a:t>
            </a:r>
            <a:endParaRPr kumimoji="0" lang="en-US" sz="1100" b="0" i="0" u="none" strike="noStrike" kern="1200" cap="none" spc="0" normalizeH="0" baseline="0" noProof="0">
              <a:ln>
                <a:noFill/>
              </a:ln>
              <a:solidFill>
                <a:schemeClr val="tx1"/>
              </a:solidFill>
              <a:effectLst/>
              <a:uLnTx/>
              <a:uFillTx/>
              <a:latin typeface="Calibri"/>
              <a:ea typeface="+mn-ea"/>
              <a:cs typeface="+mn-cs"/>
            </a:endParaRPr>
          </a:p>
          <a:p>
            <a:pPr>
              <a:defRPr/>
            </a:pPr>
            <a:r>
              <a:rPr lang="et-EE" sz="1100" kern="1200">
                <a:solidFill>
                  <a:schemeClr val="dk1"/>
                </a:solidFill>
                <a:effectLst/>
                <a:latin typeface="+mn-lt"/>
                <a:ea typeface="+mn-ea"/>
                <a:cs typeface="+mn-cs"/>
              </a:rPr>
              <a:t>Euroopa Parlamendi ja nõukogu määrus (EL) 2021/1060 </a:t>
            </a:r>
            <a:endParaRPr kumimoji="0" lang="en-US" sz="1100" b="0" i="0" u="none" strike="noStrike" kern="1200" cap="none" spc="0" normalizeH="0" baseline="0" noProof="0">
              <a:ln>
                <a:noFill/>
              </a:ln>
              <a:solidFill>
                <a:schemeClr val="tx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chemeClr val="tx1"/>
                </a:solidFill>
                <a:effectLst/>
                <a:uLnTx/>
                <a:uFillTx/>
                <a:latin typeface="Calibri"/>
                <a:ea typeface="+mn-ea"/>
                <a:cs typeface="+mn-cs"/>
              </a:rPr>
              <a:t>Torupi</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Taani</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küla</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tegevuse</a:t>
            </a:r>
            <a:r>
              <a:rPr kumimoji="0" lang="en-US" sz="1100" b="0" i="0" u="none" strike="noStrike" kern="1200" cap="none" spc="0" normalizeH="0" baseline="0" noProof="0">
                <a:ln>
                  <a:noFill/>
                </a:ln>
                <a:solidFill>
                  <a:schemeClr val="tx1"/>
                </a:solidFill>
                <a:effectLst/>
                <a:uLnTx/>
                <a:uFillTx/>
                <a:latin typeface="Calibri"/>
                <a:ea typeface="+mn-ea"/>
                <a:cs typeface="+mn-cs"/>
              </a:rPr>
              <a:t> </a:t>
            </a:r>
            <a:r>
              <a:rPr kumimoji="0" lang="en-US" sz="1100" b="0" i="0" u="none" strike="noStrike" kern="1200" cap="none" spc="0" normalizeH="0" baseline="0" noProof="0" err="1">
                <a:ln>
                  <a:noFill/>
                </a:ln>
                <a:solidFill>
                  <a:schemeClr val="tx1"/>
                </a:solidFill>
                <a:effectLst/>
                <a:uLnTx/>
                <a:uFillTx/>
                <a:latin typeface="Calibri"/>
                <a:ea typeface="+mn-ea"/>
                <a:cs typeface="+mn-cs"/>
              </a:rPr>
              <a:t>tutvustus</a:t>
            </a:r>
            <a:endParaRPr kumimoji="0" lang="en-US" sz="1100" b="0" i="0" u="none" strike="noStrike" kern="1200" cap="none" spc="0" normalizeH="0" baseline="0" noProof="0">
              <a:ln>
                <a:noFill/>
              </a:ln>
              <a:solidFill>
                <a:schemeClr val="tx1"/>
              </a:solidFill>
              <a:effectLst/>
              <a:uLnTx/>
              <a:uFillTx/>
              <a:latin typeface="Calibri"/>
              <a:ea typeface="+mn-ea"/>
              <a:cs typeface="+mn-cs"/>
            </a:endParaRPr>
          </a:p>
        </p:txBody>
      </p:sp>
      <p:sp>
        <p:nvSpPr>
          <p:cNvPr id="34" name="Ristkülik 33">
            <a:extLst>
              <a:ext uri="{FF2B5EF4-FFF2-40B4-BE49-F238E27FC236}">
                <a16:creationId xmlns:a16="http://schemas.microsoft.com/office/drawing/2014/main" id="{DD89CDA3-4D07-29D4-6992-28FD50E84499}"/>
              </a:ext>
            </a:extLst>
          </p:cNvPr>
          <p:cNvSpPr/>
          <p:nvPr/>
        </p:nvSpPr>
        <p:spPr>
          <a:xfrm>
            <a:off x="477015" y="6106946"/>
            <a:ext cx="5498769" cy="551251"/>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1" i="0" u="none" strike="noStrike" kern="1200" cap="none" spc="0" normalizeH="0" baseline="0" noProof="0">
                <a:ln>
                  <a:noFill/>
                </a:ln>
                <a:solidFill>
                  <a:prstClr val="black"/>
                </a:solidFill>
                <a:effectLst/>
                <a:uLnTx/>
                <a:uFillTx/>
                <a:latin typeface="Calibri"/>
                <a:ea typeface="+mn-ea"/>
                <a:cs typeface="+mn-cs"/>
              </a:rPr>
              <a:t>HEIVÄL OÜ </a:t>
            </a:r>
            <a:r>
              <a:rPr lang="en-US" sz="1100" b="1">
                <a:solidFill>
                  <a:prstClr val="black"/>
                </a:solidFill>
                <a:latin typeface="Calibri"/>
              </a:rPr>
              <a:t>POOLT KOOSTATUD </a:t>
            </a:r>
            <a:r>
              <a:rPr kumimoji="0" lang="et-EE" sz="1100" b="1" i="0" u="none" strike="noStrike" kern="1200" cap="none" spc="0" normalizeH="0" baseline="0" noProof="0">
                <a:ln>
                  <a:noFill/>
                </a:ln>
                <a:solidFill>
                  <a:prstClr val="black"/>
                </a:solidFill>
                <a:effectLst/>
                <a:uLnTx/>
                <a:uFillTx/>
                <a:latin typeface="Calibri"/>
                <a:ea typeface="+mn-ea"/>
                <a:cs typeface="+mn-cs"/>
              </a:rPr>
              <a:t>UURINGUD</a:t>
            </a:r>
            <a:r>
              <a:rPr kumimoji="0" lang="en-US" sz="1100" b="1" i="0" u="none" strike="noStrike" kern="1200" cap="none" spc="0" normalizeH="0" baseline="0" noProof="0">
                <a:ln>
                  <a:noFill/>
                </a:ln>
                <a:solidFill>
                  <a:prstClr val="black"/>
                </a:solidFill>
                <a:effectLst/>
                <a:uLnTx/>
                <a:uFillTx/>
                <a:latin typeface="Calibri"/>
                <a:ea typeface="+mn-ea"/>
                <a:cs typeface="+mn-cs"/>
              </a:rPr>
              <a:t> JA ANALÜÜSID</a:t>
            </a:r>
            <a:endParaRPr kumimoji="0" lang="et-EE"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Elukeskkonna rahulolu-uuring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00" b="0" i="0" u="none" strike="noStrike" kern="1200" cap="none" spc="0" normalizeH="0" baseline="0" noProof="0">
                <a:ln>
                  <a:noFill/>
                </a:ln>
                <a:solidFill>
                  <a:prstClr val="black"/>
                </a:solidFill>
                <a:effectLst/>
                <a:uLnTx/>
                <a:uFillTx/>
                <a:latin typeface="Calibri"/>
                <a:ea typeface="+mn-ea"/>
                <a:cs typeface="+mn-cs"/>
              </a:rPr>
              <a:t>Noorsootöös osalevate noorte rahulolu noorsootööga 2020 </a:t>
            </a:r>
          </a:p>
        </p:txBody>
      </p:sp>
      <p:sp>
        <p:nvSpPr>
          <p:cNvPr id="35" name="Ristkülik 34">
            <a:extLst>
              <a:ext uri="{FF2B5EF4-FFF2-40B4-BE49-F238E27FC236}">
                <a16:creationId xmlns:a16="http://schemas.microsoft.com/office/drawing/2014/main" id="{662702EA-016E-5F1D-8F6F-532AD9C438CA}"/>
              </a:ext>
            </a:extLst>
          </p:cNvPr>
          <p:cNvSpPr/>
          <p:nvPr/>
        </p:nvSpPr>
        <p:spPr>
          <a:xfrm>
            <a:off x="6108448" y="3326071"/>
            <a:ext cx="5498769" cy="3332125"/>
          </a:xfrm>
          <a:prstGeom prst="rect">
            <a:avLst/>
          </a:prstGeom>
          <a:solidFill>
            <a:srgbClr val="E0E3EC"/>
          </a:solidFill>
          <a:ln>
            <a:solidFill>
              <a:srgbClr val="E0E3E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100" b="1">
                <a:solidFill>
                  <a:prstClr val="black"/>
                </a:solidFill>
                <a:latin typeface="Calibri"/>
              </a:rPr>
              <a:t>RIIKLIKUD STRATEEGIAD JA UURINGUD</a:t>
            </a:r>
            <a:endParaRPr kumimoji="0" lang="et-EE" sz="1100" b="0" i="0" u="none" strike="noStrike" kern="1200" cap="none" spc="0" normalizeH="0" baseline="0" noProof="0">
              <a:ln>
                <a:noFill/>
              </a:ln>
              <a:solidFill>
                <a:prstClr val="black"/>
              </a:solidFill>
              <a:effectLst/>
              <a:uLnTx/>
              <a:uFillTx/>
              <a:latin typeface="Calibri"/>
              <a:ea typeface="+mn-ea"/>
              <a:cs typeface="+mn-cs"/>
            </a:endParaRP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Antud seisuga kehtivad puude otsused maakondade lõikes 2022</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Eesti elanike reisikavatsused lähikuudeks 2021</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Eesti teadus- ja arendustegevuse, innovatsiooni ning ettevõtluse arengukava 2021–2035</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Energiamajanduse arengukava aastani 2030</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Heaolu arengukava 2023-2030 </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Kultuuri arengukava 2021-2030</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Maakonna arengustrateegia koostamise juhend 2018</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Maakonna arengustrateegia uuendamise juhend 2021</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Päranditurism Eestis: potentsiaal ja arenguvõimalused</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Sidusa Eesti arengukava 2030</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Siseturvalisuse arengukava 2020-2030</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Strateegia “Eesti 2035”</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Struktuuritoetused 2021+ hoolekandes</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Turismistrateegia 2022-2025</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Üleriigiline planeering „Eesti 2030+”</a:t>
            </a:r>
          </a:p>
          <a:p>
            <a:pPr>
              <a:defRPr/>
            </a:pPr>
            <a:r>
              <a:rPr kumimoji="0" lang="et-EE" sz="1100" b="0" i="0" u="none" strike="noStrike" kern="1200" cap="none" spc="0" normalizeH="0" baseline="0" noProof="0">
                <a:ln>
                  <a:noFill/>
                </a:ln>
                <a:solidFill>
                  <a:prstClr val="black"/>
                </a:solidFill>
                <a:effectLst/>
                <a:uLnTx/>
                <a:uFillTx/>
                <a:latin typeface="Calibri"/>
                <a:ea typeface="+mn-ea"/>
                <a:cs typeface="+mn-cs"/>
              </a:rPr>
              <a:t>Üleriigiline uuring elamute kasutusest väljalangevusest ja tühjenemise mustritest 2022</a:t>
            </a:r>
          </a:p>
        </p:txBody>
      </p:sp>
      <p:sp>
        <p:nvSpPr>
          <p:cNvPr id="8" name="TextBox 7">
            <a:extLst>
              <a:ext uri="{FF2B5EF4-FFF2-40B4-BE49-F238E27FC236}">
                <a16:creationId xmlns:a16="http://schemas.microsoft.com/office/drawing/2014/main" id="{C210917E-790F-52E0-64CB-0C0FE99778A2}"/>
              </a:ext>
            </a:extLst>
          </p:cNvPr>
          <p:cNvSpPr txBox="1"/>
          <p:nvPr/>
        </p:nvSpPr>
        <p:spPr>
          <a:xfrm>
            <a:off x="504785" y="987548"/>
            <a:ext cx="9421535" cy="276999"/>
          </a:xfrm>
          <a:prstGeom prst="rect">
            <a:avLst/>
          </a:prstGeom>
          <a:noFill/>
        </p:spPr>
        <p:txBody>
          <a:bodyPr wrap="square">
            <a:spAutoFit/>
          </a:bodyPr>
          <a:lstStyle/>
          <a:p>
            <a:r>
              <a:rPr lang="et-EE" sz="1200"/>
              <a:t>Sise- ja väliskeskkonna analüüsi</a:t>
            </a:r>
            <a:r>
              <a:rPr lang="en-US" sz="1200"/>
              <a:t> </a:t>
            </a:r>
            <a:r>
              <a:rPr lang="en-US" sz="1200" err="1"/>
              <a:t>teostamiseks</a:t>
            </a:r>
            <a:r>
              <a:rPr lang="en-US" sz="1200"/>
              <a:t> </a:t>
            </a:r>
            <a:r>
              <a:rPr lang="et-EE" sz="1200"/>
              <a:t>ning</a:t>
            </a:r>
            <a:r>
              <a:rPr lang="en-US" sz="1200"/>
              <a:t> </a:t>
            </a:r>
            <a:r>
              <a:rPr lang="en-US" sz="1200" err="1"/>
              <a:t>strateegia</a:t>
            </a:r>
            <a:r>
              <a:rPr lang="en-US" sz="1200"/>
              <a:t> </a:t>
            </a:r>
            <a:r>
              <a:rPr lang="en-US" sz="1200" err="1"/>
              <a:t>koostamiseks</a:t>
            </a:r>
            <a:r>
              <a:rPr lang="en-US" sz="1200"/>
              <a:t> </a:t>
            </a:r>
            <a:r>
              <a:rPr lang="en-US" sz="1200" err="1"/>
              <a:t>kasutati</a:t>
            </a:r>
            <a:r>
              <a:rPr lang="en-US" sz="1200"/>
              <a:t> </a:t>
            </a:r>
            <a:r>
              <a:rPr lang="en-US" sz="1200" err="1"/>
              <a:t>piirkonnaga</a:t>
            </a:r>
            <a:r>
              <a:rPr lang="en-US" sz="1200"/>
              <a:t> </a:t>
            </a:r>
            <a:r>
              <a:rPr lang="en-US" sz="1200" err="1"/>
              <a:t>seotud</a:t>
            </a:r>
            <a:r>
              <a:rPr lang="en-US" sz="1200"/>
              <a:t> </a:t>
            </a:r>
            <a:r>
              <a:rPr lang="en-US" sz="1200" err="1"/>
              <a:t>dokument</a:t>
            </a:r>
            <a:r>
              <a:rPr lang="et-EE" sz="1200"/>
              <a:t>e</a:t>
            </a:r>
            <a:r>
              <a:rPr lang="en-US" sz="1200"/>
              <a:t> ja </a:t>
            </a:r>
            <a:r>
              <a:rPr lang="en-US" sz="1200" err="1"/>
              <a:t>uuringu</a:t>
            </a:r>
            <a:r>
              <a:rPr lang="et-EE" sz="1200"/>
              <a:t>id</a:t>
            </a:r>
            <a:r>
              <a:rPr lang="en-US" sz="1200"/>
              <a:t>.</a:t>
            </a:r>
          </a:p>
        </p:txBody>
      </p:sp>
      <p:sp>
        <p:nvSpPr>
          <p:cNvPr id="6" name="Title 2">
            <a:extLst>
              <a:ext uri="{FF2B5EF4-FFF2-40B4-BE49-F238E27FC236}">
                <a16:creationId xmlns:a16="http://schemas.microsoft.com/office/drawing/2014/main" id="{7F00FA2E-2B0D-0D0D-015C-85E77B0B14E5}"/>
              </a:ext>
            </a:extLst>
          </p:cNvPr>
          <p:cNvSpPr txBox="1">
            <a:spLocks/>
          </p:cNvSpPr>
          <p:nvPr/>
        </p:nvSpPr>
        <p:spPr>
          <a:xfrm>
            <a:off x="609599" y="153986"/>
            <a:ext cx="1093845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err="1"/>
              <a:t>Allikad</a:t>
            </a:r>
            <a:endParaRPr lang="et-EE"/>
          </a:p>
        </p:txBody>
      </p:sp>
      <p:sp>
        <p:nvSpPr>
          <p:cNvPr id="2" name="Slaidinumbri kohatäide 3">
            <a:extLst>
              <a:ext uri="{FF2B5EF4-FFF2-40B4-BE49-F238E27FC236}">
                <a16:creationId xmlns:a16="http://schemas.microsoft.com/office/drawing/2014/main" id="{EBB8B8F5-4DDE-3970-504E-591DF6DC1F1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68</a:t>
            </a:fld>
            <a:endParaRPr lang="et-EE">
              <a:solidFill>
                <a:prstClr val="black"/>
              </a:solidFill>
              <a:latin typeface="Calibri"/>
            </a:endParaRPr>
          </a:p>
        </p:txBody>
      </p:sp>
    </p:spTree>
    <p:extLst>
      <p:ext uri="{BB962C8B-B14F-4D97-AF65-F5344CB8AC3E}">
        <p14:creationId xmlns:p14="http://schemas.microsoft.com/office/powerpoint/2010/main" val="2161278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4230B7-161E-856A-507F-2ABE254D9749}"/>
              </a:ext>
            </a:extLst>
          </p:cNvPr>
          <p:cNvPicPr>
            <a:picLocks noChangeAspect="1"/>
          </p:cNvPicPr>
          <p:nvPr/>
        </p:nvPicPr>
        <p:blipFill>
          <a:blip r:embed="rId2"/>
          <a:stretch>
            <a:fillRect/>
          </a:stretch>
        </p:blipFill>
        <p:spPr>
          <a:xfrm>
            <a:off x="-97" y="0"/>
            <a:ext cx="4010121" cy="6858000"/>
          </a:xfrm>
          <a:prstGeom prst="rect">
            <a:avLst/>
          </a:prstGeom>
        </p:spPr>
      </p:pic>
      <p:sp>
        <p:nvSpPr>
          <p:cNvPr id="2" name="Pealkiri 1">
            <a:extLst>
              <a:ext uri="{FF2B5EF4-FFF2-40B4-BE49-F238E27FC236}">
                <a16:creationId xmlns:a16="http://schemas.microsoft.com/office/drawing/2014/main" id="{79ECF67B-132E-8BC1-3CC6-040B98839697}"/>
              </a:ext>
            </a:extLst>
          </p:cNvPr>
          <p:cNvSpPr>
            <a:spLocks noGrp="1"/>
          </p:cNvSpPr>
          <p:nvPr>
            <p:ph type="title"/>
          </p:nvPr>
        </p:nvSpPr>
        <p:spPr>
          <a:xfrm>
            <a:off x="3089429" y="3785464"/>
            <a:ext cx="8467680" cy="1755774"/>
          </a:xfrm>
        </p:spPr>
        <p:txBody>
          <a:bodyPr>
            <a:normAutofit/>
          </a:bodyPr>
          <a:lstStyle/>
          <a:p>
            <a:r>
              <a:rPr lang="et-EE" sz="5400"/>
              <a:t>lisad</a:t>
            </a:r>
            <a:endParaRPr lang="en-US" sz="5400"/>
          </a:p>
        </p:txBody>
      </p:sp>
      <p:sp>
        <p:nvSpPr>
          <p:cNvPr id="4" name="Title 2">
            <a:extLst>
              <a:ext uri="{FF2B5EF4-FFF2-40B4-BE49-F238E27FC236}">
                <a16:creationId xmlns:a16="http://schemas.microsoft.com/office/drawing/2014/main" id="{A1931886-A473-E512-097F-731E8268F129}"/>
              </a:ext>
            </a:extLst>
          </p:cNvPr>
          <p:cNvSpPr txBox="1">
            <a:spLocks/>
          </p:cNvSpPr>
          <p:nvPr/>
        </p:nvSpPr>
        <p:spPr>
          <a:xfrm>
            <a:off x="1707020" y="937490"/>
            <a:ext cx="10363201"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endParaRPr lang="et-EE" sz="4400" b="1"/>
          </a:p>
        </p:txBody>
      </p:sp>
    </p:spTree>
    <p:extLst>
      <p:ext uri="{BB962C8B-B14F-4D97-AF65-F5344CB8AC3E}">
        <p14:creationId xmlns:p14="http://schemas.microsoft.com/office/powerpoint/2010/main" val="2310051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lt 22">
            <a:extLst>
              <a:ext uri="{FF2B5EF4-FFF2-40B4-BE49-F238E27FC236}">
                <a16:creationId xmlns:a16="http://schemas.microsoft.com/office/drawing/2014/main" id="{35B9E953-429D-C990-2A7B-863244D5D5C1}"/>
              </a:ext>
            </a:extLst>
          </p:cNvPr>
          <p:cNvPicPr>
            <a:picLocks noChangeAspect="1"/>
          </p:cNvPicPr>
          <p:nvPr/>
        </p:nvPicPr>
        <p:blipFill rotWithShape="1">
          <a:blip r:embed="rId3"/>
          <a:srcRect l="2147" t="6433"/>
          <a:stretch/>
        </p:blipFill>
        <p:spPr>
          <a:xfrm>
            <a:off x="5484585" y="1410117"/>
            <a:ext cx="6589831" cy="4355850"/>
          </a:xfrm>
          <a:prstGeom prst="rect">
            <a:avLst/>
          </a:prstGeom>
        </p:spPr>
      </p:pic>
      <p:sp>
        <p:nvSpPr>
          <p:cNvPr id="11" name="Sisu kohatäide 2">
            <a:extLst>
              <a:ext uri="{FF2B5EF4-FFF2-40B4-BE49-F238E27FC236}">
                <a16:creationId xmlns:a16="http://schemas.microsoft.com/office/drawing/2014/main" id="{FDE28050-AA25-3B17-3422-3D924201DEA1}"/>
              </a:ext>
            </a:extLst>
          </p:cNvPr>
          <p:cNvSpPr txBox="1">
            <a:spLocks/>
          </p:cNvSpPr>
          <p:nvPr/>
        </p:nvSpPr>
        <p:spPr>
          <a:xfrm>
            <a:off x="609597" y="1128077"/>
            <a:ext cx="4686203" cy="545528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9705" indent="-456565">
              <a:buClr>
                <a:srgbClr val="FB821E"/>
              </a:buClr>
              <a:buFont typeface="Wingdings" panose="05000000000000000000" pitchFamily="2" charset="2"/>
              <a:buChar char="ü"/>
            </a:pPr>
            <a:r>
              <a:rPr lang="et-EE" sz="1400"/>
              <a:t>Jõgevamaa Koostöökoja tegevuspiirkond asub Ida-Eestis, Mandri-Eesti keskpunkti ja Peipsi järve vahel.</a:t>
            </a:r>
            <a:r>
              <a:rPr lang="en-US" sz="1400"/>
              <a:t> </a:t>
            </a:r>
            <a:r>
              <a:rPr lang="en-US" sz="1400" err="1"/>
              <a:t>Tegevuspiirkonna</a:t>
            </a:r>
            <a:r>
              <a:rPr lang="en-US" sz="1400"/>
              <a:t> </a:t>
            </a:r>
            <a:r>
              <a:rPr lang="en-US" sz="1400" err="1"/>
              <a:t>eripäraks</a:t>
            </a:r>
            <a:r>
              <a:rPr lang="en-US" sz="1400"/>
              <a:t> on E</a:t>
            </a:r>
            <a:r>
              <a:rPr lang="et-EE" sz="1400"/>
              <a:t>esti keskne asend, mis loob häid ruumilisi eeldusi laiapõhjaliseks koostööks</a:t>
            </a:r>
            <a:r>
              <a:rPr lang="en-US" sz="1400"/>
              <a:t> </a:t>
            </a:r>
            <a:r>
              <a:rPr lang="en-US" sz="1400" err="1"/>
              <a:t>naabritega</a:t>
            </a:r>
            <a:r>
              <a:rPr lang="et-EE" sz="1400"/>
              <a:t>.</a:t>
            </a:r>
            <a:r>
              <a:rPr lang="en-US" sz="1400"/>
              <a:t> </a:t>
            </a:r>
          </a:p>
          <a:p>
            <a:pPr marL="179705" indent="-456565">
              <a:buClr>
                <a:srgbClr val="FB821E"/>
              </a:buClr>
              <a:buFont typeface="Wingdings" panose="05000000000000000000" pitchFamily="2" charset="2"/>
              <a:buChar char="ü"/>
            </a:pPr>
            <a:r>
              <a:rPr lang="en-US" sz="1400" err="1"/>
              <a:t>Tegevuspiirkond</a:t>
            </a:r>
            <a:r>
              <a:rPr lang="en-US" sz="1400"/>
              <a:t> on </a:t>
            </a:r>
            <a:r>
              <a:rPr lang="en-US" sz="1400" err="1"/>
              <a:t>seotud</a:t>
            </a:r>
            <a:r>
              <a:rPr lang="en-US" sz="1400"/>
              <a:t> </a:t>
            </a:r>
            <a:r>
              <a:rPr lang="en-US" sz="1400" err="1"/>
              <a:t>nelja</a:t>
            </a:r>
            <a:r>
              <a:rPr lang="en-US" sz="1400"/>
              <a:t> </a:t>
            </a:r>
            <a:r>
              <a:rPr lang="en-US" sz="1400" err="1"/>
              <a:t>valla</a:t>
            </a:r>
            <a:r>
              <a:rPr lang="en-US" sz="1400"/>
              <a:t> </a:t>
            </a:r>
            <a:r>
              <a:rPr lang="en-US" sz="1400" err="1"/>
              <a:t>territooriumitega</a:t>
            </a:r>
            <a:r>
              <a:rPr lang="en-US" sz="1400"/>
              <a:t>: </a:t>
            </a:r>
          </a:p>
          <a:p>
            <a:pPr marL="761986" lvl="1" indent="-228600">
              <a:buClr>
                <a:srgbClr val="FB821E"/>
              </a:buClr>
              <a:buFont typeface="+mj-lt"/>
              <a:buAutoNum type="arabicPeriod"/>
            </a:pPr>
            <a:r>
              <a:rPr lang="en-US" sz="1400"/>
              <a:t>Põltsamaa </a:t>
            </a:r>
            <a:r>
              <a:rPr lang="en-US" sz="1400" err="1"/>
              <a:t>piirkond</a:t>
            </a:r>
            <a:r>
              <a:rPr lang="en-US" sz="1400"/>
              <a:t> - Põltsamaa </a:t>
            </a:r>
            <a:r>
              <a:rPr lang="en-US" sz="1400" err="1"/>
              <a:t>vald</a:t>
            </a:r>
            <a:endParaRPr lang="en-US" sz="1400"/>
          </a:p>
          <a:p>
            <a:pPr marL="761986" lvl="1" indent="-228600">
              <a:buClr>
                <a:srgbClr val="FB821E"/>
              </a:buClr>
              <a:buFont typeface="+mj-lt"/>
              <a:buAutoNum type="arabicPeriod"/>
            </a:pPr>
            <a:r>
              <a:rPr lang="en-US" sz="1400" err="1"/>
              <a:t>Vooremaa</a:t>
            </a:r>
            <a:r>
              <a:rPr lang="en-US" sz="1400"/>
              <a:t> </a:t>
            </a:r>
            <a:r>
              <a:rPr lang="en-US" sz="1400" err="1"/>
              <a:t>piirkond</a:t>
            </a:r>
            <a:r>
              <a:rPr lang="en-US" sz="1400"/>
              <a:t> - Jõgeva </a:t>
            </a:r>
            <a:r>
              <a:rPr lang="en-US" sz="1400" err="1"/>
              <a:t>vald</a:t>
            </a:r>
            <a:endParaRPr lang="en-US" sz="1400"/>
          </a:p>
          <a:p>
            <a:pPr marL="761986" lvl="1" indent="-228600">
              <a:buClr>
                <a:srgbClr val="FB821E"/>
              </a:buClr>
              <a:buFont typeface="+mj-lt"/>
              <a:buAutoNum type="arabicPeriod"/>
            </a:pPr>
            <a:r>
              <a:rPr lang="en-US" sz="1400"/>
              <a:t>Peipsi </a:t>
            </a:r>
            <a:r>
              <a:rPr lang="en-US" sz="1400" err="1"/>
              <a:t>piirkond</a:t>
            </a:r>
            <a:r>
              <a:rPr lang="en-US" sz="1400"/>
              <a:t> - </a:t>
            </a:r>
            <a:r>
              <a:rPr lang="en-US" sz="1400" err="1"/>
              <a:t>Mustvee</a:t>
            </a:r>
            <a:r>
              <a:rPr lang="en-US" sz="1400"/>
              <a:t> </a:t>
            </a:r>
            <a:r>
              <a:rPr lang="en-US" sz="1400" err="1"/>
              <a:t>vald</a:t>
            </a:r>
            <a:r>
              <a:rPr lang="en-US" sz="1400"/>
              <a:t> v</a:t>
            </a:r>
            <a:r>
              <a:rPr lang="et-EE" sz="1400"/>
              <a:t>.</a:t>
            </a:r>
            <a:r>
              <a:rPr lang="en-US" sz="1400"/>
              <a:t>a </a:t>
            </a:r>
            <a:r>
              <a:rPr lang="en-US" sz="1400" err="1"/>
              <a:t>endiste</a:t>
            </a:r>
            <a:r>
              <a:rPr lang="en-US" sz="1400"/>
              <a:t> Avinurme ja </a:t>
            </a:r>
            <a:r>
              <a:rPr lang="en-US" sz="1400" err="1"/>
              <a:t>Lohusuu</a:t>
            </a:r>
            <a:r>
              <a:rPr lang="en-US" sz="1400"/>
              <a:t> </a:t>
            </a:r>
            <a:r>
              <a:rPr lang="en-US" sz="1400" err="1"/>
              <a:t>valla</a:t>
            </a:r>
            <a:r>
              <a:rPr lang="en-US" sz="1400"/>
              <a:t> </a:t>
            </a:r>
            <a:r>
              <a:rPr lang="en-US" sz="1400" err="1"/>
              <a:t>piirkonnad</a:t>
            </a:r>
            <a:r>
              <a:rPr lang="en-US" sz="1400"/>
              <a:t> </a:t>
            </a:r>
            <a:r>
              <a:rPr lang="en-US" sz="1400" err="1"/>
              <a:t>ning</a:t>
            </a:r>
            <a:r>
              <a:rPr lang="en-US" sz="1400"/>
              <a:t> </a:t>
            </a:r>
            <a:r>
              <a:rPr lang="en-US" sz="1400" err="1"/>
              <a:t>Peipsiääre</a:t>
            </a:r>
            <a:r>
              <a:rPr lang="en-US" sz="1400"/>
              <a:t> </a:t>
            </a:r>
            <a:r>
              <a:rPr lang="en-US" sz="1400" err="1"/>
              <a:t>valla</a:t>
            </a:r>
            <a:r>
              <a:rPr lang="et-EE" sz="1400"/>
              <a:t>st</a:t>
            </a:r>
            <a:r>
              <a:rPr lang="en-US" sz="1400"/>
              <a:t> </a:t>
            </a:r>
            <a:r>
              <a:rPr lang="en-US" sz="1400" err="1"/>
              <a:t>endise</a:t>
            </a:r>
            <a:r>
              <a:rPr lang="en-US" sz="1400"/>
              <a:t> Pala </a:t>
            </a:r>
            <a:r>
              <a:rPr lang="en-US" sz="1400" err="1"/>
              <a:t>valla</a:t>
            </a:r>
            <a:r>
              <a:rPr lang="en-US" sz="1400"/>
              <a:t> </a:t>
            </a:r>
            <a:r>
              <a:rPr lang="en-US" sz="1400" err="1"/>
              <a:t>piirkond</a:t>
            </a:r>
            <a:endParaRPr lang="en-US" sz="1400"/>
          </a:p>
          <a:p>
            <a:pPr marL="179705" indent="-456565">
              <a:buClr>
                <a:srgbClr val="FB821E"/>
              </a:buClr>
              <a:buFont typeface="Wingdings" panose="05000000000000000000" pitchFamily="2" charset="2"/>
              <a:buChar char="ü"/>
            </a:pPr>
            <a:r>
              <a:rPr lang="en-US" sz="1400" err="1"/>
              <a:t>Tegevuspiirkond</a:t>
            </a:r>
            <a:r>
              <a:rPr lang="en-US" sz="1400"/>
              <a:t> on </a:t>
            </a:r>
            <a:r>
              <a:rPr lang="en-US" sz="1400" err="1"/>
              <a:t>peamiselt</a:t>
            </a:r>
            <a:r>
              <a:rPr lang="en-US" sz="1400"/>
              <a:t> </a:t>
            </a:r>
            <a:r>
              <a:rPr lang="en-US" sz="1400" err="1"/>
              <a:t>maaline</a:t>
            </a:r>
            <a:r>
              <a:rPr lang="en-US" sz="1400"/>
              <a:t> </a:t>
            </a:r>
            <a:r>
              <a:rPr lang="en-US" sz="1400" err="1"/>
              <a:t>asustuspiirkond</a:t>
            </a:r>
            <a:r>
              <a:rPr lang="en-US" sz="1400"/>
              <a:t>. </a:t>
            </a:r>
          </a:p>
          <a:p>
            <a:pPr marL="179705" indent="-456565">
              <a:buClr>
                <a:srgbClr val="FB821E"/>
              </a:buClr>
              <a:buFont typeface="Wingdings" panose="05000000000000000000" pitchFamily="2" charset="2"/>
              <a:buChar char="ü"/>
            </a:pPr>
            <a:r>
              <a:rPr lang="en-US" sz="1400" err="1"/>
              <a:t>Tegevuspiirkonnas</a:t>
            </a:r>
            <a:r>
              <a:rPr lang="en-US" sz="1400"/>
              <a:t> on </a:t>
            </a:r>
            <a:r>
              <a:rPr lang="en-US" sz="1400" err="1"/>
              <a:t>väikelinnad</a:t>
            </a:r>
            <a:r>
              <a:rPr lang="en-US" sz="1400"/>
              <a:t> Jõgeva, Põltsamaa ja </a:t>
            </a:r>
            <a:r>
              <a:rPr lang="en-US" sz="1400" err="1"/>
              <a:t>Mustvee</a:t>
            </a:r>
            <a:r>
              <a:rPr lang="en-US" sz="1400"/>
              <a:t>, mis on </a:t>
            </a:r>
            <a:r>
              <a:rPr lang="en-US" sz="1400" err="1"/>
              <a:t>kujunenud</a:t>
            </a:r>
            <a:r>
              <a:rPr lang="en-US" sz="1400"/>
              <a:t> </a:t>
            </a:r>
            <a:r>
              <a:rPr lang="en-US" sz="1400" err="1"/>
              <a:t>tegevuspiirkonnas</a:t>
            </a:r>
            <a:r>
              <a:rPr lang="en-US" sz="1400"/>
              <a:t> </a:t>
            </a:r>
            <a:r>
              <a:rPr lang="en-US" sz="1400" err="1"/>
              <a:t>peamisteks</a:t>
            </a:r>
            <a:r>
              <a:rPr lang="en-US" sz="1400"/>
              <a:t> </a:t>
            </a:r>
            <a:r>
              <a:rPr lang="en-US" sz="1400" err="1"/>
              <a:t>teenuskeskusteks</a:t>
            </a:r>
            <a:r>
              <a:rPr lang="en-US" sz="1400"/>
              <a:t>. </a:t>
            </a:r>
          </a:p>
          <a:p>
            <a:pPr marL="179705" indent="-456565">
              <a:buClr>
                <a:srgbClr val="FB821E"/>
              </a:buClr>
              <a:buFont typeface="Wingdings" panose="05000000000000000000" pitchFamily="2" charset="2"/>
              <a:buChar char="ü"/>
            </a:pPr>
            <a:r>
              <a:rPr lang="en-US" sz="1400" err="1"/>
              <a:t>Tegevuspiirkonda</a:t>
            </a:r>
            <a:r>
              <a:rPr lang="en-US" sz="1400"/>
              <a:t> </a:t>
            </a:r>
            <a:r>
              <a:rPr lang="en-US" sz="1400" err="1"/>
              <a:t>läbivad</a:t>
            </a:r>
            <a:r>
              <a:rPr lang="en-US" sz="1400"/>
              <a:t> </a:t>
            </a:r>
            <a:r>
              <a:rPr lang="en-US" sz="1400" err="1"/>
              <a:t>olulised</a:t>
            </a:r>
            <a:r>
              <a:rPr lang="en-US" sz="1400"/>
              <a:t> </a:t>
            </a:r>
            <a:r>
              <a:rPr lang="en-US" sz="1400" err="1"/>
              <a:t>riigisisesed</a:t>
            </a:r>
            <a:r>
              <a:rPr lang="en-US" sz="1400"/>
              <a:t> ja </a:t>
            </a:r>
            <a:r>
              <a:rPr lang="en-US" sz="1400" err="1"/>
              <a:t>rahvusvahelised</a:t>
            </a:r>
            <a:r>
              <a:rPr lang="en-US" sz="1400"/>
              <a:t> </a:t>
            </a:r>
            <a:r>
              <a:rPr lang="en-US" sz="1400" err="1"/>
              <a:t>maantee</a:t>
            </a:r>
            <a:r>
              <a:rPr lang="en-US" sz="1400"/>
              <a:t>- ja </a:t>
            </a:r>
            <a:r>
              <a:rPr lang="en-US" sz="1400" err="1"/>
              <a:t>raudteetranspordi</a:t>
            </a:r>
            <a:r>
              <a:rPr lang="en-US" sz="1400"/>
              <a:t> </a:t>
            </a:r>
            <a:r>
              <a:rPr lang="en-US" sz="1400" err="1"/>
              <a:t>koridorid</a:t>
            </a:r>
            <a:r>
              <a:rPr lang="en-US" sz="1400"/>
              <a:t>.</a:t>
            </a:r>
          </a:p>
          <a:p>
            <a:pPr marL="179705" indent="-456565">
              <a:buClr>
                <a:srgbClr val="FB821E"/>
              </a:buClr>
              <a:buFont typeface="Wingdings" panose="05000000000000000000" pitchFamily="2" charset="2"/>
              <a:buChar char="ü"/>
            </a:pPr>
            <a:r>
              <a:rPr lang="en-US" sz="1400" err="1"/>
              <a:t>Tegevuspiirkond</a:t>
            </a:r>
            <a:r>
              <a:rPr lang="en-US" sz="1400"/>
              <a:t> </a:t>
            </a:r>
            <a:r>
              <a:rPr lang="en-US" sz="1400" err="1"/>
              <a:t>piirneb</a:t>
            </a:r>
            <a:r>
              <a:rPr lang="en-US" sz="1400"/>
              <a:t> Peipsi-</a:t>
            </a:r>
            <a:r>
              <a:rPr lang="en-US" sz="1400" err="1"/>
              <a:t>Alutaguse</a:t>
            </a:r>
            <a:r>
              <a:rPr lang="en-US" sz="1400"/>
              <a:t> </a:t>
            </a:r>
            <a:r>
              <a:rPr lang="en-US" sz="1400" err="1"/>
              <a:t>Koostöökoja</a:t>
            </a:r>
            <a:r>
              <a:rPr lang="en-US" sz="1400"/>
              <a:t>, </a:t>
            </a:r>
            <a:r>
              <a:rPr lang="en-US" sz="1400" err="1"/>
              <a:t>Tartumaa</a:t>
            </a:r>
            <a:r>
              <a:rPr lang="en-US" sz="1400"/>
              <a:t> </a:t>
            </a:r>
            <a:r>
              <a:rPr lang="en-US" sz="1400" err="1"/>
              <a:t>Arendusseltsi</a:t>
            </a:r>
            <a:r>
              <a:rPr lang="en-US" sz="1400"/>
              <a:t>, </a:t>
            </a:r>
            <a:r>
              <a:rPr lang="en-US" sz="1400" err="1"/>
              <a:t>Võrtsjärve</a:t>
            </a:r>
            <a:r>
              <a:rPr lang="en-US" sz="1400"/>
              <a:t> </a:t>
            </a:r>
            <a:r>
              <a:rPr lang="en-US" sz="1400" err="1"/>
              <a:t>Ühen</a:t>
            </a:r>
            <a:r>
              <a:rPr lang="et-EE" sz="1400"/>
              <a:t>duse</a:t>
            </a:r>
            <a:r>
              <a:rPr lang="en-US" sz="1400"/>
              <a:t>, </a:t>
            </a:r>
            <a:r>
              <a:rPr lang="en-US" sz="1400" err="1"/>
              <a:t>Lõuna-Järvamaa</a:t>
            </a:r>
            <a:r>
              <a:rPr lang="en-US" sz="1400"/>
              <a:t> </a:t>
            </a:r>
            <a:r>
              <a:rPr lang="en-US" sz="1400" err="1"/>
              <a:t>Koostöökogu</a:t>
            </a:r>
            <a:r>
              <a:rPr lang="en-US" sz="1400"/>
              <a:t>, </a:t>
            </a:r>
            <a:r>
              <a:rPr lang="en-US" sz="1400" err="1"/>
              <a:t>Järva</a:t>
            </a:r>
            <a:r>
              <a:rPr lang="en-US" sz="1400"/>
              <a:t> </a:t>
            </a:r>
            <a:r>
              <a:rPr lang="en-US" sz="1400" err="1"/>
              <a:t>Arengu</a:t>
            </a:r>
            <a:r>
              <a:rPr lang="en-US" sz="1400"/>
              <a:t> </a:t>
            </a:r>
            <a:r>
              <a:rPr lang="en-US" sz="1400" err="1"/>
              <a:t>Partnerite</a:t>
            </a:r>
            <a:r>
              <a:rPr lang="en-US" sz="1400"/>
              <a:t> ja PAIK LEADER </a:t>
            </a:r>
            <a:r>
              <a:rPr lang="en-US" sz="1400" err="1"/>
              <a:t>tegevusrühmadega</a:t>
            </a:r>
            <a:r>
              <a:rPr lang="en-US" sz="1400"/>
              <a:t>.</a:t>
            </a:r>
          </a:p>
          <a:p>
            <a:pPr marL="179705" indent="-456565">
              <a:buClr>
                <a:srgbClr val="FB821E"/>
              </a:buClr>
              <a:buFont typeface="Wingdings" panose="05000000000000000000" pitchFamily="2" charset="2"/>
              <a:buChar char="ü"/>
            </a:pPr>
            <a:r>
              <a:rPr lang="en-US" sz="1400" err="1"/>
              <a:t>Pindala</a:t>
            </a:r>
            <a:r>
              <a:rPr lang="en-US" sz="1400"/>
              <a:t>: 2402 km</a:t>
            </a:r>
            <a:r>
              <a:rPr lang="en-US" sz="1400" baseline="30000"/>
              <a:t>2</a:t>
            </a:r>
          </a:p>
          <a:p>
            <a:pPr marL="179705" indent="-456565">
              <a:buClr>
                <a:srgbClr val="FB821E"/>
              </a:buClr>
              <a:buFont typeface="Wingdings" panose="05000000000000000000" pitchFamily="2" charset="2"/>
              <a:buChar char="ü"/>
            </a:pPr>
            <a:r>
              <a:rPr lang="en-US" sz="1400" err="1"/>
              <a:t>Elanike</a:t>
            </a:r>
            <a:r>
              <a:rPr lang="en-US" sz="1400"/>
              <a:t> </a:t>
            </a:r>
            <a:r>
              <a:rPr lang="en-US" sz="1400" err="1"/>
              <a:t>arv</a:t>
            </a:r>
            <a:r>
              <a:rPr lang="en-US" sz="1400"/>
              <a:t>: 27 052 (2021)</a:t>
            </a:r>
          </a:p>
        </p:txBody>
      </p:sp>
      <p:sp>
        <p:nvSpPr>
          <p:cNvPr id="7" name="TextBox 6">
            <a:extLst>
              <a:ext uri="{FF2B5EF4-FFF2-40B4-BE49-F238E27FC236}">
                <a16:creationId xmlns:a16="http://schemas.microsoft.com/office/drawing/2014/main" id="{4608C241-405A-2A8B-1FAB-13271449E259}"/>
              </a:ext>
            </a:extLst>
          </p:cNvPr>
          <p:cNvSpPr txBox="1"/>
          <p:nvPr/>
        </p:nvSpPr>
        <p:spPr>
          <a:xfrm>
            <a:off x="7046713" y="5784918"/>
            <a:ext cx="1732787" cy="369332"/>
          </a:xfrm>
          <a:prstGeom prst="rect">
            <a:avLst/>
          </a:prstGeom>
          <a:noFill/>
        </p:spPr>
        <p:txBody>
          <a:bodyPr wrap="square" rtlCol="0">
            <a:spAutoFit/>
          </a:bodyPr>
          <a:lstStyle/>
          <a:p>
            <a:r>
              <a:rPr lang="en-US" b="1" err="1">
                <a:solidFill>
                  <a:srgbClr val="010163"/>
                </a:solidFill>
              </a:rPr>
              <a:t>Põltsamaa</a:t>
            </a:r>
            <a:r>
              <a:rPr lang="en-US" b="1">
                <a:solidFill>
                  <a:srgbClr val="010163"/>
                </a:solidFill>
              </a:rPr>
              <a:t> </a:t>
            </a:r>
            <a:r>
              <a:rPr lang="en-US" b="1" err="1">
                <a:solidFill>
                  <a:srgbClr val="010163"/>
                </a:solidFill>
              </a:rPr>
              <a:t>vald</a:t>
            </a:r>
            <a:endParaRPr lang="et-EE" b="1">
              <a:solidFill>
                <a:srgbClr val="010163"/>
              </a:solidFill>
            </a:endParaRPr>
          </a:p>
        </p:txBody>
      </p:sp>
      <p:sp>
        <p:nvSpPr>
          <p:cNvPr id="16" name="TextBox 15">
            <a:extLst>
              <a:ext uri="{FF2B5EF4-FFF2-40B4-BE49-F238E27FC236}">
                <a16:creationId xmlns:a16="http://schemas.microsoft.com/office/drawing/2014/main" id="{7E2C28FA-90C1-1897-EE15-EF4C0827EE85}"/>
              </a:ext>
            </a:extLst>
          </p:cNvPr>
          <p:cNvSpPr txBox="1"/>
          <p:nvPr/>
        </p:nvSpPr>
        <p:spPr>
          <a:xfrm>
            <a:off x="8039808" y="1128078"/>
            <a:ext cx="1684517" cy="369332"/>
          </a:xfrm>
          <a:prstGeom prst="rect">
            <a:avLst/>
          </a:prstGeom>
          <a:noFill/>
        </p:spPr>
        <p:txBody>
          <a:bodyPr wrap="square" rtlCol="0">
            <a:spAutoFit/>
          </a:bodyPr>
          <a:lstStyle/>
          <a:p>
            <a:r>
              <a:rPr lang="en-US" b="1" err="1">
                <a:solidFill>
                  <a:srgbClr val="010163"/>
                </a:solidFill>
              </a:rPr>
              <a:t>Jõgeva</a:t>
            </a:r>
            <a:r>
              <a:rPr lang="en-US" b="1">
                <a:solidFill>
                  <a:srgbClr val="010163"/>
                </a:solidFill>
              </a:rPr>
              <a:t> </a:t>
            </a:r>
            <a:r>
              <a:rPr lang="en-US" b="1" err="1">
                <a:solidFill>
                  <a:srgbClr val="010163"/>
                </a:solidFill>
              </a:rPr>
              <a:t>vald</a:t>
            </a:r>
            <a:endParaRPr lang="et-EE" b="1">
              <a:solidFill>
                <a:srgbClr val="010163"/>
              </a:solidFill>
            </a:endParaRPr>
          </a:p>
        </p:txBody>
      </p:sp>
      <p:sp>
        <p:nvSpPr>
          <p:cNvPr id="29" name="TextBox 28">
            <a:extLst>
              <a:ext uri="{FF2B5EF4-FFF2-40B4-BE49-F238E27FC236}">
                <a16:creationId xmlns:a16="http://schemas.microsoft.com/office/drawing/2014/main" id="{3F44EA4D-2F74-F38D-4045-B57951E8040F}"/>
              </a:ext>
            </a:extLst>
          </p:cNvPr>
          <p:cNvSpPr txBox="1"/>
          <p:nvPr/>
        </p:nvSpPr>
        <p:spPr>
          <a:xfrm>
            <a:off x="10500986" y="1898527"/>
            <a:ext cx="1466110" cy="369332"/>
          </a:xfrm>
          <a:prstGeom prst="rect">
            <a:avLst/>
          </a:prstGeom>
          <a:noFill/>
        </p:spPr>
        <p:txBody>
          <a:bodyPr wrap="square" rtlCol="0">
            <a:spAutoFit/>
          </a:bodyPr>
          <a:lstStyle/>
          <a:p>
            <a:r>
              <a:rPr lang="en-US" b="1" err="1">
                <a:solidFill>
                  <a:srgbClr val="010163"/>
                </a:solidFill>
              </a:rPr>
              <a:t>Mustvee</a:t>
            </a:r>
            <a:r>
              <a:rPr lang="en-US" b="1">
                <a:solidFill>
                  <a:srgbClr val="010163"/>
                </a:solidFill>
              </a:rPr>
              <a:t> </a:t>
            </a:r>
            <a:r>
              <a:rPr lang="en-US" b="1" err="1">
                <a:solidFill>
                  <a:srgbClr val="010163"/>
                </a:solidFill>
              </a:rPr>
              <a:t>vald</a:t>
            </a:r>
            <a:endParaRPr lang="et-EE" b="1">
              <a:solidFill>
                <a:srgbClr val="010163"/>
              </a:solidFill>
            </a:endParaRPr>
          </a:p>
        </p:txBody>
      </p:sp>
      <p:sp>
        <p:nvSpPr>
          <p:cNvPr id="31" name="TextBox 30">
            <a:extLst>
              <a:ext uri="{FF2B5EF4-FFF2-40B4-BE49-F238E27FC236}">
                <a16:creationId xmlns:a16="http://schemas.microsoft.com/office/drawing/2014/main" id="{81F26D31-0E75-B86F-F09C-908D4FC60CA2}"/>
              </a:ext>
            </a:extLst>
          </p:cNvPr>
          <p:cNvSpPr txBox="1"/>
          <p:nvPr/>
        </p:nvSpPr>
        <p:spPr>
          <a:xfrm>
            <a:off x="10966898" y="2379362"/>
            <a:ext cx="1446002" cy="646331"/>
          </a:xfrm>
          <a:prstGeom prst="rect">
            <a:avLst/>
          </a:prstGeom>
          <a:noFill/>
        </p:spPr>
        <p:txBody>
          <a:bodyPr wrap="square" rtlCol="0">
            <a:spAutoFit/>
          </a:bodyPr>
          <a:lstStyle/>
          <a:p>
            <a:r>
              <a:rPr lang="en-US" b="1" err="1">
                <a:solidFill>
                  <a:srgbClr val="010163"/>
                </a:solidFill>
              </a:rPr>
              <a:t>Peipsiääre</a:t>
            </a:r>
            <a:r>
              <a:rPr lang="en-US" b="1">
                <a:solidFill>
                  <a:srgbClr val="010163"/>
                </a:solidFill>
              </a:rPr>
              <a:t> </a:t>
            </a:r>
            <a:r>
              <a:rPr lang="en-US" b="1" err="1">
                <a:solidFill>
                  <a:srgbClr val="010163"/>
                </a:solidFill>
              </a:rPr>
              <a:t>vald</a:t>
            </a:r>
            <a:endParaRPr lang="et-EE" b="1">
              <a:solidFill>
                <a:srgbClr val="010163"/>
              </a:solidFill>
            </a:endParaRPr>
          </a:p>
        </p:txBody>
      </p:sp>
      <p:cxnSp>
        <p:nvCxnSpPr>
          <p:cNvPr id="26" name="Sirge noolkonnektor 25">
            <a:extLst>
              <a:ext uri="{FF2B5EF4-FFF2-40B4-BE49-F238E27FC236}">
                <a16:creationId xmlns:a16="http://schemas.microsoft.com/office/drawing/2014/main" id="{26913558-ACA8-8752-BEF8-993ABD850B51}"/>
              </a:ext>
            </a:extLst>
          </p:cNvPr>
          <p:cNvCxnSpPr>
            <a:cxnSpLocks/>
          </p:cNvCxnSpPr>
          <p:nvPr/>
        </p:nvCxnSpPr>
        <p:spPr>
          <a:xfrm flipH="1" flipV="1">
            <a:off x="7598266" y="4839716"/>
            <a:ext cx="361137" cy="981395"/>
          </a:xfrm>
          <a:prstGeom prst="straightConnector1">
            <a:avLst/>
          </a:prstGeom>
          <a:ln>
            <a:solidFill>
              <a:srgbClr val="341C6E"/>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irge noolkonnektor 31">
            <a:extLst>
              <a:ext uri="{FF2B5EF4-FFF2-40B4-BE49-F238E27FC236}">
                <a16:creationId xmlns:a16="http://schemas.microsoft.com/office/drawing/2014/main" id="{B7648628-A550-1F80-7BA3-4EF6B9A1144D}"/>
              </a:ext>
            </a:extLst>
          </p:cNvPr>
          <p:cNvCxnSpPr>
            <a:cxnSpLocks/>
          </p:cNvCxnSpPr>
          <p:nvPr/>
        </p:nvCxnSpPr>
        <p:spPr>
          <a:xfrm>
            <a:off x="8948742" y="1497410"/>
            <a:ext cx="0" cy="998141"/>
          </a:xfrm>
          <a:prstGeom prst="straightConnector1">
            <a:avLst/>
          </a:prstGeom>
          <a:ln>
            <a:solidFill>
              <a:srgbClr val="341C6E"/>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irge noolkonnektor 35">
            <a:extLst>
              <a:ext uri="{FF2B5EF4-FFF2-40B4-BE49-F238E27FC236}">
                <a16:creationId xmlns:a16="http://schemas.microsoft.com/office/drawing/2014/main" id="{850E0357-4DD0-EDCC-5C53-60CACAA1BDB0}"/>
              </a:ext>
            </a:extLst>
          </p:cNvPr>
          <p:cNvCxnSpPr>
            <a:cxnSpLocks/>
          </p:cNvCxnSpPr>
          <p:nvPr/>
        </p:nvCxnSpPr>
        <p:spPr>
          <a:xfrm flipH="1">
            <a:off x="10393666" y="2250653"/>
            <a:ext cx="720681" cy="656935"/>
          </a:xfrm>
          <a:prstGeom prst="straightConnector1">
            <a:avLst/>
          </a:prstGeom>
          <a:ln>
            <a:solidFill>
              <a:srgbClr val="341C6E"/>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irge noolkonnektor 38">
            <a:extLst>
              <a:ext uri="{FF2B5EF4-FFF2-40B4-BE49-F238E27FC236}">
                <a16:creationId xmlns:a16="http://schemas.microsoft.com/office/drawing/2014/main" id="{FB7071BD-666C-6EB6-66D7-CDD5CCB8BD7B}"/>
              </a:ext>
            </a:extLst>
          </p:cNvPr>
          <p:cNvCxnSpPr>
            <a:cxnSpLocks/>
          </p:cNvCxnSpPr>
          <p:nvPr/>
        </p:nvCxnSpPr>
        <p:spPr>
          <a:xfrm flipH="1">
            <a:off x="11097993" y="2952646"/>
            <a:ext cx="218392" cy="411351"/>
          </a:xfrm>
          <a:prstGeom prst="straightConnector1">
            <a:avLst/>
          </a:prstGeom>
          <a:ln>
            <a:solidFill>
              <a:srgbClr val="341C6E"/>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FE3B642-5A6C-17C6-5B26-BD0C3DC26D75}"/>
              </a:ext>
            </a:extLst>
          </p:cNvPr>
          <p:cNvSpPr txBox="1"/>
          <p:nvPr/>
        </p:nvSpPr>
        <p:spPr>
          <a:xfrm>
            <a:off x="10231599" y="4578106"/>
            <a:ext cx="1732787" cy="523220"/>
          </a:xfrm>
          <a:prstGeom prst="rect">
            <a:avLst/>
          </a:prstGeom>
          <a:noFill/>
        </p:spPr>
        <p:txBody>
          <a:bodyPr wrap="square" rtlCol="0">
            <a:spAutoFit/>
          </a:bodyPr>
          <a:lstStyle/>
          <a:p>
            <a:r>
              <a:rPr lang="en-US" sz="1400" b="1" err="1"/>
              <a:t>Tartumaa</a:t>
            </a:r>
            <a:r>
              <a:rPr lang="en-US" sz="1400" b="1"/>
              <a:t> </a:t>
            </a:r>
            <a:r>
              <a:rPr lang="en-US" sz="1400" b="1" err="1"/>
              <a:t>Arendusselts</a:t>
            </a:r>
            <a:endParaRPr lang="et-EE" sz="1400" b="1"/>
          </a:p>
        </p:txBody>
      </p:sp>
      <p:sp>
        <p:nvSpPr>
          <p:cNvPr id="5" name="TextBox 4">
            <a:extLst>
              <a:ext uri="{FF2B5EF4-FFF2-40B4-BE49-F238E27FC236}">
                <a16:creationId xmlns:a16="http://schemas.microsoft.com/office/drawing/2014/main" id="{DD15CC2C-B5C2-CE55-628C-48EA374B0DE6}"/>
              </a:ext>
            </a:extLst>
          </p:cNvPr>
          <p:cNvSpPr txBox="1"/>
          <p:nvPr/>
        </p:nvSpPr>
        <p:spPr>
          <a:xfrm>
            <a:off x="9695717" y="1517839"/>
            <a:ext cx="1732787" cy="523220"/>
          </a:xfrm>
          <a:prstGeom prst="rect">
            <a:avLst/>
          </a:prstGeom>
          <a:noFill/>
        </p:spPr>
        <p:txBody>
          <a:bodyPr wrap="square" rtlCol="0">
            <a:spAutoFit/>
          </a:bodyPr>
          <a:lstStyle/>
          <a:p>
            <a:r>
              <a:rPr lang="en-US" sz="1400" b="1"/>
              <a:t>Peipsi-</a:t>
            </a:r>
            <a:r>
              <a:rPr lang="en-US" sz="1400" b="1" err="1"/>
              <a:t>Alutaguse</a:t>
            </a:r>
            <a:r>
              <a:rPr lang="en-US" sz="1400" b="1"/>
              <a:t> Koostöökoda</a:t>
            </a:r>
            <a:endParaRPr lang="et-EE" sz="1400" b="1"/>
          </a:p>
        </p:txBody>
      </p:sp>
      <p:sp>
        <p:nvSpPr>
          <p:cNvPr id="6" name="TextBox 5">
            <a:extLst>
              <a:ext uri="{FF2B5EF4-FFF2-40B4-BE49-F238E27FC236}">
                <a16:creationId xmlns:a16="http://schemas.microsoft.com/office/drawing/2014/main" id="{0C443CE3-0D2A-B7F3-7E27-71B56D6EF531}"/>
              </a:ext>
            </a:extLst>
          </p:cNvPr>
          <p:cNvSpPr txBox="1"/>
          <p:nvPr/>
        </p:nvSpPr>
        <p:spPr>
          <a:xfrm>
            <a:off x="7797387" y="1523112"/>
            <a:ext cx="736814" cy="307777"/>
          </a:xfrm>
          <a:prstGeom prst="rect">
            <a:avLst/>
          </a:prstGeom>
          <a:noFill/>
        </p:spPr>
        <p:txBody>
          <a:bodyPr wrap="square" rtlCol="0">
            <a:spAutoFit/>
          </a:bodyPr>
          <a:lstStyle/>
          <a:p>
            <a:r>
              <a:rPr lang="en-US" sz="1400" b="1"/>
              <a:t>PAIK</a:t>
            </a:r>
            <a:endParaRPr lang="et-EE" sz="1400" b="1"/>
          </a:p>
        </p:txBody>
      </p:sp>
      <p:sp>
        <p:nvSpPr>
          <p:cNvPr id="8" name="TextBox 7">
            <a:extLst>
              <a:ext uri="{FF2B5EF4-FFF2-40B4-BE49-F238E27FC236}">
                <a16:creationId xmlns:a16="http://schemas.microsoft.com/office/drawing/2014/main" id="{E7C462D4-7AF8-5FEA-E3A6-6911B7738C9E}"/>
              </a:ext>
            </a:extLst>
          </p:cNvPr>
          <p:cNvSpPr txBox="1"/>
          <p:nvPr/>
        </p:nvSpPr>
        <p:spPr>
          <a:xfrm>
            <a:off x="5865769" y="1994075"/>
            <a:ext cx="1304918" cy="523220"/>
          </a:xfrm>
          <a:prstGeom prst="rect">
            <a:avLst/>
          </a:prstGeom>
          <a:noFill/>
        </p:spPr>
        <p:txBody>
          <a:bodyPr wrap="square" rtlCol="0">
            <a:spAutoFit/>
          </a:bodyPr>
          <a:lstStyle/>
          <a:p>
            <a:r>
              <a:rPr lang="en-US" sz="1400" b="1" err="1"/>
              <a:t>Järva</a:t>
            </a:r>
            <a:r>
              <a:rPr lang="en-US" sz="1400" b="1"/>
              <a:t> </a:t>
            </a:r>
            <a:r>
              <a:rPr lang="en-US" sz="1400" b="1" err="1"/>
              <a:t>Arengu</a:t>
            </a:r>
            <a:r>
              <a:rPr lang="en-US" sz="1400" b="1"/>
              <a:t> </a:t>
            </a:r>
            <a:r>
              <a:rPr lang="en-US" sz="1400" b="1" err="1"/>
              <a:t>Partnerid</a:t>
            </a:r>
            <a:endParaRPr lang="et-EE" sz="1400" b="1"/>
          </a:p>
        </p:txBody>
      </p:sp>
      <p:sp>
        <p:nvSpPr>
          <p:cNvPr id="10" name="TextBox 9">
            <a:extLst>
              <a:ext uri="{FF2B5EF4-FFF2-40B4-BE49-F238E27FC236}">
                <a16:creationId xmlns:a16="http://schemas.microsoft.com/office/drawing/2014/main" id="{6F3BDCD2-4183-F435-35C6-7174A4BDBD28}"/>
              </a:ext>
            </a:extLst>
          </p:cNvPr>
          <p:cNvSpPr txBox="1"/>
          <p:nvPr/>
        </p:nvSpPr>
        <p:spPr>
          <a:xfrm>
            <a:off x="5484585" y="5422778"/>
            <a:ext cx="1732787" cy="307777"/>
          </a:xfrm>
          <a:prstGeom prst="rect">
            <a:avLst/>
          </a:prstGeom>
          <a:noFill/>
        </p:spPr>
        <p:txBody>
          <a:bodyPr wrap="square" rtlCol="0">
            <a:spAutoFit/>
          </a:bodyPr>
          <a:lstStyle/>
          <a:p>
            <a:r>
              <a:rPr lang="en-US" sz="1400" b="1" err="1"/>
              <a:t>Võrtsjärve</a:t>
            </a:r>
            <a:r>
              <a:rPr lang="en-US" sz="1400" b="1"/>
              <a:t> </a:t>
            </a:r>
            <a:r>
              <a:rPr lang="en-US" sz="1400" b="1" err="1"/>
              <a:t>Ühendus</a:t>
            </a:r>
            <a:endParaRPr lang="et-EE" sz="1400" b="1"/>
          </a:p>
        </p:txBody>
      </p:sp>
      <p:sp>
        <p:nvSpPr>
          <p:cNvPr id="12" name="TextBox 11">
            <a:extLst>
              <a:ext uri="{FF2B5EF4-FFF2-40B4-BE49-F238E27FC236}">
                <a16:creationId xmlns:a16="http://schemas.microsoft.com/office/drawing/2014/main" id="{7B6875D4-BAB7-E927-1A03-D98704D210B2}"/>
              </a:ext>
            </a:extLst>
          </p:cNvPr>
          <p:cNvSpPr txBox="1"/>
          <p:nvPr/>
        </p:nvSpPr>
        <p:spPr>
          <a:xfrm>
            <a:off x="5269284" y="2736910"/>
            <a:ext cx="1192502" cy="954107"/>
          </a:xfrm>
          <a:prstGeom prst="rect">
            <a:avLst/>
          </a:prstGeom>
          <a:noFill/>
        </p:spPr>
        <p:txBody>
          <a:bodyPr wrap="square" rtlCol="0">
            <a:spAutoFit/>
          </a:bodyPr>
          <a:lstStyle/>
          <a:p>
            <a:r>
              <a:rPr lang="en-US" sz="1400" b="1" err="1"/>
              <a:t>Lõuna-Järvamaa</a:t>
            </a:r>
            <a:r>
              <a:rPr lang="en-US" sz="1400" b="1"/>
              <a:t> </a:t>
            </a:r>
            <a:r>
              <a:rPr lang="en-US" sz="1400" b="1" err="1"/>
              <a:t>Koostöö-kogu</a:t>
            </a:r>
            <a:endParaRPr lang="et-EE" sz="1400" b="1"/>
          </a:p>
        </p:txBody>
      </p:sp>
      <p:sp>
        <p:nvSpPr>
          <p:cNvPr id="14" name="TextBox 13">
            <a:extLst>
              <a:ext uri="{FF2B5EF4-FFF2-40B4-BE49-F238E27FC236}">
                <a16:creationId xmlns:a16="http://schemas.microsoft.com/office/drawing/2014/main" id="{22F53FD0-6D37-7DDA-57B3-CA7DBB4F43C4}"/>
              </a:ext>
            </a:extLst>
          </p:cNvPr>
          <p:cNvSpPr txBox="1"/>
          <p:nvPr/>
        </p:nvSpPr>
        <p:spPr>
          <a:xfrm>
            <a:off x="5899057" y="4246288"/>
            <a:ext cx="1898330" cy="338554"/>
          </a:xfrm>
          <a:prstGeom prst="rect">
            <a:avLst/>
          </a:prstGeom>
          <a:noFill/>
        </p:spPr>
        <p:txBody>
          <a:bodyPr wrap="square" rtlCol="0">
            <a:spAutoFit/>
          </a:bodyPr>
          <a:lstStyle/>
          <a:p>
            <a:r>
              <a:rPr lang="en-US" sz="1600" b="1" err="1">
                <a:solidFill>
                  <a:srgbClr val="010163"/>
                </a:solidFill>
              </a:rPr>
              <a:t>Põltsamaa</a:t>
            </a:r>
            <a:r>
              <a:rPr lang="en-US" sz="1600" b="1">
                <a:solidFill>
                  <a:srgbClr val="010163"/>
                </a:solidFill>
              </a:rPr>
              <a:t> </a:t>
            </a:r>
            <a:r>
              <a:rPr lang="en-US" sz="1600" b="1" err="1">
                <a:solidFill>
                  <a:srgbClr val="010163"/>
                </a:solidFill>
              </a:rPr>
              <a:t>piirkond</a:t>
            </a:r>
            <a:endParaRPr lang="et-EE" sz="1600" b="1">
              <a:solidFill>
                <a:srgbClr val="010163"/>
              </a:solidFill>
            </a:endParaRPr>
          </a:p>
        </p:txBody>
      </p:sp>
      <p:sp>
        <p:nvSpPr>
          <p:cNvPr id="15" name="TextBox 14">
            <a:extLst>
              <a:ext uri="{FF2B5EF4-FFF2-40B4-BE49-F238E27FC236}">
                <a16:creationId xmlns:a16="http://schemas.microsoft.com/office/drawing/2014/main" id="{B884853E-82BF-EE47-D73D-3C324D11BC51}"/>
              </a:ext>
            </a:extLst>
          </p:cNvPr>
          <p:cNvSpPr txBox="1"/>
          <p:nvPr/>
        </p:nvSpPr>
        <p:spPr>
          <a:xfrm>
            <a:off x="7797387" y="2723178"/>
            <a:ext cx="1898330" cy="338554"/>
          </a:xfrm>
          <a:prstGeom prst="rect">
            <a:avLst/>
          </a:prstGeom>
          <a:noFill/>
        </p:spPr>
        <p:txBody>
          <a:bodyPr wrap="square" rtlCol="0">
            <a:spAutoFit/>
          </a:bodyPr>
          <a:lstStyle/>
          <a:p>
            <a:r>
              <a:rPr lang="en-US" sz="1600" b="1" err="1">
                <a:solidFill>
                  <a:srgbClr val="010163"/>
                </a:solidFill>
              </a:rPr>
              <a:t>Vooremaa</a:t>
            </a:r>
            <a:r>
              <a:rPr lang="en-US" sz="1600" b="1">
                <a:solidFill>
                  <a:srgbClr val="010163"/>
                </a:solidFill>
              </a:rPr>
              <a:t> </a:t>
            </a:r>
            <a:r>
              <a:rPr lang="en-US" sz="1600" b="1" err="1">
                <a:solidFill>
                  <a:srgbClr val="010163"/>
                </a:solidFill>
              </a:rPr>
              <a:t>piirkond</a:t>
            </a:r>
            <a:endParaRPr lang="et-EE" sz="1600" b="1">
              <a:solidFill>
                <a:srgbClr val="010163"/>
              </a:solidFill>
            </a:endParaRPr>
          </a:p>
        </p:txBody>
      </p:sp>
      <p:sp>
        <p:nvSpPr>
          <p:cNvPr id="19" name="TextBox 18">
            <a:extLst>
              <a:ext uri="{FF2B5EF4-FFF2-40B4-BE49-F238E27FC236}">
                <a16:creationId xmlns:a16="http://schemas.microsoft.com/office/drawing/2014/main" id="{F76E9184-BDA5-2443-ABC2-757F899344B6}"/>
              </a:ext>
            </a:extLst>
          </p:cNvPr>
          <p:cNvSpPr txBox="1"/>
          <p:nvPr/>
        </p:nvSpPr>
        <p:spPr>
          <a:xfrm>
            <a:off x="10013091" y="3363997"/>
            <a:ext cx="1699258" cy="338554"/>
          </a:xfrm>
          <a:prstGeom prst="rect">
            <a:avLst/>
          </a:prstGeom>
          <a:noFill/>
        </p:spPr>
        <p:txBody>
          <a:bodyPr wrap="square" rtlCol="0">
            <a:spAutoFit/>
          </a:bodyPr>
          <a:lstStyle/>
          <a:p>
            <a:r>
              <a:rPr lang="en-US" sz="1600" b="1" err="1">
                <a:solidFill>
                  <a:srgbClr val="010163"/>
                </a:solidFill>
              </a:rPr>
              <a:t>Peipsi</a:t>
            </a:r>
            <a:r>
              <a:rPr lang="en-US" sz="1600" b="1">
                <a:solidFill>
                  <a:srgbClr val="010163"/>
                </a:solidFill>
              </a:rPr>
              <a:t>  </a:t>
            </a:r>
            <a:r>
              <a:rPr lang="en-US" sz="1600" b="1" err="1">
                <a:solidFill>
                  <a:srgbClr val="010163"/>
                </a:solidFill>
              </a:rPr>
              <a:t>piirkond</a:t>
            </a:r>
            <a:endParaRPr lang="et-EE" sz="1600" b="1">
              <a:solidFill>
                <a:srgbClr val="010163"/>
              </a:solidFill>
            </a:endParaRPr>
          </a:p>
        </p:txBody>
      </p:sp>
      <p:sp>
        <p:nvSpPr>
          <p:cNvPr id="3" name="Title 2">
            <a:extLst>
              <a:ext uri="{FF2B5EF4-FFF2-40B4-BE49-F238E27FC236}">
                <a16:creationId xmlns:a16="http://schemas.microsoft.com/office/drawing/2014/main" id="{BC538FC1-ABC7-F60E-FD85-73FA05B2E3E8}"/>
              </a:ext>
            </a:extLst>
          </p:cNvPr>
          <p:cNvSpPr>
            <a:spLocks noGrp="1"/>
          </p:cNvSpPr>
          <p:nvPr>
            <p:ph type="title"/>
          </p:nvPr>
        </p:nvSpPr>
        <p:spPr>
          <a:xfrm>
            <a:off x="609599" y="153986"/>
            <a:ext cx="10938456" cy="1143000"/>
          </a:xfrm>
        </p:spPr>
        <p:txBody>
          <a:bodyPr/>
          <a:lstStyle/>
          <a:p>
            <a:r>
              <a:rPr lang="en-US" err="1"/>
              <a:t>Tegevuspiirkond</a:t>
            </a:r>
            <a:endParaRPr lang="et-EE"/>
          </a:p>
        </p:txBody>
      </p:sp>
      <p:sp>
        <p:nvSpPr>
          <p:cNvPr id="9" name="Slaidinumbri kohatäide 3">
            <a:extLst>
              <a:ext uri="{FF2B5EF4-FFF2-40B4-BE49-F238E27FC236}">
                <a16:creationId xmlns:a16="http://schemas.microsoft.com/office/drawing/2014/main" id="{72F657B0-CB28-F56F-89BE-B6FB397EBC7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a:t>
            </a:fld>
            <a:endParaRPr lang="et-EE">
              <a:solidFill>
                <a:prstClr val="black"/>
              </a:solidFill>
              <a:latin typeface="Calibri"/>
            </a:endParaRPr>
          </a:p>
        </p:txBody>
      </p:sp>
    </p:spTree>
    <p:extLst>
      <p:ext uri="{BB962C8B-B14F-4D97-AF65-F5344CB8AC3E}">
        <p14:creationId xmlns:p14="http://schemas.microsoft.com/office/powerpoint/2010/main" val="1113316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4230B7-161E-856A-507F-2ABE254D9749}"/>
              </a:ext>
            </a:extLst>
          </p:cNvPr>
          <p:cNvPicPr>
            <a:picLocks noChangeAspect="1"/>
          </p:cNvPicPr>
          <p:nvPr/>
        </p:nvPicPr>
        <p:blipFill>
          <a:blip r:embed="rId2"/>
          <a:stretch>
            <a:fillRect/>
          </a:stretch>
        </p:blipFill>
        <p:spPr>
          <a:xfrm>
            <a:off x="-97" y="0"/>
            <a:ext cx="4010121" cy="6858000"/>
          </a:xfrm>
          <a:prstGeom prst="rect">
            <a:avLst/>
          </a:prstGeom>
        </p:spPr>
      </p:pic>
      <p:sp>
        <p:nvSpPr>
          <p:cNvPr id="2" name="Pealkiri 1">
            <a:extLst>
              <a:ext uri="{FF2B5EF4-FFF2-40B4-BE49-F238E27FC236}">
                <a16:creationId xmlns:a16="http://schemas.microsoft.com/office/drawing/2014/main" id="{79ECF67B-132E-8BC1-3CC6-040B98839697}"/>
              </a:ext>
            </a:extLst>
          </p:cNvPr>
          <p:cNvSpPr>
            <a:spLocks noGrp="1"/>
          </p:cNvSpPr>
          <p:nvPr>
            <p:ph type="title"/>
          </p:nvPr>
        </p:nvSpPr>
        <p:spPr>
          <a:xfrm>
            <a:off x="1707020" y="3785464"/>
            <a:ext cx="9850090" cy="1755774"/>
          </a:xfrm>
        </p:spPr>
        <p:txBody>
          <a:bodyPr>
            <a:normAutofit/>
          </a:bodyPr>
          <a:lstStyle/>
          <a:p>
            <a:r>
              <a:rPr lang="en-US" sz="4400" err="1"/>
              <a:t>Tegevuspiirkonna</a:t>
            </a:r>
            <a:r>
              <a:rPr lang="en-US" sz="4400"/>
              <a:t> </a:t>
            </a:r>
            <a:r>
              <a:rPr lang="en-US" sz="4400" err="1"/>
              <a:t>Sotsiaalmajanduslik</a:t>
            </a:r>
            <a:r>
              <a:rPr lang="en-US" sz="4400"/>
              <a:t> </a:t>
            </a:r>
            <a:r>
              <a:rPr lang="en-US" sz="4400" err="1"/>
              <a:t>analüüs</a:t>
            </a:r>
            <a:endParaRPr lang="en-US" sz="4400"/>
          </a:p>
        </p:txBody>
      </p:sp>
      <p:sp>
        <p:nvSpPr>
          <p:cNvPr id="4" name="Title 2">
            <a:extLst>
              <a:ext uri="{FF2B5EF4-FFF2-40B4-BE49-F238E27FC236}">
                <a16:creationId xmlns:a16="http://schemas.microsoft.com/office/drawing/2014/main" id="{A1931886-A473-E512-097F-731E8268F129}"/>
              </a:ext>
            </a:extLst>
          </p:cNvPr>
          <p:cNvSpPr txBox="1">
            <a:spLocks/>
          </p:cNvSpPr>
          <p:nvPr/>
        </p:nvSpPr>
        <p:spPr>
          <a:xfrm>
            <a:off x="1707020" y="937490"/>
            <a:ext cx="10363201"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600" kern="1200">
                <a:solidFill>
                  <a:srgbClr val="010163"/>
                </a:solidFill>
                <a:latin typeface="+mj-lt"/>
                <a:ea typeface="+mj-ea"/>
                <a:cs typeface="+mj-cs"/>
              </a:defRPr>
            </a:lvl1pPr>
          </a:lstStyle>
          <a:p>
            <a:r>
              <a:rPr lang="en-US" sz="4400" b="1"/>
              <a:t>LISA 1</a:t>
            </a:r>
            <a:endParaRPr lang="et-EE" sz="4400" b="1"/>
          </a:p>
        </p:txBody>
      </p:sp>
    </p:spTree>
    <p:extLst>
      <p:ext uri="{BB962C8B-B14F-4D97-AF65-F5344CB8AC3E}">
        <p14:creationId xmlns:p14="http://schemas.microsoft.com/office/powerpoint/2010/main" val="11562223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9ECF67B-132E-8BC1-3CC6-040B98839697}"/>
              </a:ext>
            </a:extLst>
          </p:cNvPr>
          <p:cNvSpPr>
            <a:spLocks noGrp="1"/>
          </p:cNvSpPr>
          <p:nvPr>
            <p:ph type="title"/>
          </p:nvPr>
        </p:nvSpPr>
        <p:spPr/>
        <p:txBody>
          <a:bodyPr>
            <a:normAutofit/>
          </a:bodyPr>
          <a:lstStyle/>
          <a:p>
            <a:r>
              <a:rPr lang="en-US" sz="4400" err="1"/>
              <a:t>Rahvastik</a:t>
            </a:r>
            <a:r>
              <a:rPr lang="en-US" sz="4400"/>
              <a:t> ja </a:t>
            </a:r>
            <a:r>
              <a:rPr lang="en-US" sz="4400" err="1"/>
              <a:t>asustus</a:t>
            </a:r>
            <a:endParaRPr lang="en-US" sz="4400"/>
          </a:p>
        </p:txBody>
      </p:sp>
    </p:spTree>
    <p:extLst>
      <p:ext uri="{BB962C8B-B14F-4D97-AF65-F5344CB8AC3E}">
        <p14:creationId xmlns:p14="http://schemas.microsoft.com/office/powerpoint/2010/main" val="1181645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FBD2A7EE-CE1F-616B-8B1A-8488978D7649}"/>
              </a:ext>
            </a:extLst>
          </p:cNvPr>
          <p:cNvGraphicFramePr>
            <a:graphicFrameLocks/>
          </p:cNvGraphicFramePr>
          <p:nvPr>
            <p:extLst>
              <p:ext uri="{D42A27DB-BD31-4B8C-83A1-F6EECF244321}">
                <p14:modId xmlns:p14="http://schemas.microsoft.com/office/powerpoint/2010/main" val="1209150539"/>
              </p:ext>
            </p:extLst>
          </p:nvPr>
        </p:nvGraphicFramePr>
        <p:xfrm>
          <a:off x="4035751" y="2007347"/>
          <a:ext cx="7379227" cy="4058138"/>
        </p:xfrm>
        <a:graphic>
          <a:graphicData uri="http://schemas.openxmlformats.org/drawingml/2006/chart">
            <c:chart xmlns:c="http://schemas.openxmlformats.org/drawingml/2006/chart" xmlns:r="http://schemas.openxmlformats.org/officeDocument/2006/relationships" r:id="rId3"/>
          </a:graphicData>
        </a:graphic>
      </p:graphicFrame>
      <p:sp>
        <p:nvSpPr>
          <p:cNvPr id="5" name="Pealkiri 1">
            <a:extLst>
              <a:ext uri="{FF2B5EF4-FFF2-40B4-BE49-F238E27FC236}">
                <a16:creationId xmlns:a16="http://schemas.microsoft.com/office/drawing/2014/main" id="{DD26FAFF-75FE-10F4-43DC-B75A903CEC08}"/>
              </a:ext>
            </a:extLst>
          </p:cNvPr>
          <p:cNvSpPr>
            <a:spLocks noGrp="1"/>
          </p:cNvSpPr>
          <p:nvPr>
            <p:ph type="title"/>
          </p:nvPr>
        </p:nvSpPr>
        <p:spPr>
          <a:xfrm>
            <a:off x="643944" y="131764"/>
            <a:ext cx="9267737" cy="1143000"/>
          </a:xfrm>
        </p:spPr>
        <p:txBody>
          <a:bodyPr>
            <a:noAutofit/>
          </a:bodyPr>
          <a:lstStyle/>
          <a:p>
            <a:r>
              <a:rPr lang="et-EE" sz="3600">
                <a:solidFill>
                  <a:srgbClr val="010163"/>
                </a:solidFill>
              </a:rPr>
              <a:t>Elanike arv Jõgeva </a:t>
            </a:r>
            <a:r>
              <a:rPr lang="en-US" sz="3600" err="1">
                <a:solidFill>
                  <a:srgbClr val="010163"/>
                </a:solidFill>
              </a:rPr>
              <a:t>maakonnas</a:t>
            </a:r>
            <a:r>
              <a:rPr lang="en-US" sz="3600">
                <a:solidFill>
                  <a:srgbClr val="010163"/>
                </a:solidFill>
              </a:rPr>
              <a:t> </a:t>
            </a:r>
            <a:r>
              <a:rPr lang="en-US" sz="3600" err="1">
                <a:solidFill>
                  <a:srgbClr val="010163"/>
                </a:solidFill>
              </a:rPr>
              <a:t>kahaneb</a:t>
            </a:r>
            <a:endParaRPr lang="et-EE" sz="3600">
              <a:solidFill>
                <a:srgbClr val="010163"/>
              </a:solidFill>
            </a:endParaRPr>
          </a:p>
        </p:txBody>
      </p:sp>
      <p:cxnSp>
        <p:nvCxnSpPr>
          <p:cNvPr id="3" name="Sirgkonnektor 2">
            <a:extLst>
              <a:ext uri="{FF2B5EF4-FFF2-40B4-BE49-F238E27FC236}">
                <a16:creationId xmlns:a16="http://schemas.microsoft.com/office/drawing/2014/main" id="{F4888D3F-85B6-43D8-674B-0074AFAAE41E}"/>
              </a:ext>
            </a:extLst>
          </p:cNvPr>
          <p:cNvCxnSpPr>
            <a:cxnSpLocks/>
          </p:cNvCxnSpPr>
          <p:nvPr/>
        </p:nvCxnSpPr>
        <p:spPr>
          <a:xfrm>
            <a:off x="6552745" y="2394827"/>
            <a:ext cx="2070260" cy="0"/>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cxnSp>
        <p:nvCxnSpPr>
          <p:cNvPr id="9" name="Sirgkonnektor 8">
            <a:extLst>
              <a:ext uri="{FF2B5EF4-FFF2-40B4-BE49-F238E27FC236}">
                <a16:creationId xmlns:a16="http://schemas.microsoft.com/office/drawing/2014/main" id="{C9E9A9D1-505D-7B64-B2AC-0358C48ABB8E}"/>
              </a:ext>
            </a:extLst>
          </p:cNvPr>
          <p:cNvCxnSpPr>
            <a:cxnSpLocks/>
          </p:cNvCxnSpPr>
          <p:nvPr/>
        </p:nvCxnSpPr>
        <p:spPr>
          <a:xfrm>
            <a:off x="8307442" y="3344687"/>
            <a:ext cx="2292634" cy="0"/>
          </a:xfrm>
          <a:prstGeom prst="line">
            <a:avLst/>
          </a:prstGeom>
          <a:ln>
            <a:solidFill>
              <a:srgbClr val="118DFF"/>
            </a:solidFill>
            <a:prstDash val="dash"/>
          </a:ln>
        </p:spPr>
        <p:style>
          <a:lnRef idx="1">
            <a:schemeClr val="accent1"/>
          </a:lnRef>
          <a:fillRef idx="0">
            <a:schemeClr val="accent1"/>
          </a:fillRef>
          <a:effectRef idx="0">
            <a:schemeClr val="accent1"/>
          </a:effectRef>
          <a:fontRef idx="minor">
            <a:schemeClr val="tx1"/>
          </a:fontRef>
        </p:style>
      </p:cxnSp>
      <p:sp>
        <p:nvSpPr>
          <p:cNvPr id="11" name="Paremlooksulg 10">
            <a:extLst>
              <a:ext uri="{FF2B5EF4-FFF2-40B4-BE49-F238E27FC236}">
                <a16:creationId xmlns:a16="http://schemas.microsoft.com/office/drawing/2014/main" id="{C2FC75C3-A2B2-6353-7A43-95FE22C099BE}"/>
              </a:ext>
            </a:extLst>
          </p:cNvPr>
          <p:cNvSpPr/>
          <p:nvPr/>
        </p:nvSpPr>
        <p:spPr>
          <a:xfrm>
            <a:off x="8599906" y="2394827"/>
            <a:ext cx="260853" cy="949860"/>
          </a:xfrm>
          <a:prstGeom prst="rightBrace">
            <a:avLst>
              <a:gd name="adj1" fmla="val 73550"/>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12" name="Paremlooksulg 11">
            <a:extLst>
              <a:ext uri="{FF2B5EF4-FFF2-40B4-BE49-F238E27FC236}">
                <a16:creationId xmlns:a16="http://schemas.microsoft.com/office/drawing/2014/main" id="{2E3E372C-A026-B3DA-556D-94BBAADB10D9}"/>
              </a:ext>
            </a:extLst>
          </p:cNvPr>
          <p:cNvSpPr/>
          <p:nvPr/>
        </p:nvSpPr>
        <p:spPr>
          <a:xfrm>
            <a:off x="10579570" y="3344687"/>
            <a:ext cx="260853" cy="342542"/>
          </a:xfrm>
          <a:prstGeom prst="rightBrace">
            <a:avLst>
              <a:gd name="adj1" fmla="val 40941"/>
              <a:gd name="adj2" fmla="val 50000"/>
            </a:avLst>
          </a:prstGeom>
          <a:ln>
            <a:solidFill>
              <a:srgbClr val="118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000"/>
          </a:p>
        </p:txBody>
      </p:sp>
      <p:sp>
        <p:nvSpPr>
          <p:cNvPr id="16" name="TextBox 15">
            <a:extLst>
              <a:ext uri="{FF2B5EF4-FFF2-40B4-BE49-F238E27FC236}">
                <a16:creationId xmlns:a16="http://schemas.microsoft.com/office/drawing/2014/main" id="{A11CFCC5-A9C3-4E58-AE08-7093FD669D40}"/>
              </a:ext>
            </a:extLst>
          </p:cNvPr>
          <p:cNvSpPr txBox="1"/>
          <p:nvPr/>
        </p:nvSpPr>
        <p:spPr>
          <a:xfrm>
            <a:off x="8835037" y="2588812"/>
            <a:ext cx="1174590" cy="584775"/>
          </a:xfrm>
          <a:prstGeom prst="rect">
            <a:avLst/>
          </a:prstGeom>
          <a:noFill/>
        </p:spPr>
        <p:txBody>
          <a:bodyPr wrap="square" rtlCol="0">
            <a:spAutoFit/>
          </a:bodyPr>
          <a:lstStyle/>
          <a:p>
            <a:r>
              <a:rPr lang="et-EE" sz="1600"/>
              <a:t>- 13 758</a:t>
            </a:r>
          </a:p>
          <a:p>
            <a:r>
              <a:rPr lang="et-EE" sz="1600"/>
              <a:t>- 33 %</a:t>
            </a:r>
          </a:p>
        </p:txBody>
      </p:sp>
      <p:sp>
        <p:nvSpPr>
          <p:cNvPr id="18" name="TextBox 17">
            <a:extLst>
              <a:ext uri="{FF2B5EF4-FFF2-40B4-BE49-F238E27FC236}">
                <a16:creationId xmlns:a16="http://schemas.microsoft.com/office/drawing/2014/main" id="{E6EC49FB-1307-5E18-557E-A38797ECEE4F}"/>
              </a:ext>
            </a:extLst>
          </p:cNvPr>
          <p:cNvSpPr txBox="1"/>
          <p:nvPr/>
        </p:nvSpPr>
        <p:spPr>
          <a:xfrm>
            <a:off x="10868126" y="3266102"/>
            <a:ext cx="973901" cy="584775"/>
          </a:xfrm>
          <a:prstGeom prst="rect">
            <a:avLst/>
          </a:prstGeom>
          <a:noFill/>
        </p:spPr>
        <p:txBody>
          <a:bodyPr wrap="square" rtlCol="0">
            <a:spAutoFit/>
          </a:bodyPr>
          <a:lstStyle/>
          <a:p>
            <a:r>
              <a:rPr lang="et-EE" sz="1600"/>
              <a:t>- 5 489</a:t>
            </a:r>
          </a:p>
          <a:p>
            <a:r>
              <a:rPr lang="et-EE" sz="1600"/>
              <a:t>- 19 %</a:t>
            </a:r>
          </a:p>
        </p:txBody>
      </p:sp>
      <p:sp>
        <p:nvSpPr>
          <p:cNvPr id="19" name="AutoShape 15">
            <a:extLst>
              <a:ext uri="{FF2B5EF4-FFF2-40B4-BE49-F238E27FC236}">
                <a16:creationId xmlns:a16="http://schemas.microsoft.com/office/drawing/2014/main" id="{FD8F86C6-49A1-C523-42D2-1D9C23D2BBDD}"/>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Sisu kohatäide 2">
            <a:extLst>
              <a:ext uri="{FF2B5EF4-FFF2-40B4-BE49-F238E27FC236}">
                <a16:creationId xmlns:a16="http://schemas.microsoft.com/office/drawing/2014/main" id="{A3A4B290-E28E-C68B-ECA4-3F5D165812C5}"/>
              </a:ext>
            </a:extLst>
          </p:cNvPr>
          <p:cNvSpPr txBox="1">
            <a:spLocks/>
          </p:cNvSpPr>
          <p:nvPr/>
        </p:nvSpPr>
        <p:spPr>
          <a:xfrm>
            <a:off x="181132" y="6400749"/>
            <a:ext cx="10659291"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et-EE" sz="800"/>
              <a:t>Jõgeva rajoon 1986 (HeiVäli analüüs), </a:t>
            </a:r>
            <a:r>
              <a:rPr lang="et-EE" sz="800">
                <a:solidFill>
                  <a:srgbClr val="202124"/>
                </a:solidFill>
                <a:latin typeface="Google Sans"/>
              </a:rPr>
              <a:t>Uuring: </a:t>
            </a:r>
            <a:r>
              <a:rPr lang="fi-FI" sz="800">
                <a:solidFill>
                  <a:srgbClr val="202124"/>
                </a:solidFill>
                <a:latin typeface="Google Sans"/>
              </a:rPr>
              <a:t>Jõgeva maakonna majanduse ja ettevõtluskeskkonna arendamise võimaluste uuring</a:t>
            </a:r>
            <a:r>
              <a:rPr lang="et-EE" sz="800">
                <a:solidFill>
                  <a:srgbClr val="202124"/>
                </a:solidFill>
                <a:latin typeface="Google Sans"/>
              </a:rPr>
              <a:t> 2020</a:t>
            </a:r>
            <a:r>
              <a:rPr lang="et-EE" sz="800" b="0" i="0">
                <a:solidFill>
                  <a:srgbClr val="202124"/>
                </a:solidFill>
                <a:effectLst/>
                <a:latin typeface="Google Sans"/>
              </a:rPr>
              <a:t>, 2035 elanike arv (lk 12)</a:t>
            </a:r>
            <a:r>
              <a:rPr lang="en-US" sz="800" b="0" i="0">
                <a:solidFill>
                  <a:srgbClr val="202124"/>
                </a:solidFill>
                <a:effectLst/>
                <a:latin typeface="Google Sans"/>
              </a:rPr>
              <a:t>,</a:t>
            </a:r>
            <a:r>
              <a:rPr lang="et-EE" sz="800" b="0" i="0">
                <a:solidFill>
                  <a:srgbClr val="202124"/>
                </a:solidFill>
                <a:effectLst/>
                <a:latin typeface="Google Sans"/>
              </a:rPr>
              <a:t> HeiVäli analüüs</a:t>
            </a:r>
            <a:endParaRPr lang="en-US" sz="800"/>
          </a:p>
          <a:p>
            <a:pPr marL="0" indent="0">
              <a:buClr>
                <a:srgbClr val="FB821E"/>
              </a:buClr>
              <a:buNone/>
            </a:pPr>
            <a:r>
              <a:rPr lang="en-US" sz="800">
                <a:hlinkClick r:id="rId4"/>
              </a:rPr>
              <a:t>https://jaek.ee/wp-content/uploads/2022/03/Lopparuanne_Civitta.pdf?x17269</a:t>
            </a:r>
            <a:r>
              <a:rPr lang="et-EE" sz="800"/>
              <a:t> </a:t>
            </a:r>
            <a:endParaRPr lang="en-US" sz="800"/>
          </a:p>
        </p:txBody>
      </p:sp>
      <p:sp>
        <p:nvSpPr>
          <p:cNvPr id="22" name="Sisu kohatäide 2">
            <a:extLst>
              <a:ext uri="{FF2B5EF4-FFF2-40B4-BE49-F238E27FC236}">
                <a16:creationId xmlns:a16="http://schemas.microsoft.com/office/drawing/2014/main" id="{98E73ADD-0BF2-7878-16FC-BAA952836413}"/>
              </a:ext>
            </a:extLst>
          </p:cNvPr>
          <p:cNvSpPr txBox="1">
            <a:spLocks/>
          </p:cNvSpPr>
          <p:nvPr/>
        </p:nvSpPr>
        <p:spPr>
          <a:xfrm>
            <a:off x="609598" y="1635178"/>
            <a:ext cx="3167885" cy="350034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Viimase 30 aastaga on Jõgeva </a:t>
            </a:r>
            <a:r>
              <a:rPr lang="en-US" sz="1400" err="1"/>
              <a:t>maakonnas</a:t>
            </a:r>
            <a:r>
              <a:rPr lang="et-EE" sz="1400"/>
              <a:t> elanike arv 33% kahanenud. </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t-EE" sz="1400"/>
              <a:t>Jõgeva maakonna majanduse ja ettevõtluskeskkonna uuringus toodi välja, et Statistikaameti prognoosi kohaselt jätkub maakonnas rahvastiku vähenemine keskmiselt 355 inimese võrra aastas, jõudes 2035. aastaks 22 953 inimeseni.</a:t>
            </a:r>
          </a:p>
        </p:txBody>
      </p:sp>
      <p:sp>
        <p:nvSpPr>
          <p:cNvPr id="4" name="TextBox 3">
            <a:extLst>
              <a:ext uri="{FF2B5EF4-FFF2-40B4-BE49-F238E27FC236}">
                <a16:creationId xmlns:a16="http://schemas.microsoft.com/office/drawing/2014/main" id="{878BC77E-4DE6-91F8-9A33-806C4AE593D4}"/>
              </a:ext>
            </a:extLst>
          </p:cNvPr>
          <p:cNvSpPr txBox="1"/>
          <p:nvPr/>
        </p:nvSpPr>
        <p:spPr>
          <a:xfrm>
            <a:off x="4418809" y="1560319"/>
            <a:ext cx="5915278" cy="338554"/>
          </a:xfrm>
          <a:prstGeom prst="rect">
            <a:avLst/>
          </a:prstGeom>
          <a:noFill/>
        </p:spPr>
        <p:txBody>
          <a:bodyPr wrap="square" rtlCol="0">
            <a:spAutoFit/>
          </a:bodyPr>
          <a:lstStyle/>
          <a:p>
            <a:r>
              <a:rPr lang="et-EE" sz="1600" b="1">
                <a:latin typeface="+mj-lt"/>
                <a:cs typeface="Arial" panose="020B0604020202020204" pitchFamily="34" charset="0"/>
              </a:rPr>
              <a:t>Elanike arv maakonnas</a:t>
            </a:r>
            <a:r>
              <a:rPr lang="et-EE" sz="1600" b="0" i="0">
                <a:effectLst/>
              </a:rPr>
              <a:t>|</a:t>
            </a:r>
            <a:r>
              <a:rPr lang="et-EE" sz="1600">
                <a:latin typeface="+mj-lt"/>
                <a:cs typeface="Arial" panose="020B0604020202020204" pitchFamily="34" charset="0"/>
              </a:rPr>
              <a:t> 1986</a:t>
            </a:r>
            <a:r>
              <a:rPr lang="en-US" sz="1600">
                <a:latin typeface="+mj-lt"/>
                <a:cs typeface="Arial" panose="020B0604020202020204" pitchFamily="34" charset="0"/>
              </a:rPr>
              <a:t>-20</a:t>
            </a:r>
            <a:r>
              <a:rPr lang="et-EE" sz="1600">
                <a:latin typeface="+mj-lt"/>
                <a:cs typeface="Arial" panose="020B0604020202020204" pitchFamily="34" charset="0"/>
              </a:rPr>
              <a:t>35</a:t>
            </a:r>
            <a:endParaRPr lang="et-EE" sz="1600" b="1">
              <a:latin typeface="+mj-lt"/>
              <a:cs typeface="Arial" panose="020B0604020202020204" pitchFamily="34" charset="0"/>
            </a:endParaRPr>
          </a:p>
        </p:txBody>
      </p:sp>
      <p:sp>
        <p:nvSpPr>
          <p:cNvPr id="7" name="Slaidinumbri kohatäide 3">
            <a:extLst>
              <a:ext uri="{FF2B5EF4-FFF2-40B4-BE49-F238E27FC236}">
                <a16:creationId xmlns:a16="http://schemas.microsoft.com/office/drawing/2014/main" id="{495BCD12-1C07-E390-6A37-F1562818BEF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72</a:t>
            </a:fld>
            <a:endParaRPr lang="et-EE">
              <a:solidFill>
                <a:prstClr val="black"/>
              </a:solidFill>
              <a:latin typeface="Calibri"/>
            </a:endParaRPr>
          </a:p>
        </p:txBody>
      </p:sp>
    </p:spTree>
    <p:extLst>
      <p:ext uri="{BB962C8B-B14F-4D97-AF65-F5344CB8AC3E}">
        <p14:creationId xmlns:p14="http://schemas.microsoft.com/office/powerpoint/2010/main" val="950073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9E436C33-3AEF-2E54-A413-2241F1DE1AAF}"/>
              </a:ext>
            </a:extLst>
          </p:cNvPr>
          <p:cNvPicPr>
            <a:picLocks noChangeAspect="1"/>
          </p:cNvPicPr>
          <p:nvPr/>
        </p:nvPicPr>
        <p:blipFill>
          <a:blip r:embed="rId3"/>
          <a:stretch>
            <a:fillRect/>
          </a:stretch>
        </p:blipFill>
        <p:spPr>
          <a:xfrm>
            <a:off x="680349" y="1673342"/>
            <a:ext cx="10369454" cy="4877484"/>
          </a:xfrm>
          <a:prstGeom prst="rect">
            <a:avLst/>
          </a:prstGeom>
        </p:spPr>
      </p:pic>
      <p:sp>
        <p:nvSpPr>
          <p:cNvPr id="7" name="TextBox 6">
            <a:extLst>
              <a:ext uri="{FF2B5EF4-FFF2-40B4-BE49-F238E27FC236}">
                <a16:creationId xmlns:a16="http://schemas.microsoft.com/office/drawing/2014/main" id="{F3404F98-06DB-69CE-CBE1-89891911D6F7}"/>
              </a:ext>
            </a:extLst>
          </p:cNvPr>
          <p:cNvSpPr txBox="1"/>
          <p:nvPr/>
        </p:nvSpPr>
        <p:spPr>
          <a:xfrm>
            <a:off x="851342" y="1281569"/>
            <a:ext cx="8479537" cy="338554"/>
          </a:xfrm>
          <a:prstGeom prst="rect">
            <a:avLst/>
          </a:prstGeom>
          <a:noFill/>
        </p:spPr>
        <p:txBody>
          <a:bodyPr wrap="square" rtlCol="0">
            <a:spAutoFit/>
          </a:bodyPr>
          <a:lstStyle/>
          <a:p>
            <a:r>
              <a:rPr lang="fi-FI" sz="1600" b="1" err="1"/>
              <a:t>KOVide</a:t>
            </a:r>
            <a:r>
              <a:rPr lang="fi-FI" sz="1600" b="1"/>
              <a:t> </a:t>
            </a:r>
            <a:r>
              <a:rPr lang="fi-FI" sz="1600" b="1" err="1"/>
              <a:t>rahvaarvu</a:t>
            </a:r>
            <a:r>
              <a:rPr lang="fi-FI" sz="1600" b="1"/>
              <a:t> </a:t>
            </a:r>
            <a:r>
              <a:rPr lang="fi-FI" sz="1600" b="1" err="1"/>
              <a:t>muutumine</a:t>
            </a:r>
            <a:r>
              <a:rPr lang="fi-FI" sz="1600" b="1"/>
              <a:t> (20%) </a:t>
            </a:r>
            <a:r>
              <a:rPr lang="et-EE" sz="1600" b="0" i="0">
                <a:effectLst/>
              </a:rPr>
              <a:t>|</a:t>
            </a:r>
            <a:r>
              <a:rPr lang="et-EE" sz="1600"/>
              <a:t> 2000-2021</a:t>
            </a:r>
          </a:p>
        </p:txBody>
      </p:sp>
      <p:sp>
        <p:nvSpPr>
          <p:cNvPr id="10" name="Ristkülik 9">
            <a:extLst>
              <a:ext uri="{FF2B5EF4-FFF2-40B4-BE49-F238E27FC236}">
                <a16:creationId xmlns:a16="http://schemas.microsoft.com/office/drawing/2014/main" id="{FA25125A-B19F-3A16-434B-B21A5DD57233}"/>
              </a:ext>
            </a:extLst>
          </p:cNvPr>
          <p:cNvSpPr/>
          <p:nvPr/>
        </p:nvSpPr>
        <p:spPr>
          <a:xfrm>
            <a:off x="1662822" y="1673342"/>
            <a:ext cx="212651" cy="1616149"/>
          </a:xfrm>
          <a:prstGeom prst="rect">
            <a:avLst/>
          </a:prstGeom>
          <a:noFill/>
          <a:ln>
            <a:solidFill>
              <a:srgbClr val="010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1" name="Ristkülik 10">
            <a:extLst>
              <a:ext uri="{FF2B5EF4-FFF2-40B4-BE49-F238E27FC236}">
                <a16:creationId xmlns:a16="http://schemas.microsoft.com/office/drawing/2014/main" id="{4636B36C-4067-9A07-E8FB-E29505D1B8ED}"/>
              </a:ext>
            </a:extLst>
          </p:cNvPr>
          <p:cNvSpPr/>
          <p:nvPr/>
        </p:nvSpPr>
        <p:spPr>
          <a:xfrm>
            <a:off x="3624207" y="1662654"/>
            <a:ext cx="368595" cy="1616149"/>
          </a:xfrm>
          <a:prstGeom prst="rect">
            <a:avLst/>
          </a:prstGeom>
          <a:noFill/>
          <a:ln>
            <a:solidFill>
              <a:srgbClr val="010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 name="TextBox 1">
            <a:extLst>
              <a:ext uri="{FF2B5EF4-FFF2-40B4-BE49-F238E27FC236}">
                <a16:creationId xmlns:a16="http://schemas.microsoft.com/office/drawing/2014/main" id="{1D3CED30-AF8A-6EF4-FB85-D93F17AF88BA}"/>
              </a:ext>
            </a:extLst>
          </p:cNvPr>
          <p:cNvSpPr txBox="1"/>
          <p:nvPr/>
        </p:nvSpPr>
        <p:spPr>
          <a:xfrm>
            <a:off x="1142196" y="3285827"/>
            <a:ext cx="2381007" cy="369332"/>
          </a:xfrm>
          <a:prstGeom prst="rect">
            <a:avLst/>
          </a:prstGeom>
          <a:noFill/>
        </p:spPr>
        <p:txBody>
          <a:bodyPr wrap="square" rtlCol="0">
            <a:spAutoFit/>
          </a:bodyPr>
          <a:lstStyle/>
          <a:p>
            <a:r>
              <a:rPr lang="et-EE"/>
              <a:t>Mustvee,     Peipsiääre,</a:t>
            </a:r>
          </a:p>
        </p:txBody>
      </p:sp>
      <p:sp>
        <p:nvSpPr>
          <p:cNvPr id="13" name="TextBox 12">
            <a:extLst>
              <a:ext uri="{FF2B5EF4-FFF2-40B4-BE49-F238E27FC236}">
                <a16:creationId xmlns:a16="http://schemas.microsoft.com/office/drawing/2014/main" id="{E6E63F10-4018-DFB2-9FBB-E5E037DC104B}"/>
              </a:ext>
            </a:extLst>
          </p:cNvPr>
          <p:cNvSpPr txBox="1"/>
          <p:nvPr/>
        </p:nvSpPr>
        <p:spPr>
          <a:xfrm>
            <a:off x="3523204" y="3285827"/>
            <a:ext cx="2906898" cy="369332"/>
          </a:xfrm>
          <a:prstGeom prst="rect">
            <a:avLst/>
          </a:prstGeom>
          <a:noFill/>
        </p:spPr>
        <p:txBody>
          <a:bodyPr wrap="square" rtlCol="0">
            <a:spAutoFit/>
          </a:bodyPr>
          <a:lstStyle/>
          <a:p>
            <a:r>
              <a:rPr lang="et-EE"/>
              <a:t>Põltsamaa ja Jõgeva vald</a:t>
            </a:r>
          </a:p>
        </p:txBody>
      </p:sp>
      <p:sp>
        <p:nvSpPr>
          <p:cNvPr id="15" name="AutoShape 15">
            <a:extLst>
              <a:ext uri="{FF2B5EF4-FFF2-40B4-BE49-F238E27FC236}">
                <a16:creationId xmlns:a16="http://schemas.microsoft.com/office/drawing/2014/main" id="{8CA78373-09ED-5F4F-4A22-542E2E4B722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Pealkiri 23">
            <a:extLst>
              <a:ext uri="{FF2B5EF4-FFF2-40B4-BE49-F238E27FC236}">
                <a16:creationId xmlns:a16="http://schemas.microsoft.com/office/drawing/2014/main" id="{5F1DB07C-ABFE-AFB6-7105-AF5857C9014F}"/>
              </a:ext>
            </a:extLst>
          </p:cNvPr>
          <p:cNvSpPr txBox="1">
            <a:spLocks/>
          </p:cNvSpPr>
          <p:nvPr/>
        </p:nvSpPr>
        <p:spPr>
          <a:xfrm>
            <a:off x="609598" y="153986"/>
            <a:ext cx="10576265"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n-US" sz="3600" err="1">
                <a:solidFill>
                  <a:srgbClr val="010163"/>
                </a:solidFill>
              </a:rPr>
              <a:t>Tegevuspiirkonnas</a:t>
            </a:r>
            <a:r>
              <a:rPr lang="en-US" sz="3600">
                <a:solidFill>
                  <a:srgbClr val="010163"/>
                </a:solidFill>
              </a:rPr>
              <a:t> </a:t>
            </a:r>
            <a:r>
              <a:rPr lang="et-EE" sz="3600">
                <a:solidFill>
                  <a:srgbClr val="010163"/>
                </a:solidFill>
              </a:rPr>
              <a:t>on</a:t>
            </a:r>
            <a:r>
              <a:rPr lang="en-US" sz="3600">
                <a:solidFill>
                  <a:srgbClr val="010163"/>
                </a:solidFill>
              </a:rPr>
              <a:t> </a:t>
            </a:r>
            <a:r>
              <a:rPr lang="en-US" sz="3600" err="1">
                <a:solidFill>
                  <a:srgbClr val="010163"/>
                </a:solidFill>
              </a:rPr>
              <a:t>viimase</a:t>
            </a:r>
            <a:r>
              <a:rPr lang="en-US" sz="3600">
                <a:solidFill>
                  <a:srgbClr val="010163"/>
                </a:solidFill>
              </a:rPr>
              <a:t> </a:t>
            </a:r>
            <a:r>
              <a:rPr lang="en-US" sz="3600" err="1">
                <a:solidFill>
                  <a:srgbClr val="010163"/>
                </a:solidFill>
              </a:rPr>
              <a:t>kahekümne</a:t>
            </a:r>
            <a:r>
              <a:rPr lang="en-US" sz="3600">
                <a:solidFill>
                  <a:srgbClr val="010163"/>
                </a:solidFill>
              </a:rPr>
              <a:t> </a:t>
            </a:r>
            <a:r>
              <a:rPr lang="en-US" sz="3600" err="1">
                <a:solidFill>
                  <a:srgbClr val="010163"/>
                </a:solidFill>
              </a:rPr>
              <a:t>aasta</a:t>
            </a:r>
            <a:r>
              <a:rPr lang="en-US" sz="3600">
                <a:solidFill>
                  <a:srgbClr val="010163"/>
                </a:solidFill>
              </a:rPr>
              <a:t> </a:t>
            </a:r>
            <a:r>
              <a:rPr lang="en-US" sz="3600" err="1">
                <a:solidFill>
                  <a:srgbClr val="010163"/>
                </a:solidFill>
              </a:rPr>
              <a:t>jooksul</a:t>
            </a:r>
            <a:r>
              <a:rPr lang="et-EE" sz="3600">
                <a:solidFill>
                  <a:srgbClr val="010163"/>
                </a:solidFill>
              </a:rPr>
              <a:t> toimunud keskmisest suurem rahvastiku vähenemine</a:t>
            </a:r>
          </a:p>
        </p:txBody>
      </p:sp>
      <p:sp>
        <p:nvSpPr>
          <p:cNvPr id="18" name="Sisu kohatäide 2">
            <a:extLst>
              <a:ext uri="{FF2B5EF4-FFF2-40B4-BE49-F238E27FC236}">
                <a16:creationId xmlns:a16="http://schemas.microsoft.com/office/drawing/2014/main" id="{46121CC5-4EE1-8B74-A925-49A39CD8FABF}"/>
              </a:ext>
            </a:extLst>
          </p:cNvPr>
          <p:cNvSpPr txBox="1">
            <a:spLocks/>
          </p:cNvSpPr>
          <p:nvPr/>
        </p:nvSpPr>
        <p:spPr>
          <a:xfrm>
            <a:off x="0" y="6492875"/>
            <a:ext cx="6096000" cy="365125"/>
          </a:xfrm>
          <a:prstGeom prst="rect">
            <a:avLst/>
          </a:prstGeom>
        </p:spPr>
        <p:txBody>
          <a:bodyPr vert="horz" lIns="91440" tIns="45720" rIns="91440" bIns="45720" rtlCol="0" anchor="t">
            <a:noAutofit/>
          </a:bodyPr>
          <a:lstStyle>
            <a:defPPr>
              <a:defRPr lang="et-EE"/>
            </a:defPPr>
            <a:lvl1pPr indent="0" defTabSz="1219170">
              <a:spcBef>
                <a:spcPct val="20000"/>
              </a:spcBef>
              <a:buClr>
                <a:srgbClr val="FB821E"/>
              </a:buClr>
              <a:buFont typeface="Arial" pitchFamily="34" charset="0"/>
              <a:buNone/>
              <a:defRPr sz="800"/>
            </a:lvl1pPr>
            <a:lvl2pPr marL="990575" indent="-380990" defTabSz="1219170">
              <a:spcBef>
                <a:spcPct val="20000"/>
              </a:spcBef>
              <a:buFont typeface="Arial" pitchFamily="34" charset="0"/>
              <a:buChar char="–"/>
              <a:defRPr sz="1600"/>
            </a:lvl2pPr>
            <a:lvl3pPr marL="1523962" indent="-304792" defTabSz="1219170">
              <a:spcBef>
                <a:spcPct val="20000"/>
              </a:spcBef>
              <a:buFont typeface="Arial" pitchFamily="34" charset="0"/>
              <a:buChar char="•"/>
              <a:defRPr sz="1200"/>
            </a:lvl3pPr>
            <a:lvl4pPr marL="2133547" indent="-304792" defTabSz="1219170">
              <a:spcBef>
                <a:spcPct val="20000"/>
              </a:spcBef>
              <a:buFont typeface="Arial" pitchFamily="34" charset="0"/>
              <a:buChar char="–"/>
              <a:defRPr sz="1200"/>
            </a:lvl4pPr>
            <a:lvl5pPr marL="2743131" indent="-304792" defTabSz="1219170">
              <a:spcBef>
                <a:spcPct val="20000"/>
              </a:spcBef>
              <a:buFont typeface="Arial" pitchFamily="34" charset="0"/>
              <a:buChar char="»"/>
              <a:defRPr sz="1200"/>
            </a:lvl5pPr>
            <a:lvl6pPr marL="3352716" indent="-304792" defTabSz="1219170">
              <a:spcBef>
                <a:spcPct val="20000"/>
              </a:spcBef>
              <a:buFont typeface="Arial" pitchFamily="34" charset="0"/>
              <a:buChar char="•"/>
              <a:defRPr sz="2667"/>
            </a:lvl6pPr>
            <a:lvl7pPr marL="3962301" indent="-304792" defTabSz="1219170">
              <a:spcBef>
                <a:spcPct val="20000"/>
              </a:spcBef>
              <a:buFont typeface="Arial" pitchFamily="34" charset="0"/>
              <a:buChar char="•"/>
              <a:defRPr sz="2667"/>
            </a:lvl7pPr>
            <a:lvl8pPr marL="4571886" indent="-304792" defTabSz="1219170">
              <a:spcBef>
                <a:spcPct val="20000"/>
              </a:spcBef>
              <a:buFont typeface="Arial" pitchFamily="34" charset="0"/>
              <a:buChar char="•"/>
              <a:defRPr sz="2667"/>
            </a:lvl8pPr>
            <a:lvl9pPr marL="5181470" indent="-304792" defTabSz="1219170">
              <a:spcBef>
                <a:spcPct val="20000"/>
              </a:spcBef>
              <a:buFont typeface="Arial" pitchFamily="34" charset="0"/>
              <a:buChar char="•"/>
              <a:defRPr sz="2667"/>
            </a:lvl9pPr>
          </a:lstStyle>
          <a:p>
            <a:r>
              <a:rPr lang="en-US" err="1"/>
              <a:t>Allikas</a:t>
            </a:r>
            <a:r>
              <a:rPr lang="en-US"/>
              <a:t>: </a:t>
            </a:r>
            <a:r>
              <a:rPr lang="et-EE"/>
              <a:t>Üleriigiline uuring elamute kasutusest väljalangevusest ja tühjenemise mustritest (lk 11). Majandus- ja Kommunikatsiooniministeerium</a:t>
            </a:r>
          </a:p>
          <a:p>
            <a:r>
              <a:rPr lang="et-EE">
                <a:hlinkClick r:id="rId4"/>
              </a:rPr>
              <a:t>https://eehitus.ee/wp-content/uploads/2022/04/Tuhjenemise-mustrid_lopprapprt_2022_compressed.pdf</a:t>
            </a:r>
            <a:r>
              <a:rPr lang="et-EE"/>
              <a:t> </a:t>
            </a:r>
            <a:endParaRPr lang="en-US"/>
          </a:p>
        </p:txBody>
      </p:sp>
      <p:sp>
        <p:nvSpPr>
          <p:cNvPr id="19" name="Sisu kohatäide 2">
            <a:extLst>
              <a:ext uri="{FF2B5EF4-FFF2-40B4-BE49-F238E27FC236}">
                <a16:creationId xmlns:a16="http://schemas.microsoft.com/office/drawing/2014/main" id="{09DB3697-4C42-6ED5-014C-6B64B6C28B6E}"/>
              </a:ext>
            </a:extLst>
          </p:cNvPr>
          <p:cNvSpPr txBox="1">
            <a:spLocks/>
          </p:cNvSpPr>
          <p:nvPr/>
        </p:nvSpPr>
        <p:spPr>
          <a:xfrm>
            <a:off x="6465395" y="4302493"/>
            <a:ext cx="4786538" cy="2401521"/>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fi-FI" sz="1400"/>
              <a:t>Mustvee vald</a:t>
            </a:r>
            <a:r>
              <a:rPr lang="et-EE" sz="1400"/>
              <a:t> on Jõgeva maakonnas kõige haavatavam (4. positsioonil</a:t>
            </a:r>
            <a:r>
              <a:rPr lang="en-US" sz="1400"/>
              <a:t> </a:t>
            </a:r>
            <a:r>
              <a:rPr lang="en-US" sz="1400" err="1"/>
              <a:t>Eestis</a:t>
            </a:r>
            <a:r>
              <a:rPr lang="et-EE" sz="1400"/>
              <a:t>).</a:t>
            </a:r>
            <a:endParaRPr lang="fi-FI" sz="1400"/>
          </a:p>
          <a:p>
            <a:pPr marL="274320" indent="-274320">
              <a:buClr>
                <a:srgbClr val="FB821E"/>
              </a:buClr>
              <a:buFont typeface="Wingdings" panose="05000000000000000000" pitchFamily="2" charset="2"/>
              <a:buChar char="ü"/>
            </a:pPr>
            <a:r>
              <a:rPr lang="fi-FI" sz="1400"/>
              <a:t>Põltsamaa ja Jõgeva </a:t>
            </a:r>
            <a:r>
              <a:rPr lang="et-EE" sz="1400"/>
              <a:t>vald on vastavalt </a:t>
            </a:r>
            <a:r>
              <a:rPr lang="fi-FI" sz="1400"/>
              <a:t>15. ja 16. positsioonil</a:t>
            </a:r>
            <a:r>
              <a:rPr lang="et-EE" sz="1400"/>
              <a:t>.</a:t>
            </a:r>
          </a:p>
          <a:p>
            <a:pPr marL="274320" indent="-274320">
              <a:buClr>
                <a:srgbClr val="FB821E"/>
              </a:buClr>
              <a:buFont typeface="Wingdings" panose="05000000000000000000" pitchFamily="2" charset="2"/>
              <a:buChar char="ü"/>
            </a:pPr>
            <a:r>
              <a:rPr lang="et-EE" sz="1400"/>
              <a:t>Omavalitsus on elamute tühjenemise osas haavatavam kui: </a:t>
            </a:r>
          </a:p>
          <a:p>
            <a:pPr marL="761986" lvl="1" indent="-228600">
              <a:buClr>
                <a:srgbClr val="FB821E"/>
              </a:buClr>
              <a:buFont typeface="Wingdings" panose="05000000000000000000" pitchFamily="2" charset="2"/>
              <a:buChar char="Ø"/>
            </a:pPr>
            <a:r>
              <a:rPr lang="et-EE" sz="1300"/>
              <a:t>elanikkond on vähenenud ;</a:t>
            </a:r>
          </a:p>
          <a:p>
            <a:pPr marL="761986" lvl="1" indent="-228600">
              <a:buClr>
                <a:srgbClr val="FB821E"/>
              </a:buClr>
              <a:buFont typeface="Wingdings" panose="05000000000000000000" pitchFamily="2" charset="2"/>
              <a:buChar char="Ø"/>
            </a:pPr>
            <a:r>
              <a:rPr lang="et-EE" sz="1300"/>
              <a:t>elanikkond on vananemas;</a:t>
            </a:r>
          </a:p>
          <a:p>
            <a:pPr marL="761986" lvl="1" indent="-228600">
              <a:buClr>
                <a:srgbClr val="FB821E"/>
              </a:buClr>
              <a:buFont typeface="Wingdings" panose="05000000000000000000" pitchFamily="2" charset="2"/>
              <a:buChar char="Ø"/>
            </a:pPr>
            <a:r>
              <a:rPr lang="et-EE" sz="1300"/>
              <a:t>asustamata eluruumide osakaal on kõrge; </a:t>
            </a:r>
          </a:p>
          <a:p>
            <a:pPr marL="761986" lvl="1" indent="-228600">
              <a:buClr>
                <a:srgbClr val="FB821E"/>
              </a:buClr>
              <a:buFont typeface="Wingdings" panose="05000000000000000000" pitchFamily="2" charset="2"/>
              <a:buChar char="Ø"/>
            </a:pPr>
            <a:r>
              <a:rPr lang="et-EE" sz="1300"/>
              <a:t>tühjade eluruumide kasv on tõusuteel; </a:t>
            </a:r>
          </a:p>
          <a:p>
            <a:pPr marL="761986" lvl="1" indent="-228600">
              <a:buClr>
                <a:srgbClr val="FB821E"/>
              </a:buClr>
              <a:buFont typeface="Wingdings" panose="05000000000000000000" pitchFamily="2" charset="2"/>
              <a:buChar char="Ø"/>
            </a:pPr>
            <a:r>
              <a:rPr lang="et-EE" sz="1300"/>
              <a:t>laenude osakaal KOVi eelarves on väga kõrge.</a:t>
            </a:r>
            <a:endParaRPr lang="fi-FI" sz="1300"/>
          </a:p>
        </p:txBody>
      </p:sp>
      <p:sp>
        <p:nvSpPr>
          <p:cNvPr id="3" name="Ristkülik 2">
            <a:extLst>
              <a:ext uri="{FF2B5EF4-FFF2-40B4-BE49-F238E27FC236}">
                <a16:creationId xmlns:a16="http://schemas.microsoft.com/office/drawing/2014/main" id="{466A07CF-D9E4-011F-8289-76F7A894AC4E}"/>
              </a:ext>
            </a:extLst>
          </p:cNvPr>
          <p:cNvSpPr/>
          <p:nvPr/>
        </p:nvSpPr>
        <p:spPr>
          <a:xfrm>
            <a:off x="2741572" y="1684093"/>
            <a:ext cx="212651" cy="1616149"/>
          </a:xfrm>
          <a:prstGeom prst="rect">
            <a:avLst/>
          </a:prstGeom>
          <a:noFill/>
          <a:ln>
            <a:solidFill>
              <a:srgbClr val="010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 name="Slaidinumbri kohatäide 3">
            <a:extLst>
              <a:ext uri="{FF2B5EF4-FFF2-40B4-BE49-F238E27FC236}">
                <a16:creationId xmlns:a16="http://schemas.microsoft.com/office/drawing/2014/main" id="{E7ACDAA3-72B1-AE40-1F6F-DA06E0C81FE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73</a:t>
            </a:fld>
            <a:endParaRPr lang="et-EE">
              <a:solidFill>
                <a:prstClr val="black"/>
              </a:solidFill>
              <a:latin typeface="Calibri"/>
            </a:endParaRPr>
          </a:p>
        </p:txBody>
      </p:sp>
    </p:spTree>
    <p:extLst>
      <p:ext uri="{BB962C8B-B14F-4D97-AF65-F5344CB8AC3E}">
        <p14:creationId xmlns:p14="http://schemas.microsoft.com/office/powerpoint/2010/main" val="41336296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lt 10">
            <a:extLst>
              <a:ext uri="{FF2B5EF4-FFF2-40B4-BE49-F238E27FC236}">
                <a16:creationId xmlns:a16="http://schemas.microsoft.com/office/drawing/2014/main" id="{295052F9-073F-A036-6401-32226B2F2E71}"/>
              </a:ext>
            </a:extLst>
          </p:cNvPr>
          <p:cNvPicPr>
            <a:picLocks noChangeAspect="1"/>
          </p:cNvPicPr>
          <p:nvPr/>
        </p:nvPicPr>
        <p:blipFill>
          <a:blip r:embed="rId2"/>
          <a:stretch>
            <a:fillRect/>
          </a:stretch>
        </p:blipFill>
        <p:spPr>
          <a:xfrm>
            <a:off x="5254123" y="1230084"/>
            <a:ext cx="6073795" cy="5551714"/>
          </a:xfrm>
          <a:prstGeom prst="rect">
            <a:avLst/>
          </a:prstGeom>
        </p:spPr>
      </p:pic>
      <p:sp>
        <p:nvSpPr>
          <p:cNvPr id="12" name="AutoShape 15">
            <a:extLst>
              <a:ext uri="{FF2B5EF4-FFF2-40B4-BE49-F238E27FC236}">
                <a16:creationId xmlns:a16="http://schemas.microsoft.com/office/drawing/2014/main" id="{B36C1C38-6B35-A2F1-5C0B-DCEFCDC366CD}"/>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Rounded Rectangle 14">
            <a:extLst>
              <a:ext uri="{FF2B5EF4-FFF2-40B4-BE49-F238E27FC236}">
                <a16:creationId xmlns:a16="http://schemas.microsoft.com/office/drawing/2014/main" id="{CACF6AF1-CA56-ED87-9D49-5BFA0DDDBAF2}"/>
              </a:ext>
            </a:extLst>
          </p:cNvPr>
          <p:cNvSpPr/>
          <p:nvPr/>
        </p:nvSpPr>
        <p:spPr bwMode="auto">
          <a:xfrm>
            <a:off x="5671458" y="5638797"/>
            <a:ext cx="4027714" cy="283032"/>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Sisu kohatäide 2">
            <a:extLst>
              <a:ext uri="{FF2B5EF4-FFF2-40B4-BE49-F238E27FC236}">
                <a16:creationId xmlns:a16="http://schemas.microsoft.com/office/drawing/2014/main" id="{6C1C43D9-37A5-379F-F0F1-2B68D583515D}"/>
              </a:ext>
            </a:extLst>
          </p:cNvPr>
          <p:cNvSpPr txBox="1">
            <a:spLocks/>
          </p:cNvSpPr>
          <p:nvPr/>
        </p:nvSpPr>
        <p:spPr>
          <a:xfrm>
            <a:off x="123559" y="6379370"/>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Eesti </a:t>
            </a:r>
            <a:r>
              <a:rPr lang="en-US" sz="800" err="1"/>
              <a:t>rahva</a:t>
            </a:r>
            <a:r>
              <a:rPr lang="en-US" sz="800"/>
              <a:t>- ja </a:t>
            </a:r>
            <a:r>
              <a:rPr lang="en-US" sz="800" err="1"/>
              <a:t>eluruumide</a:t>
            </a:r>
            <a:r>
              <a:rPr lang="en-US" sz="800"/>
              <a:t> </a:t>
            </a:r>
            <a:r>
              <a:rPr lang="en-US" sz="800" err="1"/>
              <a:t>loendus</a:t>
            </a:r>
            <a:r>
              <a:rPr lang="en-US" sz="800"/>
              <a:t> 2021.</a:t>
            </a:r>
            <a:r>
              <a:rPr lang="et-EE" sz="800"/>
              <a:t> Statistikaamet</a:t>
            </a:r>
            <a:endParaRPr lang="en-US" sz="800"/>
          </a:p>
          <a:p>
            <a:pPr marL="0" indent="0">
              <a:buClr>
                <a:srgbClr val="FB821E"/>
              </a:buClr>
              <a:buNone/>
            </a:pPr>
            <a:r>
              <a:rPr lang="en-US" sz="800">
                <a:hlinkClick r:id="rId3"/>
              </a:rPr>
              <a:t>https://storymaps.arcgis.com/stories/0c3f940a39454a5396432d666e79006e</a:t>
            </a:r>
            <a:r>
              <a:rPr lang="en-US" sz="800"/>
              <a:t> </a:t>
            </a:r>
          </a:p>
        </p:txBody>
      </p:sp>
      <p:sp>
        <p:nvSpPr>
          <p:cNvPr id="8" name="Pealkiri 7">
            <a:extLst>
              <a:ext uri="{FF2B5EF4-FFF2-40B4-BE49-F238E27FC236}">
                <a16:creationId xmlns:a16="http://schemas.microsoft.com/office/drawing/2014/main" id="{AB9C3379-187D-E313-1286-30D5E6E3DF95}"/>
              </a:ext>
            </a:extLst>
          </p:cNvPr>
          <p:cNvSpPr>
            <a:spLocks noGrp="1"/>
          </p:cNvSpPr>
          <p:nvPr>
            <p:ph type="title"/>
          </p:nvPr>
        </p:nvSpPr>
        <p:spPr>
          <a:xfrm>
            <a:off x="609599" y="153986"/>
            <a:ext cx="10621618" cy="1143000"/>
          </a:xfrm>
        </p:spPr>
        <p:txBody>
          <a:bodyPr>
            <a:noAutofit/>
          </a:bodyPr>
          <a:lstStyle/>
          <a:p>
            <a:r>
              <a:rPr lang="et-EE"/>
              <a:t>Jõgeva maakonna rahvaarv</a:t>
            </a:r>
            <a:r>
              <a:rPr lang="en-US"/>
              <a:t>u </a:t>
            </a:r>
            <a:r>
              <a:rPr lang="en-US" err="1"/>
              <a:t>kahanemine</a:t>
            </a:r>
            <a:r>
              <a:rPr lang="et-EE"/>
              <a:t> on </a:t>
            </a:r>
            <a:r>
              <a:rPr lang="en-US" err="1"/>
              <a:t>jätkunud</a:t>
            </a:r>
            <a:r>
              <a:rPr lang="en-US"/>
              <a:t> ka </a:t>
            </a:r>
            <a:r>
              <a:rPr lang="et-EE"/>
              <a:t>viimase kümne aasta jooksul</a:t>
            </a:r>
          </a:p>
        </p:txBody>
      </p:sp>
      <p:sp>
        <p:nvSpPr>
          <p:cNvPr id="14" name="Sisu kohatäide 2">
            <a:extLst>
              <a:ext uri="{FF2B5EF4-FFF2-40B4-BE49-F238E27FC236}">
                <a16:creationId xmlns:a16="http://schemas.microsoft.com/office/drawing/2014/main" id="{B33C4A90-4840-A77F-0E52-305805990045}"/>
              </a:ext>
            </a:extLst>
          </p:cNvPr>
          <p:cNvSpPr txBox="1">
            <a:spLocks/>
          </p:cNvSpPr>
          <p:nvPr/>
        </p:nvSpPr>
        <p:spPr>
          <a:xfrm>
            <a:off x="609599" y="1685977"/>
            <a:ext cx="3222172" cy="4340919"/>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fi-FI" sz="1400"/>
              <a:t>Jõgeva maakonna rahvaarv on viimase kümne </a:t>
            </a:r>
            <a:br>
              <a:rPr lang="fi-FI" sz="1400"/>
            </a:br>
            <a:r>
              <a:rPr lang="fi-FI" sz="1400"/>
              <a:t>aasta jooksul vähenenud 7,5% võrra.</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Eestis</a:t>
            </a:r>
            <a:r>
              <a:rPr lang="en-US" sz="1400"/>
              <a:t> on </a:t>
            </a:r>
            <a:r>
              <a:rPr lang="en-US" sz="1400" err="1"/>
              <a:t>rahvaarv</a:t>
            </a:r>
            <a:r>
              <a:rPr lang="en-US" sz="1400"/>
              <a:t> </a:t>
            </a:r>
            <a:r>
              <a:rPr lang="en-US" sz="1400" err="1"/>
              <a:t>viimase</a:t>
            </a:r>
            <a:r>
              <a:rPr lang="en-US" sz="1400"/>
              <a:t> </a:t>
            </a:r>
            <a:r>
              <a:rPr lang="en-US" sz="1400" err="1"/>
              <a:t>kümne</a:t>
            </a:r>
            <a:r>
              <a:rPr lang="en-US" sz="1400"/>
              <a:t> </a:t>
            </a:r>
            <a:r>
              <a:rPr lang="en-US" sz="1400" err="1"/>
              <a:t>aasta</a:t>
            </a:r>
            <a:r>
              <a:rPr lang="en-US" sz="1400"/>
              <a:t> </a:t>
            </a:r>
            <a:r>
              <a:rPr lang="en-US" sz="1400" err="1"/>
              <a:t>jooksul</a:t>
            </a:r>
            <a:r>
              <a:rPr lang="en-US" sz="1400"/>
              <a:t> </a:t>
            </a:r>
            <a:r>
              <a:rPr lang="en-US" sz="1400" err="1"/>
              <a:t>kasvanud</a:t>
            </a:r>
            <a:r>
              <a:rPr lang="en-US" sz="1400"/>
              <a:t> </a:t>
            </a:r>
            <a:r>
              <a:rPr lang="en-US" sz="1400" err="1"/>
              <a:t>kolmes</a:t>
            </a:r>
            <a:r>
              <a:rPr lang="en-US" sz="1400"/>
              <a:t> </a:t>
            </a:r>
            <a:r>
              <a:rPr lang="en-US" sz="1400" err="1"/>
              <a:t>maakonnas</a:t>
            </a:r>
            <a:r>
              <a:rPr lang="en-US" sz="1400"/>
              <a:t> – Harju, </a:t>
            </a:r>
            <a:r>
              <a:rPr lang="en-US" sz="1400" err="1"/>
              <a:t>Hiiu</a:t>
            </a:r>
            <a:r>
              <a:rPr lang="en-US" sz="1400"/>
              <a:t> ja Tartu. </a:t>
            </a:r>
            <a:endParaRPr lang="et-EE" sz="1400"/>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Võrreldes teiste maakondadega on Jõgeval toimunud väga suur kahanemine.</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Negatiivse</a:t>
            </a:r>
            <a:r>
              <a:rPr lang="en-US" sz="1400"/>
              <a:t> </a:t>
            </a:r>
            <a:r>
              <a:rPr lang="en-US" sz="1400" err="1"/>
              <a:t>trendi</a:t>
            </a:r>
            <a:r>
              <a:rPr lang="en-US" sz="1400"/>
              <a:t> </a:t>
            </a:r>
            <a:r>
              <a:rPr lang="en-US" sz="1400" err="1"/>
              <a:t>poolest</a:t>
            </a:r>
            <a:r>
              <a:rPr lang="en-US" sz="1400"/>
              <a:t> on </a:t>
            </a:r>
            <a:r>
              <a:rPr lang="et-EE" sz="1400"/>
              <a:t>Jõgeva</a:t>
            </a:r>
            <a:r>
              <a:rPr lang="en-US" sz="1400"/>
              <a:t> </a:t>
            </a:r>
            <a:r>
              <a:rPr lang="en-US" sz="1400" err="1"/>
              <a:t>maakond</a:t>
            </a:r>
            <a:r>
              <a:rPr lang="en-US" sz="1400"/>
              <a:t> </a:t>
            </a:r>
            <a:r>
              <a:rPr lang="et-EE" sz="1400"/>
              <a:t>eelviimasel</a:t>
            </a:r>
            <a:r>
              <a:rPr lang="en-US" sz="1400"/>
              <a:t> </a:t>
            </a:r>
            <a:r>
              <a:rPr lang="en-US" sz="1400" err="1"/>
              <a:t>kohal</a:t>
            </a:r>
            <a:r>
              <a:rPr lang="en-US" sz="1400"/>
              <a:t>, </a:t>
            </a:r>
            <a:r>
              <a:rPr lang="et-EE" sz="1400"/>
              <a:t>suurem</a:t>
            </a:r>
            <a:r>
              <a:rPr lang="en-US" sz="1400"/>
              <a:t> </a:t>
            </a:r>
            <a:r>
              <a:rPr lang="en-US" sz="1400" err="1"/>
              <a:t>negatiivne</a:t>
            </a:r>
            <a:r>
              <a:rPr lang="en-US" sz="1400"/>
              <a:t> </a:t>
            </a:r>
            <a:r>
              <a:rPr lang="en-US" sz="1400" err="1"/>
              <a:t>rahvaarvu</a:t>
            </a:r>
            <a:r>
              <a:rPr lang="en-US" sz="1400"/>
              <a:t> </a:t>
            </a:r>
            <a:r>
              <a:rPr lang="en-US" sz="1400" err="1"/>
              <a:t>muutus</a:t>
            </a:r>
            <a:r>
              <a:rPr lang="en-US" sz="1400"/>
              <a:t> on </a:t>
            </a:r>
            <a:r>
              <a:rPr lang="en-US" sz="1400" err="1"/>
              <a:t>toimunud</a:t>
            </a:r>
            <a:r>
              <a:rPr lang="en-US" sz="1400"/>
              <a:t> </a:t>
            </a:r>
            <a:r>
              <a:rPr lang="et-EE" sz="1400"/>
              <a:t>vaid Ida-Viru </a:t>
            </a:r>
            <a:r>
              <a:rPr lang="en-US" sz="1400" err="1"/>
              <a:t>maakon</a:t>
            </a:r>
            <a:r>
              <a:rPr lang="et-EE" sz="1400"/>
              <a:t>na</a:t>
            </a:r>
            <a:r>
              <a:rPr lang="en-US" sz="1400"/>
              <a:t>s</a:t>
            </a:r>
            <a:r>
              <a:rPr lang="et-EE" sz="1400"/>
              <a:t>, </a:t>
            </a:r>
            <a:r>
              <a:rPr lang="en-US" sz="1400" err="1"/>
              <a:t>kus</a:t>
            </a:r>
            <a:r>
              <a:rPr lang="en-US" sz="1400"/>
              <a:t> </a:t>
            </a:r>
            <a:r>
              <a:rPr lang="en-US" sz="1400" err="1"/>
              <a:t>rahvaarv</a:t>
            </a:r>
            <a:r>
              <a:rPr lang="en-US" sz="1400"/>
              <a:t> on </a:t>
            </a:r>
            <a:r>
              <a:rPr lang="en-US" sz="1400" err="1"/>
              <a:t>vähenenud</a:t>
            </a:r>
            <a:r>
              <a:rPr lang="en-US" sz="1400"/>
              <a:t> 8,7% </a:t>
            </a:r>
            <a:r>
              <a:rPr lang="en-US" sz="1400" err="1"/>
              <a:t>võrra</a:t>
            </a:r>
            <a:r>
              <a:rPr lang="en-US" sz="1400"/>
              <a:t>. </a:t>
            </a:r>
          </a:p>
        </p:txBody>
      </p:sp>
      <p:sp>
        <p:nvSpPr>
          <p:cNvPr id="3" name="Slaidinumbri kohatäide 3">
            <a:extLst>
              <a:ext uri="{FF2B5EF4-FFF2-40B4-BE49-F238E27FC236}">
                <a16:creationId xmlns:a16="http://schemas.microsoft.com/office/drawing/2014/main" id="{7199A3BD-EE71-7A84-332C-A6D507D1BA95}"/>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74</a:t>
            </a:fld>
            <a:endParaRPr lang="et-EE">
              <a:solidFill>
                <a:prstClr val="black"/>
              </a:solidFill>
              <a:latin typeface="Calibri"/>
            </a:endParaRPr>
          </a:p>
        </p:txBody>
      </p:sp>
    </p:spTree>
    <p:extLst>
      <p:ext uri="{BB962C8B-B14F-4D97-AF65-F5344CB8AC3E}">
        <p14:creationId xmlns:p14="http://schemas.microsoft.com/office/powerpoint/2010/main" val="10443405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lt 21">
            <a:extLst>
              <a:ext uri="{FF2B5EF4-FFF2-40B4-BE49-F238E27FC236}">
                <a16:creationId xmlns:a16="http://schemas.microsoft.com/office/drawing/2014/main" id="{6E763469-C609-065F-E85D-E6681B3AE0D9}"/>
              </a:ext>
            </a:extLst>
          </p:cNvPr>
          <p:cNvPicPr>
            <a:picLocks noChangeAspect="1"/>
          </p:cNvPicPr>
          <p:nvPr/>
        </p:nvPicPr>
        <p:blipFill>
          <a:blip r:embed="rId2"/>
          <a:stretch>
            <a:fillRect/>
          </a:stretch>
        </p:blipFill>
        <p:spPr>
          <a:xfrm>
            <a:off x="3004882" y="2149808"/>
            <a:ext cx="9146926" cy="3474375"/>
          </a:xfrm>
          <a:prstGeom prst="rect">
            <a:avLst/>
          </a:prstGeom>
        </p:spPr>
      </p:pic>
      <p:sp>
        <p:nvSpPr>
          <p:cNvPr id="3" name="Pealkiri 2">
            <a:extLst>
              <a:ext uri="{FF2B5EF4-FFF2-40B4-BE49-F238E27FC236}">
                <a16:creationId xmlns:a16="http://schemas.microsoft.com/office/drawing/2014/main" id="{45D3248F-BD91-51F0-093D-88547D01EB86}"/>
              </a:ext>
            </a:extLst>
          </p:cNvPr>
          <p:cNvSpPr>
            <a:spLocks noGrp="1"/>
          </p:cNvSpPr>
          <p:nvPr>
            <p:ph type="title"/>
          </p:nvPr>
        </p:nvSpPr>
        <p:spPr/>
        <p:txBody>
          <a:bodyPr>
            <a:noAutofit/>
          </a:bodyPr>
          <a:lstStyle/>
          <a:p>
            <a:r>
              <a:rPr lang="et-EE"/>
              <a:t>Kõikides tegevuspiirkonna valdades on </a:t>
            </a:r>
            <a:r>
              <a:rPr lang="en-US" err="1"/>
              <a:t>elanike</a:t>
            </a:r>
            <a:r>
              <a:rPr lang="en-US"/>
              <a:t> </a:t>
            </a:r>
            <a:br>
              <a:rPr lang="et-EE"/>
            </a:br>
            <a:r>
              <a:rPr lang="en-US" err="1"/>
              <a:t>arv</a:t>
            </a:r>
            <a:r>
              <a:rPr lang="en-US"/>
              <a:t> </a:t>
            </a:r>
            <a:r>
              <a:rPr lang="en-US" err="1"/>
              <a:t>kahanenud</a:t>
            </a:r>
            <a:r>
              <a:rPr lang="en-US"/>
              <a:t> </a:t>
            </a:r>
            <a:r>
              <a:rPr lang="en-US" err="1"/>
              <a:t>viimase</a:t>
            </a:r>
            <a:r>
              <a:rPr lang="en-US"/>
              <a:t> </a:t>
            </a:r>
            <a:r>
              <a:rPr lang="en-US" err="1"/>
              <a:t>kümne</a:t>
            </a:r>
            <a:r>
              <a:rPr lang="en-US"/>
              <a:t> </a:t>
            </a:r>
            <a:r>
              <a:rPr lang="en-US" err="1"/>
              <a:t>aasta</a:t>
            </a:r>
            <a:r>
              <a:rPr lang="en-US"/>
              <a:t> </a:t>
            </a:r>
            <a:r>
              <a:rPr lang="en-US" err="1"/>
              <a:t>jooksul</a:t>
            </a:r>
            <a:endParaRPr lang="en-US"/>
          </a:p>
        </p:txBody>
      </p:sp>
      <p:sp>
        <p:nvSpPr>
          <p:cNvPr id="9" name="Sisu kohatäide 2">
            <a:extLst>
              <a:ext uri="{FF2B5EF4-FFF2-40B4-BE49-F238E27FC236}">
                <a16:creationId xmlns:a16="http://schemas.microsoft.com/office/drawing/2014/main" id="{F5F653E3-8BB6-50A5-166C-746866114157}"/>
              </a:ext>
            </a:extLst>
          </p:cNvPr>
          <p:cNvSpPr txBox="1">
            <a:spLocks/>
          </p:cNvSpPr>
          <p:nvPr/>
        </p:nvSpPr>
        <p:spPr>
          <a:xfrm>
            <a:off x="609600" y="1685978"/>
            <a:ext cx="2196692" cy="434091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Kõikides tegevuspiirkonna omavalitsusüksustes vähenes elanike arv.</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n-US" sz="1400" err="1"/>
              <a:t>KOVide</a:t>
            </a:r>
            <a:r>
              <a:rPr lang="en-US" sz="1400"/>
              <a:t> </a:t>
            </a:r>
            <a:r>
              <a:rPr lang="en-US" sz="1400" err="1"/>
              <a:t>lõikes</a:t>
            </a:r>
            <a:r>
              <a:rPr lang="en-US" sz="1400"/>
              <a:t> on </a:t>
            </a:r>
            <a:r>
              <a:rPr lang="en-US" sz="1400" err="1"/>
              <a:t>Mustvee</a:t>
            </a:r>
            <a:r>
              <a:rPr lang="en-US" sz="1400"/>
              <a:t> ja </a:t>
            </a:r>
            <a:r>
              <a:rPr lang="en-US" sz="1400" err="1"/>
              <a:t>Peipsiääre</a:t>
            </a:r>
            <a:r>
              <a:rPr lang="en-US" sz="1400"/>
              <a:t> </a:t>
            </a:r>
            <a:r>
              <a:rPr lang="en-US" sz="1400" err="1"/>
              <a:t>elanike</a:t>
            </a:r>
            <a:r>
              <a:rPr lang="en-US" sz="1400"/>
              <a:t> </a:t>
            </a:r>
            <a:r>
              <a:rPr lang="en-US" sz="1400" err="1"/>
              <a:t>arv</a:t>
            </a:r>
            <a:r>
              <a:rPr lang="en-US" sz="1400"/>
              <a:t> </a:t>
            </a:r>
            <a:r>
              <a:rPr lang="en-US" sz="1400" err="1"/>
              <a:t>kõige</a:t>
            </a:r>
            <a:r>
              <a:rPr lang="en-US" sz="1400"/>
              <a:t> </a:t>
            </a:r>
            <a:r>
              <a:rPr lang="en-US" sz="1400" err="1"/>
              <a:t>enam</a:t>
            </a:r>
            <a:r>
              <a:rPr lang="en-US" sz="1400"/>
              <a:t> </a:t>
            </a:r>
            <a:r>
              <a:rPr lang="en-US" sz="1400" err="1"/>
              <a:t>kahanenud</a:t>
            </a:r>
            <a:r>
              <a:rPr lang="en-US" sz="1400"/>
              <a:t> </a:t>
            </a:r>
            <a:r>
              <a:rPr lang="en-US" sz="1400" err="1"/>
              <a:t>viimase</a:t>
            </a:r>
            <a:r>
              <a:rPr lang="en-US" sz="1400"/>
              <a:t> </a:t>
            </a:r>
            <a:r>
              <a:rPr lang="en-US" sz="1400" err="1"/>
              <a:t>kümne</a:t>
            </a:r>
            <a:r>
              <a:rPr lang="en-US" sz="1400"/>
              <a:t> </a:t>
            </a:r>
            <a:r>
              <a:rPr lang="en-US" sz="1400" err="1"/>
              <a:t>aasta</a:t>
            </a:r>
            <a:r>
              <a:rPr lang="en-US" sz="1400"/>
              <a:t> </a:t>
            </a:r>
            <a:r>
              <a:rPr lang="en-US" sz="1400" err="1"/>
              <a:t>jooksul</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t-EE" sz="1400"/>
              <a:t>Mustvee</a:t>
            </a:r>
            <a:r>
              <a:rPr lang="en-US" sz="1400"/>
              <a:t> </a:t>
            </a:r>
            <a:r>
              <a:rPr lang="en-US" sz="1400" err="1"/>
              <a:t>valla</a:t>
            </a:r>
            <a:r>
              <a:rPr lang="en-US" sz="1400"/>
              <a:t> </a:t>
            </a:r>
            <a:r>
              <a:rPr lang="en-US" sz="1400" err="1"/>
              <a:t>elanike</a:t>
            </a:r>
            <a:r>
              <a:rPr lang="en-US" sz="1400"/>
              <a:t> </a:t>
            </a:r>
            <a:r>
              <a:rPr lang="en-US" sz="1400" err="1"/>
              <a:t>arv</a:t>
            </a:r>
            <a:r>
              <a:rPr lang="en-US" sz="1400"/>
              <a:t> on </a:t>
            </a:r>
            <a:r>
              <a:rPr lang="en-US" sz="1400" err="1"/>
              <a:t>kümne</a:t>
            </a:r>
            <a:r>
              <a:rPr lang="en-US" sz="1400"/>
              <a:t> </a:t>
            </a:r>
            <a:r>
              <a:rPr lang="en-US" sz="1400" err="1"/>
              <a:t>aastaga</a:t>
            </a:r>
            <a:r>
              <a:rPr lang="en-US" sz="1400"/>
              <a:t> </a:t>
            </a:r>
            <a:r>
              <a:rPr lang="en-US" sz="1400" err="1"/>
              <a:t>kahanenud</a:t>
            </a:r>
            <a:r>
              <a:rPr lang="en-US" sz="1400"/>
              <a:t> </a:t>
            </a:r>
            <a:r>
              <a:rPr lang="et-EE" sz="1400"/>
              <a:t>14</a:t>
            </a:r>
            <a:r>
              <a:rPr lang="en-US" sz="1400"/>
              <a:t>% </a:t>
            </a:r>
            <a:r>
              <a:rPr lang="en-US" sz="1400" err="1"/>
              <a:t>võrra</a:t>
            </a:r>
            <a:r>
              <a:rPr lang="en-US" sz="1400"/>
              <a:t>. </a:t>
            </a:r>
            <a:endParaRPr lang="et-EE" sz="1400"/>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Kõige vähem on elanike arv kahanenud Põltsamaa vallas.</a:t>
            </a:r>
            <a:endParaRPr lang="en-US" sz="1400"/>
          </a:p>
        </p:txBody>
      </p:sp>
      <p:sp>
        <p:nvSpPr>
          <p:cNvPr id="6" name="Sisu kohatäide 2">
            <a:extLst>
              <a:ext uri="{FF2B5EF4-FFF2-40B4-BE49-F238E27FC236}">
                <a16:creationId xmlns:a16="http://schemas.microsoft.com/office/drawing/2014/main" id="{E30A5761-410D-F8E2-7FA3-A059C4768F01}"/>
              </a:ext>
            </a:extLst>
          </p:cNvPr>
          <p:cNvSpPr txBox="1">
            <a:spLocks/>
          </p:cNvSpPr>
          <p:nvPr/>
        </p:nvSpPr>
        <p:spPr>
          <a:xfrm>
            <a:off x="133165" y="6379370"/>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Eesti </a:t>
            </a:r>
            <a:r>
              <a:rPr lang="en-US" sz="800" err="1"/>
              <a:t>rahva</a:t>
            </a:r>
            <a:r>
              <a:rPr lang="en-US" sz="800"/>
              <a:t>- ja </a:t>
            </a:r>
            <a:r>
              <a:rPr lang="en-US" sz="800" err="1"/>
              <a:t>eluruumide</a:t>
            </a:r>
            <a:r>
              <a:rPr lang="en-US" sz="800"/>
              <a:t> </a:t>
            </a:r>
            <a:r>
              <a:rPr lang="en-US" sz="800" err="1"/>
              <a:t>loendus</a:t>
            </a:r>
            <a:r>
              <a:rPr lang="en-US" sz="800"/>
              <a:t> 2021.</a:t>
            </a:r>
            <a:r>
              <a:rPr lang="et-EE" sz="800"/>
              <a:t> Statistikaamet</a:t>
            </a:r>
            <a:endParaRPr lang="en-US" sz="800"/>
          </a:p>
          <a:p>
            <a:pPr marL="0" indent="0">
              <a:buClr>
                <a:srgbClr val="FB821E"/>
              </a:buClr>
              <a:buNone/>
            </a:pPr>
            <a:r>
              <a:rPr lang="en-US" sz="800">
                <a:hlinkClick r:id="rId3"/>
              </a:rPr>
              <a:t>https://storymaps.arcgis.com/stories/0c3f940a39454a5396432d666e79006e</a:t>
            </a:r>
            <a:r>
              <a:rPr lang="en-US" sz="800"/>
              <a:t> </a:t>
            </a:r>
          </a:p>
        </p:txBody>
      </p:sp>
      <p:sp>
        <p:nvSpPr>
          <p:cNvPr id="7" name="AutoShape 15">
            <a:extLst>
              <a:ext uri="{FF2B5EF4-FFF2-40B4-BE49-F238E27FC236}">
                <a16:creationId xmlns:a16="http://schemas.microsoft.com/office/drawing/2014/main" id="{66BE5A49-B835-D6A4-271A-999ABCF397A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Rounded Rectangle 14">
            <a:extLst>
              <a:ext uri="{FF2B5EF4-FFF2-40B4-BE49-F238E27FC236}">
                <a16:creationId xmlns:a16="http://schemas.microsoft.com/office/drawing/2014/main" id="{1E70EDC5-480E-46A2-1862-49B1584D24D8}"/>
              </a:ext>
            </a:extLst>
          </p:cNvPr>
          <p:cNvSpPr/>
          <p:nvPr/>
        </p:nvSpPr>
        <p:spPr bwMode="auto">
          <a:xfrm>
            <a:off x="10922558" y="3858567"/>
            <a:ext cx="1199106" cy="834013"/>
          </a:xfrm>
          <a:prstGeom prst="roundRect">
            <a:avLst/>
          </a:prstGeom>
          <a:noFill/>
          <a:ln w="19050" cap="flat" cmpd="sng" algn="ctr">
            <a:solidFill>
              <a:srgbClr val="341C6E"/>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F67E2356-E219-DF33-0144-B673AB102F48}"/>
              </a:ext>
            </a:extLst>
          </p:cNvPr>
          <p:cNvSpPr txBox="1"/>
          <p:nvPr/>
        </p:nvSpPr>
        <p:spPr>
          <a:xfrm>
            <a:off x="3373147" y="1610879"/>
            <a:ext cx="5407606" cy="338554"/>
          </a:xfrm>
          <a:prstGeom prst="rect">
            <a:avLst/>
          </a:prstGeom>
          <a:noFill/>
        </p:spPr>
        <p:txBody>
          <a:bodyPr wrap="square" rtlCol="0">
            <a:spAutoFit/>
          </a:bodyPr>
          <a:lstStyle/>
          <a:p>
            <a:r>
              <a:rPr lang="fi-FI" sz="1600" b="1" err="1"/>
              <a:t>Rahvaarvu</a:t>
            </a:r>
            <a:r>
              <a:rPr lang="fi-FI" sz="1600" b="1"/>
              <a:t> muutus </a:t>
            </a:r>
            <a:r>
              <a:rPr lang="fi-FI" sz="1600" b="1" err="1"/>
              <a:t>omavalitsusüksustes</a:t>
            </a:r>
            <a:r>
              <a:rPr lang="et-EE" sz="1600" b="0" i="0">
                <a:effectLst/>
              </a:rPr>
              <a:t>|</a:t>
            </a:r>
            <a:r>
              <a:rPr lang="et-EE" sz="1600"/>
              <a:t> 20</a:t>
            </a:r>
            <a:r>
              <a:rPr lang="en-US" sz="1600"/>
              <a:t>11</a:t>
            </a:r>
            <a:r>
              <a:rPr lang="et-EE" sz="1600"/>
              <a:t>-2021</a:t>
            </a:r>
          </a:p>
        </p:txBody>
      </p:sp>
      <p:sp>
        <p:nvSpPr>
          <p:cNvPr id="4" name="Slaidinumbri kohatäide 3">
            <a:extLst>
              <a:ext uri="{FF2B5EF4-FFF2-40B4-BE49-F238E27FC236}">
                <a16:creationId xmlns:a16="http://schemas.microsoft.com/office/drawing/2014/main" id="{CAB19371-973E-2CEF-2E97-BC4DFDCD366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75</a:t>
            </a:fld>
            <a:endParaRPr lang="et-EE">
              <a:solidFill>
                <a:prstClr val="black"/>
              </a:solidFill>
              <a:latin typeface="Calibri"/>
            </a:endParaRPr>
          </a:p>
        </p:txBody>
      </p:sp>
    </p:spTree>
    <p:extLst>
      <p:ext uri="{BB962C8B-B14F-4D97-AF65-F5344CB8AC3E}">
        <p14:creationId xmlns:p14="http://schemas.microsoft.com/office/powerpoint/2010/main" val="2856854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9A612F-2161-B08F-EAAB-95F5AE6D30A6}"/>
              </a:ext>
            </a:extLst>
          </p:cNvPr>
          <p:cNvPicPr>
            <a:picLocks noChangeAspect="1"/>
          </p:cNvPicPr>
          <p:nvPr/>
        </p:nvPicPr>
        <p:blipFill>
          <a:blip r:embed="rId2"/>
          <a:stretch>
            <a:fillRect/>
          </a:stretch>
        </p:blipFill>
        <p:spPr>
          <a:xfrm>
            <a:off x="4090009" y="1500687"/>
            <a:ext cx="7971578" cy="5250941"/>
          </a:xfrm>
          <a:prstGeom prst="rect">
            <a:avLst/>
          </a:prstGeom>
        </p:spPr>
      </p:pic>
      <p:sp>
        <p:nvSpPr>
          <p:cNvPr id="12" name="Pealkiri 1">
            <a:extLst>
              <a:ext uri="{FF2B5EF4-FFF2-40B4-BE49-F238E27FC236}">
                <a16:creationId xmlns:a16="http://schemas.microsoft.com/office/drawing/2014/main" id="{3EDB229C-E496-C347-BE09-ABEE654B493A}"/>
              </a:ext>
            </a:extLst>
          </p:cNvPr>
          <p:cNvSpPr txBox="1">
            <a:spLocks/>
          </p:cNvSpPr>
          <p:nvPr/>
        </p:nvSpPr>
        <p:spPr>
          <a:xfrm>
            <a:off x="643944" y="131764"/>
            <a:ext cx="1093845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4000" kern="1200">
                <a:solidFill>
                  <a:srgbClr val="010163"/>
                </a:solidFill>
                <a:latin typeface="+mj-lt"/>
                <a:ea typeface="+mj-ea"/>
                <a:cs typeface="+mj-cs"/>
              </a:defRPr>
            </a:lvl1pPr>
          </a:lstStyle>
          <a:p>
            <a:endParaRPr lang="et-EE" sz="4800">
              <a:solidFill>
                <a:schemeClr val="tx1"/>
              </a:solidFill>
            </a:endParaRPr>
          </a:p>
        </p:txBody>
      </p:sp>
      <p:sp>
        <p:nvSpPr>
          <p:cNvPr id="13" name="Sisu kohatäide 2">
            <a:extLst>
              <a:ext uri="{FF2B5EF4-FFF2-40B4-BE49-F238E27FC236}">
                <a16:creationId xmlns:a16="http://schemas.microsoft.com/office/drawing/2014/main" id="{82F51F1E-2CBF-D859-4898-23BF556043CB}"/>
              </a:ext>
            </a:extLst>
          </p:cNvPr>
          <p:cNvSpPr txBox="1">
            <a:spLocks/>
          </p:cNvSpPr>
          <p:nvPr/>
        </p:nvSpPr>
        <p:spPr>
          <a:xfrm>
            <a:off x="609597" y="1624722"/>
            <a:ext cx="3109975" cy="462515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err="1"/>
              <a:t>Kõikides</a:t>
            </a:r>
            <a:r>
              <a:rPr lang="en-US" sz="1400"/>
              <a:t> Jõgevamaa </a:t>
            </a:r>
            <a:r>
              <a:rPr lang="en-US" sz="1400" err="1"/>
              <a:t>Koostöökoja</a:t>
            </a:r>
            <a:r>
              <a:rPr lang="en-US" sz="1400"/>
              <a:t> </a:t>
            </a:r>
            <a:r>
              <a:rPr lang="en-US" sz="1400" err="1"/>
              <a:t>tegevuspiirkonna</a:t>
            </a:r>
            <a:r>
              <a:rPr lang="en-US" sz="1400"/>
              <a:t> </a:t>
            </a:r>
            <a:r>
              <a:rPr lang="en-US" sz="1400" err="1"/>
              <a:t>valdades</a:t>
            </a:r>
            <a:r>
              <a:rPr lang="en-US" sz="1400"/>
              <a:t> on </a:t>
            </a:r>
            <a:r>
              <a:rPr lang="en-US" sz="1400" err="1"/>
              <a:t>olnud</a:t>
            </a:r>
            <a:r>
              <a:rPr lang="en-US" sz="1400"/>
              <a:t> </a:t>
            </a:r>
            <a:r>
              <a:rPr lang="en-US" sz="1400" err="1"/>
              <a:t>elanike</a:t>
            </a:r>
            <a:r>
              <a:rPr lang="en-US" sz="1400"/>
              <a:t> </a:t>
            </a:r>
            <a:r>
              <a:rPr lang="en-US" sz="1400" err="1"/>
              <a:t>arvu</a:t>
            </a:r>
            <a:r>
              <a:rPr lang="en-US" sz="1400"/>
              <a:t> </a:t>
            </a:r>
            <a:r>
              <a:rPr lang="en-US" sz="1400" err="1"/>
              <a:t>suhteline</a:t>
            </a:r>
            <a:r>
              <a:rPr lang="en-US" sz="1400"/>
              <a:t> </a:t>
            </a:r>
            <a:r>
              <a:rPr lang="en-US" sz="1400" err="1"/>
              <a:t>muutus</a:t>
            </a:r>
            <a:r>
              <a:rPr lang="en-US" sz="1400"/>
              <a:t> </a:t>
            </a:r>
            <a:r>
              <a:rPr lang="en-US" sz="1400" err="1"/>
              <a:t>negatiivne</a:t>
            </a:r>
            <a:r>
              <a:rPr lang="en-US" sz="1400"/>
              <a:t>, </a:t>
            </a:r>
            <a:r>
              <a:rPr lang="en-US" sz="1400" err="1"/>
              <a:t>kõige</a:t>
            </a:r>
            <a:r>
              <a:rPr lang="en-US" sz="1400"/>
              <a:t> </a:t>
            </a:r>
            <a:r>
              <a:rPr lang="en-US" sz="1400" err="1"/>
              <a:t>suurem</a:t>
            </a:r>
            <a:r>
              <a:rPr lang="en-US" sz="1400"/>
              <a:t> </a:t>
            </a:r>
            <a:r>
              <a:rPr lang="en-US" sz="1400" err="1"/>
              <a:t>muutus</a:t>
            </a:r>
            <a:r>
              <a:rPr lang="en-US" sz="1400"/>
              <a:t> </a:t>
            </a:r>
            <a:r>
              <a:rPr lang="en-US" sz="1400" err="1"/>
              <a:t>toimus</a:t>
            </a:r>
            <a:r>
              <a:rPr lang="en-US" sz="1400"/>
              <a:t> </a:t>
            </a:r>
            <a:r>
              <a:rPr lang="en-US" sz="1400" err="1"/>
              <a:t>Mustvee</a:t>
            </a:r>
            <a:r>
              <a:rPr lang="en-US" sz="1400"/>
              <a:t> </a:t>
            </a:r>
            <a:r>
              <a:rPr lang="en-US" sz="1400" err="1"/>
              <a:t>vallas</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Põltsamaa </a:t>
            </a:r>
            <a:r>
              <a:rPr lang="en-US" sz="1400" err="1"/>
              <a:t>vallas</a:t>
            </a:r>
            <a:r>
              <a:rPr lang="en-US" sz="1400"/>
              <a:t> </a:t>
            </a:r>
            <a:r>
              <a:rPr lang="en-US" sz="1400" err="1"/>
              <a:t>vähenes</a:t>
            </a:r>
            <a:r>
              <a:rPr lang="en-US" sz="1400"/>
              <a:t> </a:t>
            </a:r>
            <a:r>
              <a:rPr lang="en-US" sz="1400" err="1"/>
              <a:t>elanike</a:t>
            </a:r>
            <a:r>
              <a:rPr lang="en-US" sz="1400"/>
              <a:t> </a:t>
            </a:r>
            <a:r>
              <a:rPr lang="en-US" sz="1400" err="1"/>
              <a:t>arvu</a:t>
            </a:r>
            <a:r>
              <a:rPr lang="en-US" sz="1400"/>
              <a:t> </a:t>
            </a:r>
            <a:r>
              <a:rPr lang="en-US" sz="1400" err="1"/>
              <a:t>suhteline</a:t>
            </a:r>
            <a:r>
              <a:rPr lang="en-US" sz="1400"/>
              <a:t> </a:t>
            </a:r>
            <a:r>
              <a:rPr lang="en-US" sz="1400" err="1"/>
              <a:t>muutus</a:t>
            </a:r>
            <a:r>
              <a:rPr lang="en-US" sz="1400"/>
              <a:t> 5,3%, Jõgeva </a:t>
            </a:r>
            <a:r>
              <a:rPr lang="en-US" sz="1400" err="1"/>
              <a:t>vallas</a:t>
            </a:r>
            <a:r>
              <a:rPr lang="en-US" sz="1400"/>
              <a:t> 5,5%, </a:t>
            </a:r>
            <a:r>
              <a:rPr lang="en-US" sz="1400" err="1"/>
              <a:t>Mustvee</a:t>
            </a:r>
            <a:r>
              <a:rPr lang="en-US" sz="1400"/>
              <a:t> </a:t>
            </a:r>
            <a:r>
              <a:rPr lang="en-US" sz="1400" err="1"/>
              <a:t>vallas</a:t>
            </a:r>
            <a:r>
              <a:rPr lang="en-US" sz="1400"/>
              <a:t> 6,2% ja </a:t>
            </a:r>
            <a:r>
              <a:rPr lang="en-US" sz="1400" err="1"/>
              <a:t>Peipsiääre</a:t>
            </a:r>
            <a:r>
              <a:rPr lang="en-US" sz="1400"/>
              <a:t> </a:t>
            </a:r>
            <a:r>
              <a:rPr lang="en-US" sz="1400" err="1"/>
              <a:t>vallas</a:t>
            </a:r>
            <a:r>
              <a:rPr lang="en-US" sz="1400"/>
              <a:t> 6,1%.</a:t>
            </a:r>
            <a:endParaRPr lang="et-EE" sz="1400"/>
          </a:p>
          <a:p>
            <a:pPr marL="274320" indent="-274320" algn="just">
              <a:buClr>
                <a:srgbClr val="FB821E"/>
              </a:buClr>
              <a:buFont typeface="Wingdings" panose="05000000000000000000" pitchFamily="2" charset="2"/>
              <a:buChar char="ü"/>
            </a:pPr>
            <a:endParaRPr lang="et-EE" sz="1400"/>
          </a:p>
          <a:p>
            <a:pPr marL="274320" indent="-274320">
              <a:buClr>
                <a:srgbClr val="FB821E"/>
              </a:buClr>
              <a:buFont typeface="Wingdings" panose="05000000000000000000" pitchFamily="2" charset="2"/>
              <a:buChar char="ü"/>
            </a:pPr>
            <a:r>
              <a:rPr lang="en-US" sz="1400" err="1"/>
              <a:t>Arvuliselt</a:t>
            </a:r>
            <a:r>
              <a:rPr lang="en-US" sz="1400"/>
              <a:t> </a:t>
            </a:r>
            <a:r>
              <a:rPr lang="en-US" sz="1400" err="1"/>
              <a:t>muutus</a:t>
            </a:r>
            <a:r>
              <a:rPr lang="en-US" sz="1400"/>
              <a:t> </a:t>
            </a:r>
            <a:r>
              <a:rPr lang="en-US" sz="1400" err="1"/>
              <a:t>elanike</a:t>
            </a:r>
            <a:r>
              <a:rPr lang="en-US" sz="1400"/>
              <a:t> </a:t>
            </a:r>
            <a:r>
              <a:rPr lang="en-US" sz="1400" err="1"/>
              <a:t>arv</a:t>
            </a:r>
            <a:r>
              <a:rPr lang="en-US" sz="1400"/>
              <a:t> </a:t>
            </a:r>
            <a:r>
              <a:rPr lang="en-US" sz="1400" err="1"/>
              <a:t>vastavalt</a:t>
            </a:r>
            <a:r>
              <a:rPr lang="en-US" sz="1400"/>
              <a:t>:</a:t>
            </a:r>
          </a:p>
          <a:p>
            <a:pPr>
              <a:buClr>
                <a:srgbClr val="E0E3EC"/>
              </a:buClr>
            </a:pPr>
            <a:r>
              <a:rPr lang="en-US" sz="1400"/>
              <a:t>Põltsamaa </a:t>
            </a:r>
            <a:r>
              <a:rPr lang="en-US" sz="1400" err="1"/>
              <a:t>vald</a:t>
            </a:r>
            <a:r>
              <a:rPr lang="en-US" sz="1400"/>
              <a:t>: - 529 </a:t>
            </a:r>
            <a:r>
              <a:rPr lang="en-US" sz="1400" err="1"/>
              <a:t>inimest</a:t>
            </a:r>
            <a:endParaRPr lang="en-US" sz="1400"/>
          </a:p>
          <a:p>
            <a:pPr>
              <a:buClr>
                <a:srgbClr val="E0E3EC"/>
              </a:buClr>
            </a:pPr>
            <a:r>
              <a:rPr lang="en-US" sz="1400"/>
              <a:t>Jõgeva </a:t>
            </a:r>
            <a:r>
              <a:rPr lang="en-US" sz="1400" err="1"/>
              <a:t>vald</a:t>
            </a:r>
            <a:r>
              <a:rPr lang="en-US" sz="1400"/>
              <a:t>: - 763 </a:t>
            </a:r>
            <a:r>
              <a:rPr lang="en-US" sz="1400" err="1"/>
              <a:t>inimest</a:t>
            </a:r>
            <a:endParaRPr lang="en-US" sz="1400"/>
          </a:p>
          <a:p>
            <a:pPr>
              <a:buClr>
                <a:srgbClr val="E0E3EC"/>
              </a:buClr>
            </a:pPr>
            <a:r>
              <a:rPr lang="en-US" sz="1400" err="1"/>
              <a:t>Mustvee</a:t>
            </a:r>
            <a:r>
              <a:rPr lang="en-US" sz="1400"/>
              <a:t> </a:t>
            </a:r>
            <a:r>
              <a:rPr lang="en-US" sz="1400" err="1"/>
              <a:t>vald</a:t>
            </a:r>
            <a:r>
              <a:rPr lang="en-US" sz="1400"/>
              <a:t>: - 352 </a:t>
            </a:r>
            <a:r>
              <a:rPr lang="en-US" sz="1400" err="1"/>
              <a:t>inimest</a:t>
            </a:r>
            <a:endParaRPr lang="en-US" sz="1400"/>
          </a:p>
          <a:p>
            <a:pPr>
              <a:buClr>
                <a:srgbClr val="E0E3EC"/>
              </a:buClr>
            </a:pPr>
            <a:r>
              <a:rPr lang="en-US" sz="1400" err="1"/>
              <a:t>Peipsiääre</a:t>
            </a:r>
            <a:r>
              <a:rPr lang="en-US" sz="1400"/>
              <a:t> </a:t>
            </a:r>
            <a:r>
              <a:rPr lang="en-US" sz="1400" err="1"/>
              <a:t>vald</a:t>
            </a:r>
            <a:r>
              <a:rPr lang="en-US" sz="1400"/>
              <a:t>: - 348 </a:t>
            </a:r>
            <a:r>
              <a:rPr lang="en-US" sz="1400" err="1"/>
              <a:t>inimest</a:t>
            </a:r>
            <a:endParaRPr lang="en-US" sz="1400"/>
          </a:p>
          <a:p>
            <a:pPr>
              <a:buClr>
                <a:srgbClr val="FB8421"/>
              </a:buClr>
              <a:buFont typeface="Wingdings" panose="05000000000000000000" pitchFamily="2" charset="2"/>
              <a:buChar char="ü"/>
            </a:pPr>
            <a:endParaRPr lang="et-EE" sz="1400"/>
          </a:p>
        </p:txBody>
      </p:sp>
      <p:sp>
        <p:nvSpPr>
          <p:cNvPr id="17" name="Pealkiri 23">
            <a:extLst>
              <a:ext uri="{FF2B5EF4-FFF2-40B4-BE49-F238E27FC236}">
                <a16:creationId xmlns:a16="http://schemas.microsoft.com/office/drawing/2014/main" id="{75C596AC-538A-764A-8A43-2E085DE9A74C}"/>
              </a:ext>
            </a:extLst>
          </p:cNvPr>
          <p:cNvSpPr txBox="1">
            <a:spLocks/>
          </p:cNvSpPr>
          <p:nvPr/>
        </p:nvSpPr>
        <p:spPr>
          <a:xfrm>
            <a:off x="609599" y="153986"/>
            <a:ext cx="8990710"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n-US" sz="3600" err="1">
                <a:solidFill>
                  <a:srgbClr val="010163"/>
                </a:solidFill>
              </a:rPr>
              <a:t>Tegevuspiirkonna</a:t>
            </a:r>
            <a:r>
              <a:rPr lang="en-US" sz="3600">
                <a:solidFill>
                  <a:srgbClr val="010163"/>
                </a:solidFill>
              </a:rPr>
              <a:t> </a:t>
            </a:r>
            <a:r>
              <a:rPr lang="en-US" sz="3600" err="1">
                <a:solidFill>
                  <a:srgbClr val="010163"/>
                </a:solidFill>
              </a:rPr>
              <a:t>kõikides</a:t>
            </a:r>
            <a:r>
              <a:rPr lang="en-US" sz="3600">
                <a:solidFill>
                  <a:srgbClr val="010163"/>
                </a:solidFill>
              </a:rPr>
              <a:t> </a:t>
            </a:r>
            <a:r>
              <a:rPr lang="en-US" sz="3600" err="1">
                <a:solidFill>
                  <a:srgbClr val="010163"/>
                </a:solidFill>
              </a:rPr>
              <a:t>valdades</a:t>
            </a:r>
            <a:r>
              <a:rPr lang="en-US" sz="3600">
                <a:solidFill>
                  <a:srgbClr val="010163"/>
                </a:solidFill>
              </a:rPr>
              <a:t> on </a:t>
            </a:r>
            <a:r>
              <a:rPr lang="en-US" sz="3600" err="1">
                <a:solidFill>
                  <a:srgbClr val="010163"/>
                </a:solidFill>
              </a:rPr>
              <a:t>viie</a:t>
            </a:r>
            <a:r>
              <a:rPr lang="en-US" sz="3600">
                <a:solidFill>
                  <a:srgbClr val="010163"/>
                </a:solidFill>
              </a:rPr>
              <a:t> </a:t>
            </a:r>
            <a:r>
              <a:rPr lang="en-US" sz="3600" err="1">
                <a:solidFill>
                  <a:srgbClr val="010163"/>
                </a:solidFill>
              </a:rPr>
              <a:t>aastaga</a:t>
            </a:r>
            <a:r>
              <a:rPr lang="en-US" sz="3600">
                <a:solidFill>
                  <a:srgbClr val="010163"/>
                </a:solidFill>
              </a:rPr>
              <a:t> </a:t>
            </a:r>
            <a:r>
              <a:rPr lang="en-US" sz="3600" err="1">
                <a:solidFill>
                  <a:srgbClr val="010163"/>
                </a:solidFill>
              </a:rPr>
              <a:t>elanike</a:t>
            </a:r>
            <a:r>
              <a:rPr lang="en-US" sz="3600">
                <a:solidFill>
                  <a:srgbClr val="010163"/>
                </a:solidFill>
              </a:rPr>
              <a:t> </a:t>
            </a:r>
            <a:r>
              <a:rPr lang="en-US" sz="3600" err="1">
                <a:solidFill>
                  <a:srgbClr val="010163"/>
                </a:solidFill>
              </a:rPr>
              <a:t>arv</a:t>
            </a:r>
            <a:r>
              <a:rPr lang="en-US" sz="3600">
                <a:solidFill>
                  <a:srgbClr val="010163"/>
                </a:solidFill>
              </a:rPr>
              <a:t> </a:t>
            </a:r>
            <a:r>
              <a:rPr lang="en-US" sz="3600" err="1">
                <a:solidFill>
                  <a:srgbClr val="010163"/>
                </a:solidFill>
              </a:rPr>
              <a:t>vähenenud</a:t>
            </a:r>
            <a:endParaRPr lang="et-EE" sz="3600">
              <a:solidFill>
                <a:srgbClr val="010163"/>
              </a:solidFill>
            </a:endParaRPr>
          </a:p>
        </p:txBody>
      </p:sp>
      <p:sp>
        <p:nvSpPr>
          <p:cNvPr id="20" name="TextBox 19">
            <a:extLst>
              <a:ext uri="{FF2B5EF4-FFF2-40B4-BE49-F238E27FC236}">
                <a16:creationId xmlns:a16="http://schemas.microsoft.com/office/drawing/2014/main" id="{43D8EA31-2A5B-9925-79C5-DEC2A11956AB}"/>
              </a:ext>
            </a:extLst>
          </p:cNvPr>
          <p:cNvSpPr txBox="1"/>
          <p:nvPr/>
        </p:nvSpPr>
        <p:spPr>
          <a:xfrm>
            <a:off x="3812879" y="1624722"/>
            <a:ext cx="3376163" cy="584775"/>
          </a:xfrm>
          <a:prstGeom prst="rect">
            <a:avLst/>
          </a:prstGeom>
          <a:noFill/>
        </p:spPr>
        <p:txBody>
          <a:bodyPr wrap="square" rtlCol="0">
            <a:spAutoFit/>
          </a:bodyPr>
          <a:lstStyle/>
          <a:p>
            <a:r>
              <a:rPr lang="fi-FI" sz="1600" b="1" err="1"/>
              <a:t>Elanike</a:t>
            </a:r>
            <a:r>
              <a:rPr lang="fi-FI" sz="1600" b="1"/>
              <a:t> </a:t>
            </a:r>
            <a:r>
              <a:rPr lang="fi-FI" sz="1600" b="1" err="1"/>
              <a:t>arvu</a:t>
            </a:r>
            <a:r>
              <a:rPr lang="fi-FI" sz="1600" b="1"/>
              <a:t> </a:t>
            </a:r>
            <a:r>
              <a:rPr lang="fi-FI" sz="1600" b="1" err="1"/>
              <a:t>suhteline</a:t>
            </a:r>
            <a:r>
              <a:rPr lang="fi-FI" sz="1600" b="1"/>
              <a:t> muutus </a:t>
            </a:r>
            <a:r>
              <a:rPr lang="fi-FI" sz="1600" b="1" err="1"/>
              <a:t>valdades</a:t>
            </a:r>
            <a:r>
              <a:rPr lang="fi-FI" sz="1600" b="1"/>
              <a:t> ja linnades</a:t>
            </a:r>
            <a:r>
              <a:rPr lang="et-EE" sz="1600" b="0" i="0">
                <a:effectLst/>
              </a:rPr>
              <a:t>|</a:t>
            </a:r>
            <a:r>
              <a:rPr lang="et-EE" sz="1600"/>
              <a:t> </a:t>
            </a:r>
            <a:r>
              <a:rPr lang="et-EE" sz="1600" b="0" i="0">
                <a:solidFill>
                  <a:srgbClr val="222222"/>
                </a:solidFill>
                <a:effectLst/>
              </a:rPr>
              <a:t>2018-2023</a:t>
            </a:r>
            <a:endParaRPr lang="et-EE" sz="1600"/>
          </a:p>
        </p:txBody>
      </p:sp>
      <p:sp>
        <p:nvSpPr>
          <p:cNvPr id="18" name="TextBox 17">
            <a:extLst>
              <a:ext uri="{FF2B5EF4-FFF2-40B4-BE49-F238E27FC236}">
                <a16:creationId xmlns:a16="http://schemas.microsoft.com/office/drawing/2014/main" id="{D77EE325-259A-2F00-D453-6F4CEC7A24E6}"/>
              </a:ext>
            </a:extLst>
          </p:cNvPr>
          <p:cNvSpPr txBox="1"/>
          <p:nvPr/>
        </p:nvSpPr>
        <p:spPr>
          <a:xfrm>
            <a:off x="195308" y="6405941"/>
            <a:ext cx="5150499" cy="338554"/>
          </a:xfrm>
          <a:prstGeom prst="rect">
            <a:avLst/>
          </a:prstGeom>
          <a:noFill/>
        </p:spPr>
        <p:txBody>
          <a:bodyPr wrap="square" rtlCol="0">
            <a:spAutoFit/>
          </a:bodyPr>
          <a:lstStyle/>
          <a:p>
            <a:r>
              <a:rPr lang="et-EE" sz="800"/>
              <a:t>Allikas: </a:t>
            </a:r>
            <a:r>
              <a:rPr lang="en-US" sz="800" err="1"/>
              <a:t>Rahvastikuregister</a:t>
            </a:r>
            <a:endParaRPr lang="et-EE" sz="800"/>
          </a:p>
          <a:p>
            <a:r>
              <a:rPr lang="et-EE" sz="800">
                <a:hlinkClick r:id="rId3"/>
              </a:rPr>
              <a:t>https://maaleht.delfi.ee/artikkel/120135834/rivo-noorkoiv-enamikus-valdades-viie-aasta-jooksul-elanike-arv-vahenes</a:t>
            </a:r>
            <a:r>
              <a:rPr lang="en-US" sz="800"/>
              <a:t> </a:t>
            </a:r>
            <a:endParaRPr lang="et-EE" sz="800"/>
          </a:p>
        </p:txBody>
      </p:sp>
      <p:sp>
        <p:nvSpPr>
          <p:cNvPr id="9" name="AutoShape 15">
            <a:extLst>
              <a:ext uri="{FF2B5EF4-FFF2-40B4-BE49-F238E27FC236}">
                <a16:creationId xmlns:a16="http://schemas.microsoft.com/office/drawing/2014/main" id="{9D64312A-5E27-8E07-3568-988A9E0CCC83}"/>
              </a:ext>
            </a:extLst>
          </p:cNvPr>
          <p:cNvSpPr>
            <a:spLocks noChangeArrowheads="1"/>
          </p:cNvSpPr>
          <p:nvPr/>
        </p:nvSpPr>
        <p:spPr bwMode="auto">
          <a:xfrm>
            <a:off x="0" y="429259"/>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 name="Slaidinumbri kohatäide 3">
            <a:extLst>
              <a:ext uri="{FF2B5EF4-FFF2-40B4-BE49-F238E27FC236}">
                <a16:creationId xmlns:a16="http://schemas.microsoft.com/office/drawing/2014/main" id="{77DAC482-53FD-41F4-3F30-D7F968F8A1BA}"/>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76</a:t>
            </a:fld>
            <a:endParaRPr lang="et-EE">
              <a:solidFill>
                <a:prstClr val="black"/>
              </a:solidFill>
              <a:latin typeface="Calibri"/>
            </a:endParaRPr>
          </a:p>
        </p:txBody>
      </p:sp>
    </p:spTree>
    <p:extLst>
      <p:ext uri="{BB962C8B-B14F-4D97-AF65-F5344CB8AC3E}">
        <p14:creationId xmlns:p14="http://schemas.microsoft.com/office/powerpoint/2010/main" val="993678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8963025" cy="1143000"/>
          </a:xfrm>
        </p:spPr>
        <p:txBody>
          <a:bodyPr>
            <a:noAutofit/>
          </a:bodyPr>
          <a:lstStyle/>
          <a:p>
            <a:r>
              <a:rPr lang="en-US" err="1">
                <a:solidFill>
                  <a:srgbClr val="010163"/>
                </a:solidFill>
              </a:rPr>
              <a:t>Piirkonnas</a:t>
            </a:r>
            <a:r>
              <a:rPr lang="en-US">
                <a:solidFill>
                  <a:srgbClr val="010163"/>
                </a:solidFill>
              </a:rPr>
              <a:t> on </a:t>
            </a:r>
            <a:r>
              <a:rPr lang="en-US" err="1">
                <a:solidFill>
                  <a:srgbClr val="010163"/>
                </a:solidFill>
              </a:rPr>
              <a:t>suur</a:t>
            </a:r>
            <a:r>
              <a:rPr lang="en-US">
                <a:solidFill>
                  <a:srgbClr val="010163"/>
                </a:solidFill>
              </a:rPr>
              <a:t> </a:t>
            </a:r>
            <a:r>
              <a:rPr lang="en-US" err="1">
                <a:solidFill>
                  <a:srgbClr val="010163"/>
                </a:solidFill>
              </a:rPr>
              <a:t>eakate</a:t>
            </a:r>
            <a:r>
              <a:rPr lang="en-US">
                <a:solidFill>
                  <a:srgbClr val="010163"/>
                </a:solidFill>
              </a:rPr>
              <a:t> (</a:t>
            </a:r>
            <a:r>
              <a:rPr lang="en-US" err="1">
                <a:solidFill>
                  <a:srgbClr val="010163"/>
                </a:solidFill>
              </a:rPr>
              <a:t>eriti</a:t>
            </a:r>
            <a:r>
              <a:rPr lang="en-US">
                <a:solidFill>
                  <a:srgbClr val="010163"/>
                </a:solidFill>
              </a:rPr>
              <a:t> </a:t>
            </a:r>
            <a:r>
              <a:rPr lang="en-US" err="1">
                <a:solidFill>
                  <a:srgbClr val="010163"/>
                </a:solidFill>
              </a:rPr>
              <a:t>naiste</a:t>
            </a:r>
            <a:r>
              <a:rPr lang="en-US">
                <a:solidFill>
                  <a:srgbClr val="010163"/>
                </a:solidFill>
              </a:rPr>
              <a:t>) ja </a:t>
            </a:r>
            <a:r>
              <a:rPr lang="en-US" err="1">
                <a:solidFill>
                  <a:srgbClr val="010163"/>
                </a:solidFill>
              </a:rPr>
              <a:t>madal</a:t>
            </a:r>
            <a:r>
              <a:rPr lang="en-US">
                <a:solidFill>
                  <a:srgbClr val="010163"/>
                </a:solidFill>
              </a:rPr>
              <a:t> </a:t>
            </a:r>
            <a:r>
              <a:rPr lang="en-US" err="1">
                <a:solidFill>
                  <a:srgbClr val="010163"/>
                </a:solidFill>
              </a:rPr>
              <a:t>laste</a:t>
            </a:r>
            <a:r>
              <a:rPr lang="en-US">
                <a:solidFill>
                  <a:srgbClr val="010163"/>
                </a:solidFill>
              </a:rPr>
              <a:t> </a:t>
            </a:r>
            <a:r>
              <a:rPr lang="en-US" err="1">
                <a:solidFill>
                  <a:srgbClr val="010163"/>
                </a:solidFill>
              </a:rPr>
              <a:t>osatähtsus</a:t>
            </a:r>
            <a:endParaRPr lang="et-EE">
              <a:solidFill>
                <a:srgbClr val="010163"/>
              </a:solidFill>
            </a:endParaRPr>
          </a:p>
        </p:txBody>
      </p:sp>
      <p:sp>
        <p:nvSpPr>
          <p:cNvPr id="14" name="AutoShape 15">
            <a:extLst>
              <a:ext uri="{FF2B5EF4-FFF2-40B4-BE49-F238E27FC236}">
                <a16:creationId xmlns:a16="http://schemas.microsoft.com/office/drawing/2014/main" id="{ADB41A03-1A2A-E093-959A-2003BE4C47A2}"/>
              </a:ext>
            </a:extLst>
          </p:cNvPr>
          <p:cNvSpPr>
            <a:spLocks noChangeArrowheads="1"/>
          </p:cNvSpPr>
          <p:nvPr/>
        </p:nvSpPr>
        <p:spPr bwMode="auto">
          <a:xfrm>
            <a:off x="0" y="429259"/>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Sisu kohatäide 2">
            <a:extLst>
              <a:ext uri="{FF2B5EF4-FFF2-40B4-BE49-F238E27FC236}">
                <a16:creationId xmlns:a16="http://schemas.microsoft.com/office/drawing/2014/main" id="{35CC330C-03B3-8E9A-44E1-629135170D91}"/>
              </a:ext>
            </a:extLst>
          </p:cNvPr>
          <p:cNvSpPr txBox="1">
            <a:spLocks/>
          </p:cNvSpPr>
          <p:nvPr/>
        </p:nvSpPr>
        <p:spPr>
          <a:xfrm>
            <a:off x="150921" y="6379370"/>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Jõgevamaa. </a:t>
            </a:r>
            <a:r>
              <a:rPr lang="en-US" sz="800" err="1"/>
              <a:t>Maakonna</a:t>
            </a:r>
            <a:r>
              <a:rPr lang="en-US" sz="800"/>
              <a:t> </a:t>
            </a:r>
            <a:r>
              <a:rPr lang="en-US" sz="800" err="1"/>
              <a:t>tervise</a:t>
            </a:r>
            <a:r>
              <a:rPr lang="en-US" sz="800"/>
              <a:t> ja </a:t>
            </a:r>
            <a:r>
              <a:rPr lang="en-US" sz="800" err="1"/>
              <a:t>heaolu</a:t>
            </a:r>
            <a:r>
              <a:rPr lang="en-US" sz="800"/>
              <a:t> </a:t>
            </a:r>
            <a:r>
              <a:rPr lang="en-US" sz="800" err="1"/>
              <a:t>ülevaade</a:t>
            </a:r>
            <a:r>
              <a:rPr lang="en-US" sz="800"/>
              <a:t> 2022. </a:t>
            </a:r>
            <a:r>
              <a:rPr lang="en-US" sz="800" err="1"/>
              <a:t>Tervise</a:t>
            </a:r>
            <a:r>
              <a:rPr lang="en-US" sz="800"/>
              <a:t> </a:t>
            </a:r>
            <a:r>
              <a:rPr lang="en-US" sz="800" err="1"/>
              <a:t>arengu</a:t>
            </a:r>
            <a:r>
              <a:rPr lang="en-US" sz="800"/>
              <a:t> Instituut</a:t>
            </a:r>
          </a:p>
          <a:p>
            <a:pPr marL="0" indent="0">
              <a:buClr>
                <a:srgbClr val="FB821E"/>
              </a:buClr>
              <a:buNone/>
            </a:pPr>
            <a:r>
              <a:rPr lang="en-US" sz="800">
                <a:hlinkClick r:id="rId2"/>
              </a:rPr>
              <a:t>https://jaek.ee/wp-content/uploads/2022/04/Jogevamaa_tervise_ja_heaolu_ulevaade_2022.pdf?x17269</a:t>
            </a:r>
            <a:r>
              <a:rPr lang="en-US" sz="800"/>
              <a:t> </a:t>
            </a:r>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685977"/>
            <a:ext cx="3669438" cy="448400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Jõgevamaa </a:t>
            </a:r>
            <a:r>
              <a:rPr lang="en-US" sz="1400" err="1"/>
              <a:t>rahvastikupüramiid</a:t>
            </a:r>
            <a:r>
              <a:rPr lang="en-US" sz="1400"/>
              <a:t> </a:t>
            </a:r>
            <a:r>
              <a:rPr lang="en-US" sz="1400" err="1"/>
              <a:t>kirjeldab</a:t>
            </a:r>
            <a:r>
              <a:rPr lang="en-US" sz="1400"/>
              <a:t> </a:t>
            </a:r>
            <a:r>
              <a:rPr lang="en-US" sz="1400" err="1"/>
              <a:t>vananevat</a:t>
            </a:r>
            <a:r>
              <a:rPr lang="en-US" sz="1400"/>
              <a:t> </a:t>
            </a:r>
            <a:r>
              <a:rPr lang="en-US" sz="1400" err="1"/>
              <a:t>rahvastik</a:t>
            </a:r>
            <a:r>
              <a:rPr lang="et-EE" sz="1400"/>
              <a:t>k</a:t>
            </a:r>
            <a:r>
              <a:rPr lang="en-US" sz="1400"/>
              <a:t>u, </a:t>
            </a:r>
            <a:r>
              <a:rPr lang="en-US" sz="1400" err="1"/>
              <a:t>kus</a:t>
            </a:r>
            <a:r>
              <a:rPr lang="en-US" sz="1400"/>
              <a:t> </a:t>
            </a:r>
            <a:r>
              <a:rPr lang="en-US" sz="1400" err="1"/>
              <a:t>eakate</a:t>
            </a:r>
            <a:r>
              <a:rPr lang="en-US" sz="1400"/>
              <a:t> </a:t>
            </a:r>
            <a:r>
              <a:rPr lang="en-US" sz="1400" err="1"/>
              <a:t>osatähtsus</a:t>
            </a:r>
            <a:r>
              <a:rPr lang="en-US" sz="1400"/>
              <a:t> </a:t>
            </a:r>
            <a:r>
              <a:rPr lang="en-US" sz="1400" err="1"/>
              <a:t>rahvastikus</a:t>
            </a:r>
            <a:r>
              <a:rPr lang="en-US" sz="1400"/>
              <a:t> on </a:t>
            </a:r>
            <a:r>
              <a:rPr lang="en-US" sz="1400" err="1"/>
              <a:t>suur</a:t>
            </a:r>
            <a:r>
              <a:rPr lang="en-US" sz="1400"/>
              <a:t> ja </a:t>
            </a:r>
            <a:r>
              <a:rPr lang="en-US" sz="1400" err="1"/>
              <a:t>laste</a:t>
            </a:r>
            <a:r>
              <a:rPr lang="en-US" sz="1400"/>
              <a:t> (0-14</a:t>
            </a:r>
            <a:r>
              <a:rPr lang="et-EE" sz="1400"/>
              <a:t>-</a:t>
            </a:r>
            <a:r>
              <a:rPr lang="en-US" sz="1400" err="1"/>
              <a:t>aastaste</a:t>
            </a:r>
            <a:r>
              <a:rPr lang="en-US" sz="1400"/>
              <a:t>) </a:t>
            </a:r>
            <a:r>
              <a:rPr lang="en-US" sz="1400" err="1"/>
              <a:t>osatähtsus</a:t>
            </a:r>
            <a:r>
              <a:rPr lang="en-US" sz="1400"/>
              <a:t> </a:t>
            </a:r>
            <a:r>
              <a:rPr lang="en-US" sz="1400" err="1"/>
              <a:t>madal</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Eesti </a:t>
            </a:r>
            <a:r>
              <a:rPr lang="en-US" sz="1400" err="1"/>
              <a:t>keskmine</a:t>
            </a:r>
            <a:r>
              <a:rPr lang="en-US" sz="1400"/>
              <a:t> </a:t>
            </a:r>
            <a:r>
              <a:rPr lang="en-US" sz="1400" err="1"/>
              <a:t>laste</a:t>
            </a:r>
            <a:r>
              <a:rPr lang="en-US" sz="1400"/>
              <a:t> </a:t>
            </a:r>
            <a:r>
              <a:rPr lang="en-US" sz="1400" err="1"/>
              <a:t>osatähtsus</a:t>
            </a:r>
            <a:r>
              <a:rPr lang="en-US" sz="1400"/>
              <a:t> on 16,4%, </a:t>
            </a:r>
            <a:r>
              <a:rPr lang="en-US" sz="1400" err="1"/>
              <a:t>Jõge</a:t>
            </a:r>
            <a:r>
              <a:rPr lang="et-EE" sz="1400"/>
              <a:t>va</a:t>
            </a:r>
            <a:r>
              <a:rPr lang="en-US" sz="1400" err="1"/>
              <a:t>maal</a:t>
            </a:r>
            <a:r>
              <a:rPr lang="en-US" sz="1400"/>
              <a:t> 13,7%.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Eesti </a:t>
            </a:r>
            <a:r>
              <a:rPr lang="en-US" sz="1400" err="1"/>
              <a:t>keskmine</a:t>
            </a:r>
            <a:r>
              <a:rPr lang="en-US" sz="1400"/>
              <a:t> </a:t>
            </a:r>
            <a:r>
              <a:rPr lang="en-US" sz="1400" err="1"/>
              <a:t>eakate</a:t>
            </a:r>
            <a:r>
              <a:rPr lang="en-US" sz="1400"/>
              <a:t> </a:t>
            </a:r>
            <a:r>
              <a:rPr lang="en-US" sz="1400" err="1"/>
              <a:t>osatähtsus</a:t>
            </a:r>
            <a:r>
              <a:rPr lang="en-US" sz="1400"/>
              <a:t> on 20,3%, </a:t>
            </a:r>
            <a:r>
              <a:rPr lang="en-US" sz="1400" err="1"/>
              <a:t>Jõgevamaal</a:t>
            </a:r>
            <a:r>
              <a:rPr lang="en-US" sz="1400"/>
              <a:t> 25,0%.</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Rahvastikupüramiidi</a:t>
            </a:r>
            <a:r>
              <a:rPr lang="en-US" sz="1400"/>
              <a:t> </a:t>
            </a:r>
            <a:r>
              <a:rPr lang="en-US" sz="1400" err="1"/>
              <a:t>mõjutab</a:t>
            </a:r>
            <a:r>
              <a:rPr lang="en-US" sz="1400"/>
              <a:t> ka </a:t>
            </a:r>
            <a:r>
              <a:rPr lang="en-US" sz="1400" err="1"/>
              <a:t>negatiivne</a:t>
            </a:r>
            <a:r>
              <a:rPr lang="en-US" sz="1400"/>
              <a:t> </a:t>
            </a:r>
            <a:r>
              <a:rPr lang="en-US" sz="1400" err="1"/>
              <a:t>rändesaldo</a:t>
            </a:r>
            <a:r>
              <a:rPr lang="en-US" sz="1400"/>
              <a:t>, mis on </a:t>
            </a:r>
            <a:r>
              <a:rPr lang="en-US" sz="1400" err="1"/>
              <a:t>Jõgevamaal</a:t>
            </a:r>
            <a:r>
              <a:rPr lang="en-US" sz="1400"/>
              <a:t> -5,8 (Eesti </a:t>
            </a:r>
            <a:r>
              <a:rPr lang="en-US" sz="1400" err="1"/>
              <a:t>madalaim</a:t>
            </a:r>
            <a:r>
              <a:rPr lang="en-US" sz="1400"/>
              <a:t> on -6,5 ja </a:t>
            </a:r>
            <a:r>
              <a:rPr lang="en-US" sz="1400" err="1"/>
              <a:t>kõrgeim</a:t>
            </a:r>
            <a:r>
              <a:rPr lang="en-US" sz="1400"/>
              <a:t> 9,4).</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Võrreldes</a:t>
            </a:r>
            <a:r>
              <a:rPr lang="en-US" sz="1400"/>
              <a:t> 2018. </a:t>
            </a:r>
            <a:r>
              <a:rPr lang="en-US" sz="1400" err="1"/>
              <a:t>aastaga</a:t>
            </a:r>
            <a:r>
              <a:rPr lang="en-US" sz="1400"/>
              <a:t>, on </a:t>
            </a:r>
            <a:r>
              <a:rPr lang="en-US" sz="1400" err="1"/>
              <a:t>märgatavalt</a:t>
            </a:r>
            <a:r>
              <a:rPr lang="en-US" sz="1400"/>
              <a:t> </a:t>
            </a:r>
            <a:r>
              <a:rPr lang="en-US" sz="1400" err="1"/>
              <a:t>vähenenud</a:t>
            </a:r>
            <a:r>
              <a:rPr lang="en-US" sz="1400"/>
              <a:t> 20-24</a:t>
            </a:r>
            <a:r>
              <a:rPr lang="et-EE" sz="1400"/>
              <a:t>-</a:t>
            </a:r>
            <a:r>
              <a:rPr lang="en-US" sz="1400"/>
              <a:t> ja 25-29</a:t>
            </a:r>
            <a:r>
              <a:rPr lang="et-EE" sz="1400"/>
              <a:t>-</a:t>
            </a:r>
            <a:r>
              <a:rPr lang="en-US" sz="1400" err="1"/>
              <a:t>aastaste</a:t>
            </a:r>
            <a:r>
              <a:rPr lang="en-US" sz="1400"/>
              <a:t> </a:t>
            </a:r>
            <a:r>
              <a:rPr lang="en-US" sz="1400" err="1"/>
              <a:t>arv</a:t>
            </a:r>
            <a:r>
              <a:rPr lang="en-US" sz="1400"/>
              <a:t> </a:t>
            </a:r>
            <a:r>
              <a:rPr lang="en-US" sz="1400" err="1"/>
              <a:t>Jõgevamaal</a:t>
            </a:r>
            <a:r>
              <a:rPr lang="en-US" sz="1400"/>
              <a:t>. </a:t>
            </a:r>
          </a:p>
        </p:txBody>
      </p:sp>
      <p:pic>
        <p:nvPicPr>
          <p:cNvPr id="6" name="Pilt 5">
            <a:extLst>
              <a:ext uri="{FF2B5EF4-FFF2-40B4-BE49-F238E27FC236}">
                <a16:creationId xmlns:a16="http://schemas.microsoft.com/office/drawing/2014/main" id="{8287AC57-EDD0-A956-2B4D-9D12D8E56119}"/>
              </a:ext>
            </a:extLst>
          </p:cNvPr>
          <p:cNvPicPr>
            <a:picLocks noChangeAspect="1"/>
          </p:cNvPicPr>
          <p:nvPr/>
        </p:nvPicPr>
        <p:blipFill>
          <a:blip r:embed="rId3"/>
          <a:stretch>
            <a:fillRect/>
          </a:stretch>
        </p:blipFill>
        <p:spPr>
          <a:xfrm>
            <a:off x="6096000" y="944512"/>
            <a:ext cx="4163006" cy="5706271"/>
          </a:xfrm>
          <a:prstGeom prst="rect">
            <a:avLst/>
          </a:prstGeom>
          <a:ln>
            <a:solidFill>
              <a:schemeClr val="bg1">
                <a:lumMod val="85000"/>
              </a:schemeClr>
            </a:solidFill>
          </a:ln>
        </p:spPr>
      </p:pic>
      <p:sp>
        <p:nvSpPr>
          <p:cNvPr id="9" name="Rounded Rectangle 14">
            <a:extLst>
              <a:ext uri="{FF2B5EF4-FFF2-40B4-BE49-F238E27FC236}">
                <a16:creationId xmlns:a16="http://schemas.microsoft.com/office/drawing/2014/main" id="{6ED999EE-8CCA-3A78-5FDC-C285564FF7E0}"/>
              </a:ext>
            </a:extLst>
          </p:cNvPr>
          <p:cNvSpPr/>
          <p:nvPr/>
        </p:nvSpPr>
        <p:spPr bwMode="auto">
          <a:xfrm>
            <a:off x="6096001" y="1951892"/>
            <a:ext cx="4050322" cy="1236786"/>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ounded Rectangle 14">
            <a:extLst>
              <a:ext uri="{FF2B5EF4-FFF2-40B4-BE49-F238E27FC236}">
                <a16:creationId xmlns:a16="http://schemas.microsoft.com/office/drawing/2014/main" id="{E6A10D54-19A9-C3B0-9CEA-32A2D2DA5511}"/>
              </a:ext>
            </a:extLst>
          </p:cNvPr>
          <p:cNvSpPr/>
          <p:nvPr/>
        </p:nvSpPr>
        <p:spPr bwMode="auto">
          <a:xfrm>
            <a:off x="6152342" y="5145626"/>
            <a:ext cx="4050322" cy="1210726"/>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Rounded Rectangle 14">
            <a:extLst>
              <a:ext uri="{FF2B5EF4-FFF2-40B4-BE49-F238E27FC236}">
                <a16:creationId xmlns:a16="http://schemas.microsoft.com/office/drawing/2014/main" id="{2A23F0E4-B027-4BC3-21A9-ACAE4D980984}"/>
              </a:ext>
            </a:extLst>
          </p:cNvPr>
          <p:cNvSpPr/>
          <p:nvPr/>
        </p:nvSpPr>
        <p:spPr bwMode="auto">
          <a:xfrm>
            <a:off x="5874026" y="4904510"/>
            <a:ext cx="4608918" cy="504674"/>
          </a:xfrm>
          <a:prstGeom prst="round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Slaidinumbri kohatäide 3">
            <a:extLst>
              <a:ext uri="{FF2B5EF4-FFF2-40B4-BE49-F238E27FC236}">
                <a16:creationId xmlns:a16="http://schemas.microsoft.com/office/drawing/2014/main" id="{00E1AC54-8ECB-B054-AF02-546D31939C3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77</a:t>
            </a:fld>
            <a:endParaRPr lang="et-EE">
              <a:solidFill>
                <a:prstClr val="black"/>
              </a:solidFill>
              <a:latin typeface="Calibri"/>
            </a:endParaRPr>
          </a:p>
        </p:txBody>
      </p:sp>
    </p:spTree>
    <p:extLst>
      <p:ext uri="{BB962C8B-B14F-4D97-AF65-F5344CB8AC3E}">
        <p14:creationId xmlns:p14="http://schemas.microsoft.com/office/powerpoint/2010/main" val="8949607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D36BEA5D-D140-996E-8B08-7387FB085E38}"/>
              </a:ext>
            </a:extLst>
          </p:cNvPr>
          <p:cNvPicPr>
            <a:picLocks noChangeAspect="1"/>
          </p:cNvPicPr>
          <p:nvPr/>
        </p:nvPicPr>
        <p:blipFill>
          <a:blip r:embed="rId2"/>
          <a:stretch>
            <a:fillRect/>
          </a:stretch>
        </p:blipFill>
        <p:spPr>
          <a:xfrm>
            <a:off x="3978411" y="1256235"/>
            <a:ext cx="2781688" cy="2743583"/>
          </a:xfrm>
          <a:prstGeom prst="rect">
            <a:avLst/>
          </a:prstGeom>
        </p:spPr>
      </p:pic>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8963025" cy="1143000"/>
          </a:xfrm>
        </p:spPr>
        <p:txBody>
          <a:bodyPr>
            <a:normAutofit/>
          </a:bodyPr>
          <a:lstStyle/>
          <a:p>
            <a:r>
              <a:rPr lang="en-US" err="1"/>
              <a:t>Rahvastiku</a:t>
            </a:r>
            <a:r>
              <a:rPr lang="en-US"/>
              <a:t> </a:t>
            </a:r>
            <a:r>
              <a:rPr lang="en-US" err="1"/>
              <a:t>tihedus</a:t>
            </a:r>
            <a:r>
              <a:rPr lang="en-US"/>
              <a:t> on </a:t>
            </a:r>
            <a:r>
              <a:rPr lang="en-US" err="1"/>
              <a:t>tegevuspiirkonnas</a:t>
            </a:r>
            <a:r>
              <a:rPr lang="en-US"/>
              <a:t> </a:t>
            </a:r>
            <a:r>
              <a:rPr lang="en-US" err="1"/>
              <a:t>hõre</a:t>
            </a:r>
            <a:endParaRPr lang="et-EE"/>
          </a:p>
        </p:txBody>
      </p:sp>
      <p:sp>
        <p:nvSpPr>
          <p:cNvPr id="14" name="AutoShape 15">
            <a:extLst>
              <a:ext uri="{FF2B5EF4-FFF2-40B4-BE49-F238E27FC236}">
                <a16:creationId xmlns:a16="http://schemas.microsoft.com/office/drawing/2014/main" id="{ADB41A03-1A2A-E093-959A-2003BE4C47A2}"/>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Sisu kohatäide 2">
            <a:extLst>
              <a:ext uri="{FF2B5EF4-FFF2-40B4-BE49-F238E27FC236}">
                <a16:creationId xmlns:a16="http://schemas.microsoft.com/office/drawing/2014/main" id="{35CC330C-03B3-8E9A-44E1-629135170D91}"/>
              </a:ext>
            </a:extLst>
          </p:cNvPr>
          <p:cNvSpPr txBox="1">
            <a:spLocks/>
          </p:cNvSpPr>
          <p:nvPr/>
        </p:nvSpPr>
        <p:spPr>
          <a:xfrm>
            <a:off x="195309" y="6379370"/>
            <a:ext cx="5421296"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Eesti </a:t>
            </a:r>
            <a:r>
              <a:rPr lang="en-US" sz="800" err="1"/>
              <a:t>rahva</a:t>
            </a:r>
            <a:r>
              <a:rPr lang="en-US" sz="800"/>
              <a:t>- ja </a:t>
            </a:r>
            <a:r>
              <a:rPr lang="en-US" sz="800" err="1"/>
              <a:t>eluruumide</a:t>
            </a:r>
            <a:r>
              <a:rPr lang="en-US" sz="800"/>
              <a:t> </a:t>
            </a:r>
            <a:r>
              <a:rPr lang="en-US" sz="800" err="1"/>
              <a:t>loendus</a:t>
            </a:r>
            <a:r>
              <a:rPr lang="en-US" sz="800"/>
              <a:t> 2021. </a:t>
            </a:r>
            <a:r>
              <a:rPr lang="en-US" sz="800" err="1"/>
              <a:t>Statistikaamet</a:t>
            </a:r>
            <a:endParaRPr lang="en-US" sz="800"/>
          </a:p>
          <a:p>
            <a:pPr marL="0" indent="0">
              <a:buClr>
                <a:srgbClr val="FB821E"/>
              </a:buClr>
              <a:buNone/>
            </a:pPr>
            <a:r>
              <a:rPr lang="en-US" sz="800">
                <a:hlinkClick r:id="rId3"/>
              </a:rPr>
              <a:t>https://storymaps.arcgis.com/stories/0c3f940a39454a5396432d666e79006e</a:t>
            </a:r>
            <a:r>
              <a:rPr lang="en-US" sz="800"/>
              <a:t> </a:t>
            </a:r>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685978"/>
            <a:ext cx="3027904" cy="372320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err="1"/>
              <a:t>Rahvastik</a:t>
            </a:r>
            <a:r>
              <a:rPr lang="en-US" sz="1400"/>
              <a:t> on </a:t>
            </a:r>
            <a:r>
              <a:rPr lang="en-US" sz="1400" err="1"/>
              <a:t>koondunud</a:t>
            </a:r>
            <a:r>
              <a:rPr lang="en-US" sz="1400"/>
              <a:t> </a:t>
            </a:r>
            <a:r>
              <a:rPr lang="en-US" sz="1400" err="1"/>
              <a:t>suurematesse</a:t>
            </a:r>
            <a:r>
              <a:rPr lang="en-US" sz="1400"/>
              <a:t> </a:t>
            </a:r>
            <a:r>
              <a:rPr lang="en-US" sz="1400" err="1"/>
              <a:t>keskustesse</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Jõgevamaa </a:t>
            </a:r>
            <a:r>
              <a:rPr lang="en-US" sz="1400" err="1"/>
              <a:t>peamised</a:t>
            </a:r>
            <a:r>
              <a:rPr lang="en-US" sz="1400"/>
              <a:t> </a:t>
            </a:r>
            <a:r>
              <a:rPr lang="en-US" sz="1400" err="1"/>
              <a:t>külad</a:t>
            </a:r>
            <a:r>
              <a:rPr lang="en-US" sz="1400"/>
              <a:t>, </a:t>
            </a:r>
            <a:r>
              <a:rPr lang="en-US" sz="1400" err="1"/>
              <a:t>alevikud</a:t>
            </a:r>
            <a:r>
              <a:rPr lang="en-US" sz="1400"/>
              <a:t>, </a:t>
            </a:r>
            <a:r>
              <a:rPr lang="en-US" sz="1400" err="1"/>
              <a:t>kus</a:t>
            </a:r>
            <a:r>
              <a:rPr lang="en-US" sz="1400"/>
              <a:t> on </a:t>
            </a:r>
            <a:r>
              <a:rPr lang="en-US" sz="1400" err="1"/>
              <a:t>rahvaarv</a:t>
            </a:r>
            <a:r>
              <a:rPr lang="en-US" sz="1400"/>
              <a:t> 250-999: </a:t>
            </a:r>
            <a:r>
              <a:rPr lang="en-US" sz="1400" err="1"/>
              <a:t>Lustivere</a:t>
            </a:r>
            <a:r>
              <a:rPr lang="en-US" sz="1400"/>
              <a:t>, </a:t>
            </a:r>
            <a:r>
              <a:rPr lang="en-US" sz="1400" err="1"/>
              <a:t>Võisiku</a:t>
            </a:r>
            <a:r>
              <a:rPr lang="en-US" sz="1400"/>
              <a:t>, </a:t>
            </a:r>
            <a:r>
              <a:rPr lang="en-US" sz="1400" err="1"/>
              <a:t>Pisisaare</a:t>
            </a:r>
            <a:r>
              <a:rPr lang="en-US" sz="1400"/>
              <a:t>, </a:t>
            </a:r>
            <a:r>
              <a:rPr lang="en-US" sz="1400" err="1"/>
              <a:t>Kaarepere</a:t>
            </a:r>
            <a:r>
              <a:rPr lang="en-US" sz="1400"/>
              <a:t>, Raja, </a:t>
            </a:r>
            <a:r>
              <a:rPr lang="en-US" sz="1400" err="1"/>
              <a:t>Luua</a:t>
            </a:r>
            <a:r>
              <a:rPr lang="en-US" sz="1400"/>
              <a:t> ja Voore </a:t>
            </a:r>
            <a:r>
              <a:rPr lang="en-US" sz="1400" err="1"/>
              <a:t>külad</a:t>
            </a:r>
            <a:r>
              <a:rPr lang="en-US" sz="1400"/>
              <a:t> </a:t>
            </a:r>
            <a:r>
              <a:rPr lang="en-US" sz="1400" err="1"/>
              <a:t>ning</a:t>
            </a:r>
            <a:r>
              <a:rPr lang="en-US" sz="1400"/>
              <a:t> </a:t>
            </a:r>
            <a:r>
              <a:rPr lang="en-US" sz="1400" err="1"/>
              <a:t>Puurmani</a:t>
            </a:r>
            <a:r>
              <a:rPr lang="en-US" sz="1400"/>
              <a:t>, </a:t>
            </a:r>
            <a:r>
              <a:rPr lang="en-US" sz="1400" err="1"/>
              <a:t>Siimusti</a:t>
            </a:r>
            <a:r>
              <a:rPr lang="en-US" sz="1400"/>
              <a:t>, </a:t>
            </a:r>
            <a:r>
              <a:rPr lang="en-US" sz="1400" err="1"/>
              <a:t>Palamuse</a:t>
            </a:r>
            <a:r>
              <a:rPr lang="en-US" sz="1400"/>
              <a:t>, </a:t>
            </a:r>
            <a:r>
              <a:rPr lang="en-US" sz="1400" err="1"/>
              <a:t>Kuremaa</a:t>
            </a:r>
            <a:r>
              <a:rPr lang="en-US" sz="1400"/>
              <a:t>, </a:t>
            </a:r>
            <a:r>
              <a:rPr lang="en-US" sz="1400" err="1"/>
              <a:t>Laiuse</a:t>
            </a:r>
            <a:r>
              <a:rPr lang="en-US" sz="1400"/>
              <a:t>, </a:t>
            </a:r>
            <a:r>
              <a:rPr lang="en-US" sz="1400" err="1"/>
              <a:t>Sadala</a:t>
            </a:r>
            <a:r>
              <a:rPr lang="en-US" sz="1400"/>
              <a:t> ja Torma </a:t>
            </a:r>
            <a:r>
              <a:rPr lang="en-US" sz="1400" err="1"/>
              <a:t>alevikud</a:t>
            </a:r>
            <a:r>
              <a:rPr lang="en-US" sz="1400"/>
              <a:t>. </a:t>
            </a:r>
          </a:p>
        </p:txBody>
      </p:sp>
      <p:pic>
        <p:nvPicPr>
          <p:cNvPr id="3" name="Pilt 2">
            <a:extLst>
              <a:ext uri="{FF2B5EF4-FFF2-40B4-BE49-F238E27FC236}">
                <a16:creationId xmlns:a16="http://schemas.microsoft.com/office/drawing/2014/main" id="{5B924C24-BF41-862F-7983-B1522ADF732A}"/>
              </a:ext>
            </a:extLst>
          </p:cNvPr>
          <p:cNvPicPr>
            <a:picLocks noChangeAspect="1"/>
          </p:cNvPicPr>
          <p:nvPr/>
        </p:nvPicPr>
        <p:blipFill rotWithShape="1">
          <a:blip r:embed="rId4"/>
          <a:srcRect l="15930" t="2132" r="251" b="4953"/>
          <a:stretch/>
        </p:blipFill>
        <p:spPr>
          <a:xfrm>
            <a:off x="5616605" y="1724254"/>
            <a:ext cx="5862391" cy="4859107"/>
          </a:xfrm>
          <a:prstGeom prst="rect">
            <a:avLst/>
          </a:prstGeom>
        </p:spPr>
      </p:pic>
      <p:sp>
        <p:nvSpPr>
          <p:cNvPr id="4" name="Slaidinumbri kohatäide 3">
            <a:extLst>
              <a:ext uri="{FF2B5EF4-FFF2-40B4-BE49-F238E27FC236}">
                <a16:creationId xmlns:a16="http://schemas.microsoft.com/office/drawing/2014/main" id="{C6346641-FC69-BE1C-5768-43EAEA73F26A}"/>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78</a:t>
            </a:fld>
            <a:endParaRPr lang="et-EE">
              <a:solidFill>
                <a:prstClr val="black"/>
              </a:solidFill>
              <a:latin typeface="Calibri"/>
            </a:endParaRPr>
          </a:p>
        </p:txBody>
      </p:sp>
    </p:spTree>
    <p:extLst>
      <p:ext uri="{BB962C8B-B14F-4D97-AF65-F5344CB8AC3E}">
        <p14:creationId xmlns:p14="http://schemas.microsoft.com/office/powerpoint/2010/main" val="9175825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lt 23">
            <a:extLst>
              <a:ext uri="{FF2B5EF4-FFF2-40B4-BE49-F238E27FC236}">
                <a16:creationId xmlns:a16="http://schemas.microsoft.com/office/drawing/2014/main" id="{3286484C-3DA1-C615-1A32-D8C8E2DCB511}"/>
              </a:ext>
            </a:extLst>
          </p:cNvPr>
          <p:cNvPicPr>
            <a:picLocks noChangeAspect="1"/>
          </p:cNvPicPr>
          <p:nvPr/>
        </p:nvPicPr>
        <p:blipFill>
          <a:blip r:embed="rId2"/>
          <a:stretch>
            <a:fillRect/>
          </a:stretch>
        </p:blipFill>
        <p:spPr>
          <a:xfrm>
            <a:off x="3295650" y="1130838"/>
            <a:ext cx="8896350" cy="5543550"/>
          </a:xfrm>
          <a:prstGeom prst="rect">
            <a:avLst/>
          </a:prstGeom>
        </p:spPr>
      </p:pic>
      <p:sp>
        <p:nvSpPr>
          <p:cNvPr id="6" name="Oval 41">
            <a:extLst>
              <a:ext uri="{FF2B5EF4-FFF2-40B4-BE49-F238E27FC236}">
                <a16:creationId xmlns:a16="http://schemas.microsoft.com/office/drawing/2014/main" id="{7EAF68CA-8067-413F-8AB1-BE02A0A8A1C9}"/>
              </a:ext>
            </a:extLst>
          </p:cNvPr>
          <p:cNvSpPr>
            <a:spLocks noChangeArrowheads="1"/>
          </p:cNvSpPr>
          <p:nvPr/>
        </p:nvSpPr>
        <p:spPr bwMode="auto">
          <a:xfrm rot="3664570">
            <a:off x="9017069" y="3606929"/>
            <a:ext cx="1548669" cy="730178"/>
          </a:xfrm>
          <a:prstGeom prst="ellipse">
            <a:avLst/>
          </a:prstGeom>
          <a:noFill/>
          <a:ln w="44450">
            <a:solidFill>
              <a:srgbClr val="341C6E"/>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7" name="Oval 41">
            <a:extLst>
              <a:ext uri="{FF2B5EF4-FFF2-40B4-BE49-F238E27FC236}">
                <a16:creationId xmlns:a16="http://schemas.microsoft.com/office/drawing/2014/main" id="{DFF2CFDD-2271-4B47-BFAB-5A221747C2B6}"/>
              </a:ext>
            </a:extLst>
          </p:cNvPr>
          <p:cNvSpPr>
            <a:spLocks noChangeArrowheads="1"/>
          </p:cNvSpPr>
          <p:nvPr/>
        </p:nvSpPr>
        <p:spPr bwMode="auto">
          <a:xfrm rot="18064899">
            <a:off x="9101402" y="4369195"/>
            <a:ext cx="1305835" cy="666818"/>
          </a:xfrm>
          <a:prstGeom prst="ellipse">
            <a:avLst/>
          </a:prstGeom>
          <a:noFill/>
          <a:ln w="44450">
            <a:solidFill>
              <a:srgbClr val="341C6E"/>
            </a:solidFill>
            <a:miter lim="800000"/>
            <a:headEnd/>
            <a:tailEnd/>
          </a:ln>
          <a:effectLst/>
        </p:spPr>
        <p:txBody>
          <a:bodyPr wrap="none" anchor="ctr"/>
          <a:lstStyle/>
          <a:p>
            <a:pPr fontAlgn="base">
              <a:spcBef>
                <a:spcPct val="0"/>
              </a:spcBef>
              <a:spcAft>
                <a:spcPct val="0"/>
              </a:spcAft>
            </a:pPr>
            <a:endParaRPr lang="et-EE" sz="2400">
              <a:solidFill>
                <a:srgbClr val="000000"/>
              </a:solidFill>
            </a:endParaRPr>
          </a:p>
        </p:txBody>
      </p:sp>
      <p:sp>
        <p:nvSpPr>
          <p:cNvPr id="12" name="Pealkiri 1">
            <a:extLst>
              <a:ext uri="{FF2B5EF4-FFF2-40B4-BE49-F238E27FC236}">
                <a16:creationId xmlns:a16="http://schemas.microsoft.com/office/drawing/2014/main" id="{3EDB229C-E496-C347-BE09-ABEE654B493A}"/>
              </a:ext>
            </a:extLst>
          </p:cNvPr>
          <p:cNvSpPr txBox="1">
            <a:spLocks/>
          </p:cNvSpPr>
          <p:nvPr/>
        </p:nvSpPr>
        <p:spPr>
          <a:xfrm>
            <a:off x="643944" y="131764"/>
            <a:ext cx="10938456"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4000" kern="1200">
                <a:solidFill>
                  <a:srgbClr val="010163"/>
                </a:solidFill>
                <a:latin typeface="+mj-lt"/>
                <a:ea typeface="+mj-ea"/>
                <a:cs typeface="+mj-cs"/>
              </a:defRPr>
            </a:lvl1pPr>
          </a:lstStyle>
          <a:p>
            <a:endParaRPr lang="et-EE" sz="4800">
              <a:solidFill>
                <a:schemeClr val="tx1"/>
              </a:solidFill>
            </a:endParaRPr>
          </a:p>
        </p:txBody>
      </p:sp>
      <p:sp>
        <p:nvSpPr>
          <p:cNvPr id="15" name="AutoShape 15">
            <a:extLst>
              <a:ext uri="{FF2B5EF4-FFF2-40B4-BE49-F238E27FC236}">
                <a16:creationId xmlns:a16="http://schemas.microsoft.com/office/drawing/2014/main" id="{44A79CB5-7A49-1E6F-4788-5373A2B6FEE5}"/>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Sisu kohatäide 2">
            <a:extLst>
              <a:ext uri="{FF2B5EF4-FFF2-40B4-BE49-F238E27FC236}">
                <a16:creationId xmlns:a16="http://schemas.microsoft.com/office/drawing/2014/main" id="{82F51F1E-2CBF-D859-4898-23BF556043CB}"/>
              </a:ext>
            </a:extLst>
          </p:cNvPr>
          <p:cNvSpPr txBox="1">
            <a:spLocks/>
          </p:cNvSpPr>
          <p:nvPr/>
        </p:nvSpPr>
        <p:spPr>
          <a:xfrm>
            <a:off x="609599" y="1596730"/>
            <a:ext cx="2565680" cy="475962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Statistikaameti kaardirakenduses avaldati Eesti linnade, alevite ja külade rahvaarv seisuga 1. jaanuar 2019. Jõgeva maakonnas ei olnud ühtegi asustamata küla.</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Aastatel 2017–2019 suurenes rahvaarv kõige rohkem Harju ja Tartu maakonnas, täpsemalt Tallinnas ning Tartus koos naaberasulatega.</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Tartu valglinnastumise areng soosib mitmetes Vooremaa asustusüksustes elanike arvu kasvu.</a:t>
            </a:r>
          </a:p>
          <a:p>
            <a:pPr marL="274320" indent="-274320">
              <a:buClr>
                <a:srgbClr val="FB821E"/>
              </a:buClr>
              <a:buFont typeface="Wingdings" panose="05000000000000000000" pitchFamily="2" charset="2"/>
              <a:buChar char="ü"/>
            </a:pPr>
            <a:endParaRPr lang="et-EE" sz="1400"/>
          </a:p>
        </p:txBody>
      </p:sp>
      <p:sp>
        <p:nvSpPr>
          <p:cNvPr id="17" name="Pealkiri 23">
            <a:extLst>
              <a:ext uri="{FF2B5EF4-FFF2-40B4-BE49-F238E27FC236}">
                <a16:creationId xmlns:a16="http://schemas.microsoft.com/office/drawing/2014/main" id="{75C596AC-538A-764A-8A43-2E085DE9A74C}"/>
              </a:ext>
            </a:extLst>
          </p:cNvPr>
          <p:cNvSpPr txBox="1">
            <a:spLocks/>
          </p:cNvSpPr>
          <p:nvPr/>
        </p:nvSpPr>
        <p:spPr>
          <a:xfrm>
            <a:off x="609599" y="153986"/>
            <a:ext cx="8990710"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Tartu rahvastik kasvab peamiselt Vooremaa ja Elva suunal</a:t>
            </a:r>
          </a:p>
        </p:txBody>
      </p:sp>
      <p:sp>
        <p:nvSpPr>
          <p:cNvPr id="20" name="TextBox 19">
            <a:extLst>
              <a:ext uri="{FF2B5EF4-FFF2-40B4-BE49-F238E27FC236}">
                <a16:creationId xmlns:a16="http://schemas.microsoft.com/office/drawing/2014/main" id="{43D8EA31-2A5B-9925-79C5-DEC2A11956AB}"/>
              </a:ext>
            </a:extLst>
          </p:cNvPr>
          <p:cNvSpPr txBox="1"/>
          <p:nvPr/>
        </p:nvSpPr>
        <p:spPr>
          <a:xfrm>
            <a:off x="3593804" y="1596730"/>
            <a:ext cx="2649217" cy="584775"/>
          </a:xfrm>
          <a:prstGeom prst="rect">
            <a:avLst/>
          </a:prstGeom>
          <a:noFill/>
        </p:spPr>
        <p:txBody>
          <a:bodyPr wrap="square" rtlCol="0">
            <a:spAutoFit/>
          </a:bodyPr>
          <a:lstStyle/>
          <a:p>
            <a:r>
              <a:rPr lang="et-EE" sz="1600" b="1"/>
              <a:t>Piirkondlik rahvaarvu muutus </a:t>
            </a:r>
            <a:r>
              <a:rPr lang="et-EE" sz="1600" b="0" i="0">
                <a:effectLst/>
              </a:rPr>
              <a:t>|</a:t>
            </a:r>
            <a:r>
              <a:rPr lang="et-EE" sz="1600"/>
              <a:t> 2017-2019</a:t>
            </a:r>
          </a:p>
        </p:txBody>
      </p:sp>
      <p:sp>
        <p:nvSpPr>
          <p:cNvPr id="18" name="TextBox 17">
            <a:extLst>
              <a:ext uri="{FF2B5EF4-FFF2-40B4-BE49-F238E27FC236}">
                <a16:creationId xmlns:a16="http://schemas.microsoft.com/office/drawing/2014/main" id="{D77EE325-259A-2F00-D453-6F4CEC7A24E6}"/>
              </a:ext>
            </a:extLst>
          </p:cNvPr>
          <p:cNvSpPr txBox="1"/>
          <p:nvPr/>
        </p:nvSpPr>
        <p:spPr>
          <a:xfrm>
            <a:off x="133165" y="6461714"/>
            <a:ext cx="3460639" cy="338554"/>
          </a:xfrm>
          <a:prstGeom prst="rect">
            <a:avLst/>
          </a:prstGeom>
          <a:noFill/>
        </p:spPr>
        <p:txBody>
          <a:bodyPr wrap="square" rtlCol="0">
            <a:spAutoFit/>
          </a:bodyPr>
          <a:lstStyle/>
          <a:p>
            <a:r>
              <a:rPr lang="et-EE" sz="800"/>
              <a:t>Allikas: Statistikaamet, Maa-amet</a:t>
            </a:r>
          </a:p>
          <a:p>
            <a:r>
              <a:rPr lang="et-EE" sz="800">
                <a:hlinkClick r:id="rId3"/>
              </a:rPr>
              <a:t>https://www.stat.ee/et/uudised/2019/05/28/kulade-rahvaarv-joudis-kaardile</a:t>
            </a:r>
            <a:r>
              <a:rPr lang="et-EE" sz="800"/>
              <a:t> </a:t>
            </a:r>
          </a:p>
        </p:txBody>
      </p:sp>
      <p:pic>
        <p:nvPicPr>
          <p:cNvPr id="3" name="Pilt 2">
            <a:extLst>
              <a:ext uri="{FF2B5EF4-FFF2-40B4-BE49-F238E27FC236}">
                <a16:creationId xmlns:a16="http://schemas.microsoft.com/office/drawing/2014/main" id="{434FF416-1989-E717-BE52-914A2C87E1BF}"/>
              </a:ext>
            </a:extLst>
          </p:cNvPr>
          <p:cNvPicPr>
            <a:picLocks noChangeAspect="1"/>
          </p:cNvPicPr>
          <p:nvPr/>
        </p:nvPicPr>
        <p:blipFill>
          <a:blip r:embed="rId4"/>
          <a:stretch>
            <a:fillRect/>
          </a:stretch>
        </p:blipFill>
        <p:spPr>
          <a:xfrm>
            <a:off x="7315053" y="6207929"/>
            <a:ext cx="1036274" cy="480794"/>
          </a:xfrm>
          <a:prstGeom prst="rect">
            <a:avLst/>
          </a:prstGeom>
        </p:spPr>
      </p:pic>
      <p:pic>
        <p:nvPicPr>
          <p:cNvPr id="5" name="Pilt 4">
            <a:extLst>
              <a:ext uri="{FF2B5EF4-FFF2-40B4-BE49-F238E27FC236}">
                <a16:creationId xmlns:a16="http://schemas.microsoft.com/office/drawing/2014/main" id="{9F4C988D-BBD8-289D-54CB-6CD820CEA9AC}"/>
              </a:ext>
            </a:extLst>
          </p:cNvPr>
          <p:cNvPicPr>
            <a:picLocks noChangeAspect="1"/>
          </p:cNvPicPr>
          <p:nvPr/>
        </p:nvPicPr>
        <p:blipFill>
          <a:blip r:embed="rId5"/>
          <a:stretch>
            <a:fillRect/>
          </a:stretch>
        </p:blipFill>
        <p:spPr>
          <a:xfrm>
            <a:off x="5573133" y="5336104"/>
            <a:ext cx="961545" cy="1319767"/>
          </a:xfrm>
          <a:prstGeom prst="rect">
            <a:avLst/>
          </a:prstGeom>
        </p:spPr>
      </p:pic>
      <p:sp>
        <p:nvSpPr>
          <p:cNvPr id="4" name="Slaidinumbri kohatäide 3">
            <a:extLst>
              <a:ext uri="{FF2B5EF4-FFF2-40B4-BE49-F238E27FC236}">
                <a16:creationId xmlns:a16="http://schemas.microsoft.com/office/drawing/2014/main" id="{BAD85CF0-62EC-4887-B293-5363C3C49C6A}"/>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79</a:t>
            </a:fld>
            <a:endParaRPr lang="et-EE">
              <a:solidFill>
                <a:prstClr val="black"/>
              </a:solidFill>
              <a:latin typeface="Calibri"/>
            </a:endParaRPr>
          </a:p>
        </p:txBody>
      </p:sp>
    </p:spTree>
    <p:extLst>
      <p:ext uri="{BB962C8B-B14F-4D97-AF65-F5344CB8AC3E}">
        <p14:creationId xmlns:p14="http://schemas.microsoft.com/office/powerpoint/2010/main" val="4163042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lt 22">
            <a:extLst>
              <a:ext uri="{FF2B5EF4-FFF2-40B4-BE49-F238E27FC236}">
                <a16:creationId xmlns:a16="http://schemas.microsoft.com/office/drawing/2014/main" id="{35B9E953-429D-C990-2A7B-863244D5D5C1}"/>
              </a:ext>
            </a:extLst>
          </p:cNvPr>
          <p:cNvPicPr>
            <a:picLocks noChangeAspect="1"/>
          </p:cNvPicPr>
          <p:nvPr/>
        </p:nvPicPr>
        <p:blipFill rotWithShape="1">
          <a:blip r:embed="rId3"/>
          <a:srcRect l="2147" t="6433"/>
          <a:stretch/>
        </p:blipFill>
        <p:spPr>
          <a:xfrm>
            <a:off x="7218282" y="1650917"/>
            <a:ext cx="4840743" cy="3199708"/>
          </a:xfrm>
          <a:prstGeom prst="rect">
            <a:avLst/>
          </a:prstGeom>
        </p:spPr>
      </p:pic>
      <p:sp>
        <p:nvSpPr>
          <p:cNvPr id="11" name="Sisu kohatäide 2">
            <a:extLst>
              <a:ext uri="{FF2B5EF4-FFF2-40B4-BE49-F238E27FC236}">
                <a16:creationId xmlns:a16="http://schemas.microsoft.com/office/drawing/2014/main" id="{FDE28050-AA25-3B17-3422-3D924201DEA1}"/>
              </a:ext>
            </a:extLst>
          </p:cNvPr>
          <p:cNvSpPr txBox="1">
            <a:spLocks/>
          </p:cNvSpPr>
          <p:nvPr/>
        </p:nvSpPr>
        <p:spPr>
          <a:xfrm>
            <a:off x="609597" y="1128078"/>
            <a:ext cx="6461814" cy="5575936"/>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9705" indent="-456565" algn="just">
              <a:buClr>
                <a:srgbClr val="FB821E"/>
              </a:buClr>
              <a:buFont typeface="Wingdings" panose="05000000000000000000" pitchFamily="2" charset="2"/>
              <a:buChar char="ü"/>
            </a:pPr>
            <a:r>
              <a:rPr lang="en-US" sz="1400" err="1"/>
              <a:t>Tegevuspiirkonna</a:t>
            </a:r>
            <a:r>
              <a:rPr lang="en-US" sz="1400"/>
              <a:t> </a:t>
            </a:r>
            <a:r>
              <a:rPr lang="en-US" sz="1400" err="1"/>
              <a:t>keskosa</a:t>
            </a:r>
            <a:r>
              <a:rPr lang="en-US" sz="1400"/>
              <a:t> </a:t>
            </a:r>
            <a:r>
              <a:rPr lang="en-US" sz="1400" err="1"/>
              <a:t>iseloomustavad</a:t>
            </a:r>
            <a:r>
              <a:rPr lang="en-US" sz="1400"/>
              <a:t> </a:t>
            </a:r>
            <a:r>
              <a:rPr lang="en-US" sz="1400" err="1"/>
              <a:t>eripärase</a:t>
            </a:r>
            <a:r>
              <a:rPr lang="en-US" sz="1400"/>
              <a:t> ja </a:t>
            </a:r>
            <a:r>
              <a:rPr lang="en-US" sz="1400" err="1"/>
              <a:t>ainulaadse</a:t>
            </a:r>
            <a:r>
              <a:rPr lang="en-US" sz="1400"/>
              <a:t> </a:t>
            </a:r>
            <a:r>
              <a:rPr lang="en-US" sz="1400" err="1"/>
              <a:t>pinnavormina</a:t>
            </a:r>
            <a:r>
              <a:rPr lang="en-US" sz="1400"/>
              <a:t> </a:t>
            </a:r>
            <a:r>
              <a:rPr lang="en-US" sz="1400" err="1"/>
              <a:t>voored</a:t>
            </a:r>
            <a:r>
              <a:rPr lang="en-US" sz="1400"/>
              <a:t> – </a:t>
            </a:r>
            <a:r>
              <a:rPr lang="en-US" sz="1400" err="1"/>
              <a:t>piklikud</a:t>
            </a:r>
            <a:r>
              <a:rPr lang="en-US" sz="1400"/>
              <a:t> </a:t>
            </a:r>
            <a:r>
              <a:rPr lang="en-US" sz="1400" err="1"/>
              <a:t>künkad</a:t>
            </a:r>
            <a:r>
              <a:rPr lang="en-US" sz="1400"/>
              <a:t> ja </a:t>
            </a:r>
            <a:r>
              <a:rPr lang="en-US" sz="1400" err="1"/>
              <a:t>orud</a:t>
            </a:r>
            <a:r>
              <a:rPr lang="en-US" sz="1400"/>
              <a:t>, </a:t>
            </a:r>
            <a:r>
              <a:rPr lang="en-US" sz="1400" err="1"/>
              <a:t>mille</a:t>
            </a:r>
            <a:r>
              <a:rPr lang="en-US" sz="1400"/>
              <a:t> </a:t>
            </a:r>
            <a:r>
              <a:rPr lang="en-US" sz="1400" err="1"/>
              <a:t>kujundasid</a:t>
            </a:r>
            <a:r>
              <a:rPr lang="en-US" sz="1400"/>
              <a:t> </a:t>
            </a:r>
            <a:r>
              <a:rPr lang="en-US" sz="1400" err="1"/>
              <a:t>jääaegsed</a:t>
            </a:r>
            <a:r>
              <a:rPr lang="en-US" sz="1400"/>
              <a:t> </a:t>
            </a:r>
            <a:r>
              <a:rPr lang="en-US" sz="1400" err="1"/>
              <a:t>liustikud</a:t>
            </a:r>
            <a:r>
              <a:rPr lang="en-US" sz="1400"/>
              <a:t>.</a:t>
            </a:r>
          </a:p>
          <a:p>
            <a:pPr marL="179705" indent="-456565" algn="just">
              <a:buClr>
                <a:srgbClr val="FB821E"/>
              </a:buClr>
              <a:buFont typeface="Wingdings" panose="05000000000000000000" pitchFamily="2" charset="2"/>
              <a:buChar char="ü"/>
            </a:pPr>
            <a:r>
              <a:rPr lang="et-EE" sz="1400"/>
              <a:t>Idasuunas piirab tegevuspiirkonda Euroopa suuruselt </a:t>
            </a:r>
            <a:r>
              <a:rPr lang="en-US" sz="1400" err="1"/>
              <a:t>viies</a:t>
            </a:r>
            <a:r>
              <a:rPr lang="et-EE" sz="1400"/>
              <a:t> järv </a:t>
            </a:r>
            <a:r>
              <a:rPr lang="en-US" sz="1400"/>
              <a:t>-</a:t>
            </a:r>
            <a:r>
              <a:rPr lang="et-EE" sz="1400"/>
              <a:t> Peipsi järv, mis ühtlasi on piiriveekogu Eesti ja Euroopa Liidu ning Venemaa vahel. Järv on aastasadu pakkunud võimalusi kalapüügi ja </a:t>
            </a:r>
            <a:r>
              <a:rPr lang="en-US" sz="1400"/>
              <a:t>-</a:t>
            </a:r>
            <a:r>
              <a:rPr lang="et-EE" sz="1400"/>
              <a:t>töötlemisega tegelemiseks, kaasajal ka turismi ja puhkemajanduse arenguks.</a:t>
            </a:r>
            <a:r>
              <a:rPr lang="fi-FI" sz="1400"/>
              <a:t> Lisaks paikneb Peipsi järve rannikul </a:t>
            </a:r>
            <a:r>
              <a:rPr lang="et-EE" sz="1400"/>
              <a:t>omanäoline</a:t>
            </a:r>
            <a:r>
              <a:rPr lang="fi-FI" sz="1400"/>
              <a:t> vene vanausuliste asustus.</a:t>
            </a:r>
            <a:r>
              <a:rPr lang="en-US" sz="1400">
                <a:solidFill>
                  <a:srgbClr val="FF0000"/>
                </a:solidFill>
              </a:rPr>
              <a:t> </a:t>
            </a:r>
            <a:endParaRPr lang="en-US" sz="1400"/>
          </a:p>
          <a:p>
            <a:pPr marL="179705" indent="-456565" algn="just">
              <a:buClr>
                <a:srgbClr val="FB821E"/>
              </a:buClr>
              <a:buFont typeface="Wingdings" panose="05000000000000000000" pitchFamily="2" charset="2"/>
              <a:buChar char="ü"/>
            </a:pPr>
            <a:r>
              <a:rPr lang="et-EE" sz="1400"/>
              <a:t>Põhjasuunast piiritleb tegevuspiirkonda metsade ja soode vöönd ning Endla looduskaitseala, mis on populaarne loodusturismi sihtkoht. </a:t>
            </a:r>
            <a:endParaRPr lang="en-US" sz="1400"/>
          </a:p>
          <a:p>
            <a:pPr marL="179705" indent="-456565" algn="just">
              <a:buClr>
                <a:srgbClr val="FB821E"/>
              </a:buClr>
              <a:buFont typeface="Wingdings" panose="05000000000000000000" pitchFamily="2" charset="2"/>
              <a:buChar char="ü"/>
            </a:pPr>
            <a:r>
              <a:rPr lang="et-EE" sz="1400"/>
              <a:t>Metsamaa moodustab </a:t>
            </a:r>
            <a:r>
              <a:rPr lang="en-US" sz="1400" err="1"/>
              <a:t>tegevusrühm</a:t>
            </a:r>
            <a:r>
              <a:rPr lang="et-EE" sz="1400"/>
              <a:t>a territooriumist umbes poole (201</a:t>
            </a:r>
            <a:r>
              <a:rPr lang="en-US" sz="1400"/>
              <a:t>8</a:t>
            </a:r>
            <a:r>
              <a:rPr lang="et-EE" sz="1400"/>
              <a:t>. a 13</a:t>
            </a:r>
            <a:r>
              <a:rPr lang="en-US" sz="1400"/>
              <a:t>4</a:t>
            </a:r>
            <a:r>
              <a:rPr lang="et-EE" sz="1400"/>
              <a:t> </a:t>
            </a:r>
            <a:r>
              <a:rPr lang="en-US" sz="1400"/>
              <a:t>000</a:t>
            </a:r>
            <a:r>
              <a:rPr lang="et-EE" sz="1400"/>
              <a:t> ha ehk 5</a:t>
            </a:r>
            <a:r>
              <a:rPr lang="en-US" sz="1400"/>
              <a:t>2</a:t>
            </a:r>
            <a:r>
              <a:rPr lang="et-EE" sz="1400"/>
              <a:t>,</a:t>
            </a:r>
            <a:r>
              <a:rPr lang="en-US" sz="1400"/>
              <a:t>6</a:t>
            </a:r>
            <a:r>
              <a:rPr lang="et-EE" sz="1400"/>
              <a:t>%). Seega on metsasuse määr lähedane Eesti keskmisele metsasusele (5</a:t>
            </a:r>
            <a:r>
              <a:rPr lang="en-US" sz="1400"/>
              <a:t>3</a:t>
            </a:r>
            <a:r>
              <a:rPr lang="et-EE" sz="1400"/>
              <a:t>,6%).</a:t>
            </a:r>
            <a:r>
              <a:rPr lang="en-US" sz="1400"/>
              <a:t> </a:t>
            </a:r>
            <a:r>
              <a:rPr lang="en-US" sz="1400" i="1"/>
              <a:t>(</a:t>
            </a:r>
            <a:r>
              <a:rPr lang="en-US" sz="1400" i="1" err="1"/>
              <a:t>Keskkonnaagentuur</a:t>
            </a:r>
            <a:r>
              <a:rPr lang="en-US" sz="1400" i="1"/>
              <a:t>, SMI 2018)</a:t>
            </a:r>
            <a:endParaRPr lang="en-US" sz="1400"/>
          </a:p>
          <a:p>
            <a:pPr marL="179705" indent="-456565" algn="just">
              <a:buClr>
                <a:srgbClr val="FB821E"/>
              </a:buClr>
              <a:buFont typeface="Wingdings" panose="05000000000000000000" pitchFamily="2" charset="2"/>
              <a:buChar char="ü"/>
            </a:pPr>
            <a:r>
              <a:rPr lang="en-US" sz="1400"/>
              <a:t>Jõgevamaa </a:t>
            </a:r>
            <a:r>
              <a:rPr lang="en-US" sz="1400" err="1"/>
              <a:t>Koostöökoja</a:t>
            </a:r>
            <a:r>
              <a:rPr lang="en-US" sz="1400"/>
              <a:t> </a:t>
            </a:r>
            <a:r>
              <a:rPr lang="en-US" sz="1400" err="1"/>
              <a:t>tegevuspiirkonda</a:t>
            </a:r>
            <a:r>
              <a:rPr lang="en-US" sz="1400"/>
              <a:t> </a:t>
            </a:r>
            <a:r>
              <a:rPr lang="en-US" sz="1400" err="1"/>
              <a:t>iseloomustab</a:t>
            </a:r>
            <a:r>
              <a:rPr lang="en-US" sz="1400"/>
              <a:t> </a:t>
            </a:r>
            <a:r>
              <a:rPr lang="en-US" sz="1400" err="1"/>
              <a:t>mitmekesine</a:t>
            </a:r>
            <a:r>
              <a:rPr lang="en-US" sz="1400"/>
              <a:t> ja </a:t>
            </a:r>
            <a:r>
              <a:rPr lang="en-US" sz="1400" err="1"/>
              <a:t>elujõuline</a:t>
            </a:r>
            <a:r>
              <a:rPr lang="en-US" sz="1400"/>
              <a:t> </a:t>
            </a:r>
            <a:r>
              <a:rPr lang="en-US" sz="1400" err="1"/>
              <a:t>kultuur</a:t>
            </a:r>
            <a:r>
              <a:rPr lang="en-US" sz="1400"/>
              <a:t>, </a:t>
            </a:r>
            <a:r>
              <a:rPr lang="en-US" sz="1400" err="1"/>
              <a:t>olles</a:t>
            </a:r>
            <a:r>
              <a:rPr lang="en-US" sz="1400"/>
              <a:t> </a:t>
            </a:r>
            <a:r>
              <a:rPr lang="en-US" sz="1400" err="1"/>
              <a:t>osa</a:t>
            </a:r>
            <a:r>
              <a:rPr lang="en-US" sz="1400"/>
              <a:t> </a:t>
            </a:r>
            <a:r>
              <a:rPr lang="en-US" sz="1400" err="1"/>
              <a:t>ajaloolisest</a:t>
            </a:r>
            <a:r>
              <a:rPr lang="en-US" sz="1400"/>
              <a:t> </a:t>
            </a:r>
            <a:r>
              <a:rPr lang="en-US" sz="1400" err="1"/>
              <a:t>Lõuna</a:t>
            </a:r>
            <a:r>
              <a:rPr lang="en-US" sz="1400"/>
              <a:t>-Eesti </a:t>
            </a:r>
            <a:r>
              <a:rPr lang="en-US" sz="1400" err="1"/>
              <a:t>kultuuriruumist</a:t>
            </a:r>
            <a:r>
              <a:rPr lang="en-US" sz="1400"/>
              <a:t>. </a:t>
            </a:r>
            <a:r>
              <a:rPr lang="en-US" sz="1400" err="1"/>
              <a:t>Siin</a:t>
            </a:r>
            <a:r>
              <a:rPr lang="en-US" sz="1400"/>
              <a:t> </a:t>
            </a:r>
            <a:r>
              <a:rPr lang="en-US" sz="1400" err="1"/>
              <a:t>kohtuvad</a:t>
            </a:r>
            <a:r>
              <a:rPr lang="en-US" sz="1400"/>
              <a:t> Eesti </a:t>
            </a:r>
            <a:r>
              <a:rPr lang="en-US" sz="1400" err="1"/>
              <a:t>keele</a:t>
            </a:r>
            <a:r>
              <a:rPr lang="en-US" sz="1400"/>
              <a:t> </a:t>
            </a:r>
            <a:r>
              <a:rPr lang="en-US" sz="1400" err="1"/>
              <a:t>kesk</a:t>
            </a:r>
            <a:r>
              <a:rPr lang="en-US" sz="1400"/>
              <a:t>- ja </a:t>
            </a:r>
            <a:r>
              <a:rPr lang="en-US" sz="1400" err="1"/>
              <a:t>idamur</a:t>
            </a:r>
            <a:r>
              <a:rPr lang="et-EE" sz="1400"/>
              <a:t>re</a:t>
            </a:r>
            <a:r>
              <a:rPr lang="en-US" sz="1400"/>
              <a:t>,  </a:t>
            </a:r>
            <a:r>
              <a:rPr lang="en-US" sz="1400" err="1"/>
              <a:t>eristatakse</a:t>
            </a:r>
            <a:r>
              <a:rPr lang="en-US" sz="1400"/>
              <a:t> </a:t>
            </a:r>
            <a:r>
              <a:rPr lang="en-US" sz="1400" err="1"/>
              <a:t>Vooremaa</a:t>
            </a:r>
            <a:r>
              <a:rPr lang="en-US" sz="1400"/>
              <a:t>, </a:t>
            </a:r>
            <a:r>
              <a:rPr lang="en-US" sz="1400" err="1"/>
              <a:t>Peipsimaa</a:t>
            </a:r>
            <a:r>
              <a:rPr lang="en-US" sz="1400"/>
              <a:t> (</a:t>
            </a:r>
            <a:r>
              <a:rPr lang="en-US" sz="1400" err="1"/>
              <a:t>osaliselt</a:t>
            </a:r>
            <a:r>
              <a:rPr lang="en-US" sz="1400"/>
              <a:t>) </a:t>
            </a:r>
            <a:r>
              <a:rPr lang="en-US" sz="1400" err="1"/>
              <a:t>ning</a:t>
            </a:r>
            <a:r>
              <a:rPr lang="en-US" sz="1400"/>
              <a:t> </a:t>
            </a:r>
            <a:r>
              <a:rPr lang="en-US" sz="1400" err="1"/>
              <a:t>Kesk</a:t>
            </a:r>
            <a:r>
              <a:rPr lang="en-US" sz="1400"/>
              <a:t>-Eesti (</a:t>
            </a:r>
            <a:r>
              <a:rPr lang="en-US" sz="1400" err="1"/>
              <a:t>osaliselt</a:t>
            </a:r>
            <a:r>
              <a:rPr lang="en-US" sz="1400"/>
              <a:t>) </a:t>
            </a:r>
            <a:r>
              <a:rPr lang="en-US" sz="1400" err="1"/>
              <a:t>pärandipiirkondi</a:t>
            </a:r>
            <a:r>
              <a:rPr lang="en-US" sz="1400"/>
              <a:t>. </a:t>
            </a:r>
            <a:r>
              <a:rPr lang="en-US" sz="1400" err="1"/>
              <a:t>Piirkonna</a:t>
            </a:r>
            <a:r>
              <a:rPr lang="en-US" sz="1400"/>
              <a:t> </a:t>
            </a:r>
            <a:r>
              <a:rPr lang="en-US" sz="1400" err="1"/>
              <a:t>idaserv</a:t>
            </a:r>
            <a:r>
              <a:rPr lang="en-US" sz="1400"/>
              <a:t> </a:t>
            </a:r>
            <a:r>
              <a:rPr lang="en-US" sz="1400" err="1"/>
              <a:t>jääb</a:t>
            </a:r>
            <a:r>
              <a:rPr lang="en-US" sz="1400"/>
              <a:t> </a:t>
            </a:r>
            <a:r>
              <a:rPr lang="en-US" sz="1400" err="1"/>
              <a:t>Peipsiveere</a:t>
            </a:r>
            <a:r>
              <a:rPr lang="en-US" sz="1400"/>
              <a:t> </a:t>
            </a:r>
            <a:r>
              <a:rPr lang="en-US" sz="1400" err="1"/>
              <a:t>pärimuskultuuri</a:t>
            </a:r>
            <a:r>
              <a:rPr lang="en-US" sz="1400"/>
              <a:t> </a:t>
            </a:r>
            <a:r>
              <a:rPr lang="en-US" sz="1400" err="1"/>
              <a:t>regionaalsesse</a:t>
            </a:r>
            <a:r>
              <a:rPr lang="en-US" sz="1400"/>
              <a:t> </a:t>
            </a:r>
            <a:r>
              <a:rPr lang="en-US" sz="1400" err="1"/>
              <a:t>kultuuriruumi</a:t>
            </a:r>
            <a:r>
              <a:rPr lang="en-US" sz="1400"/>
              <a:t>, mis </a:t>
            </a:r>
            <a:r>
              <a:rPr lang="en-US" sz="1400" err="1"/>
              <a:t>hõlmab</a:t>
            </a:r>
            <a:r>
              <a:rPr lang="en-US" sz="1400"/>
              <a:t> </a:t>
            </a:r>
            <a:r>
              <a:rPr lang="en-US" sz="1400" err="1"/>
              <a:t>vanausuliste</a:t>
            </a:r>
            <a:r>
              <a:rPr lang="en-US" sz="1400"/>
              <a:t> ja </a:t>
            </a:r>
            <a:r>
              <a:rPr lang="en-US" sz="1400" err="1"/>
              <a:t>Kodavere</a:t>
            </a:r>
            <a:r>
              <a:rPr lang="en-US" sz="1400"/>
              <a:t> </a:t>
            </a:r>
            <a:r>
              <a:rPr lang="en-US" sz="1400" err="1"/>
              <a:t>pärimust</a:t>
            </a:r>
            <a:r>
              <a:rPr lang="en-US" sz="1400"/>
              <a:t>. Ala </a:t>
            </a:r>
            <a:r>
              <a:rPr lang="en-US" sz="1400" err="1"/>
              <a:t>ilmestab</a:t>
            </a:r>
            <a:r>
              <a:rPr lang="en-US" sz="1400"/>
              <a:t> </a:t>
            </a:r>
            <a:r>
              <a:rPr lang="en-US" sz="1400" err="1"/>
              <a:t>rikkalik</a:t>
            </a:r>
            <a:r>
              <a:rPr lang="en-US" sz="1400"/>
              <a:t> </a:t>
            </a:r>
            <a:r>
              <a:rPr lang="en-US" sz="1400" err="1"/>
              <a:t>aineline</a:t>
            </a:r>
            <a:r>
              <a:rPr lang="en-US" sz="1400"/>
              <a:t> </a:t>
            </a:r>
            <a:r>
              <a:rPr lang="en-US" sz="1400" err="1"/>
              <a:t>kultuuripärand</a:t>
            </a:r>
            <a:r>
              <a:rPr lang="en-US" sz="1400"/>
              <a:t> </a:t>
            </a:r>
            <a:r>
              <a:rPr lang="en-US" sz="1400" err="1"/>
              <a:t>ning</a:t>
            </a:r>
            <a:r>
              <a:rPr lang="en-US" sz="1400"/>
              <a:t> </a:t>
            </a:r>
            <a:r>
              <a:rPr lang="en-US" sz="1400" err="1"/>
              <a:t>kohapärimus</a:t>
            </a:r>
            <a:r>
              <a:rPr lang="en-US" sz="1400"/>
              <a:t>. </a:t>
            </a:r>
            <a:r>
              <a:rPr lang="en-US" sz="1400" err="1"/>
              <a:t>Jõgevamaad</a:t>
            </a:r>
            <a:r>
              <a:rPr lang="en-US" sz="1400"/>
              <a:t> </a:t>
            </a:r>
            <a:r>
              <a:rPr lang="en-US" sz="1400" err="1"/>
              <a:t>tuntakse</a:t>
            </a:r>
            <a:r>
              <a:rPr lang="en-US" sz="1400"/>
              <a:t> ka </a:t>
            </a:r>
            <a:r>
              <a:rPr lang="en-US" sz="1400" err="1"/>
              <a:t>arvukate</a:t>
            </a:r>
            <a:r>
              <a:rPr lang="en-US" sz="1400"/>
              <a:t> </a:t>
            </a:r>
            <a:r>
              <a:rPr lang="en-US" sz="1400" err="1"/>
              <a:t>rahvaürituste</a:t>
            </a:r>
            <a:r>
              <a:rPr lang="en-US" sz="1400"/>
              <a:t> </a:t>
            </a:r>
            <a:r>
              <a:rPr lang="en-US" sz="1400" err="1"/>
              <a:t>poolest</a:t>
            </a:r>
            <a:r>
              <a:rPr lang="en-US" sz="1400"/>
              <a:t>. </a:t>
            </a:r>
            <a:r>
              <a:rPr lang="en-US" sz="1400" err="1"/>
              <a:t>Põllumajanduspiirkonnale</a:t>
            </a:r>
            <a:r>
              <a:rPr lang="en-US" sz="1400"/>
              <a:t> </a:t>
            </a:r>
            <a:r>
              <a:rPr lang="en-US" sz="1400" err="1"/>
              <a:t>omaselt</a:t>
            </a:r>
            <a:r>
              <a:rPr lang="en-US" sz="1400"/>
              <a:t> on </a:t>
            </a:r>
            <a:r>
              <a:rPr lang="en-US" sz="1400" err="1"/>
              <a:t>siin</a:t>
            </a:r>
            <a:r>
              <a:rPr lang="en-US" sz="1400"/>
              <a:t> </a:t>
            </a:r>
            <a:r>
              <a:rPr lang="en-US" sz="1400" err="1"/>
              <a:t>levinud</a:t>
            </a:r>
            <a:r>
              <a:rPr lang="en-US" sz="1400"/>
              <a:t> </a:t>
            </a:r>
            <a:r>
              <a:rPr lang="en-US" sz="1400" err="1"/>
              <a:t>lihtne</a:t>
            </a:r>
            <a:r>
              <a:rPr lang="en-US" sz="1400"/>
              <a:t> </a:t>
            </a:r>
            <a:r>
              <a:rPr lang="en-US" sz="1400" err="1"/>
              <a:t>toit</a:t>
            </a:r>
            <a:r>
              <a:rPr lang="en-US" sz="1400"/>
              <a:t> </a:t>
            </a:r>
            <a:r>
              <a:rPr lang="en-US" sz="1400" err="1"/>
              <a:t>oma</a:t>
            </a:r>
            <a:r>
              <a:rPr lang="en-US" sz="1400"/>
              <a:t> </a:t>
            </a:r>
            <a:r>
              <a:rPr lang="en-US" sz="1400" err="1"/>
              <a:t>lokaalsete</a:t>
            </a:r>
            <a:r>
              <a:rPr lang="en-US" sz="1400"/>
              <a:t> </a:t>
            </a:r>
            <a:r>
              <a:rPr lang="en-US" sz="1400" err="1"/>
              <a:t>eripäradega</a:t>
            </a:r>
            <a:r>
              <a:rPr lang="en-US" sz="1400"/>
              <a:t>. </a:t>
            </a:r>
            <a:r>
              <a:rPr lang="en-US" sz="1400" err="1"/>
              <a:t>Üldine</a:t>
            </a:r>
            <a:r>
              <a:rPr lang="en-US" sz="1400"/>
              <a:t> </a:t>
            </a:r>
            <a:r>
              <a:rPr lang="en-US" sz="1400" err="1"/>
              <a:t>kultuurielu</a:t>
            </a:r>
            <a:r>
              <a:rPr lang="en-US" sz="1400"/>
              <a:t> on </a:t>
            </a:r>
            <a:r>
              <a:rPr lang="en-US" sz="1400" err="1"/>
              <a:t>mitmekülgne</a:t>
            </a:r>
            <a:r>
              <a:rPr lang="en-US" sz="1400"/>
              <a:t>, </a:t>
            </a:r>
            <a:r>
              <a:rPr lang="en-US" sz="1400" err="1"/>
              <a:t>pakkudes</a:t>
            </a:r>
            <a:r>
              <a:rPr lang="en-US" sz="1400"/>
              <a:t> </a:t>
            </a:r>
            <a:r>
              <a:rPr lang="en-US" sz="1400" err="1"/>
              <a:t>tingimusi</a:t>
            </a:r>
            <a:r>
              <a:rPr lang="en-US" sz="1400"/>
              <a:t> </a:t>
            </a:r>
            <a:r>
              <a:rPr lang="en-US" sz="1400" err="1"/>
              <a:t>nii</a:t>
            </a:r>
            <a:r>
              <a:rPr lang="en-US" sz="1400"/>
              <a:t> </a:t>
            </a:r>
            <a:r>
              <a:rPr lang="en-US" sz="1400" err="1"/>
              <a:t>loometegevuseks</a:t>
            </a:r>
            <a:r>
              <a:rPr lang="en-US" sz="1400"/>
              <a:t> </a:t>
            </a:r>
            <a:r>
              <a:rPr lang="en-US" sz="1400" err="1"/>
              <a:t>kui</a:t>
            </a:r>
            <a:r>
              <a:rPr lang="en-US" sz="1400"/>
              <a:t> </a:t>
            </a:r>
            <a:r>
              <a:rPr lang="en-US" sz="1400" err="1"/>
              <a:t>kultuurisündmustel</a:t>
            </a:r>
            <a:r>
              <a:rPr lang="en-US" sz="1400"/>
              <a:t> </a:t>
            </a:r>
            <a:r>
              <a:rPr lang="en-US" sz="1400" err="1"/>
              <a:t>kaasalöömiseks</a:t>
            </a:r>
            <a:r>
              <a:rPr lang="en-US" sz="1400"/>
              <a:t>.</a:t>
            </a:r>
          </a:p>
          <a:p>
            <a:pPr marL="179705" indent="-456565" algn="just">
              <a:buClr>
                <a:srgbClr val="FB821E"/>
              </a:buClr>
              <a:buFont typeface="Wingdings" panose="05000000000000000000" pitchFamily="2" charset="2"/>
              <a:buChar char="ü"/>
            </a:pPr>
            <a:r>
              <a:rPr lang="en-US" sz="1400" err="1"/>
              <a:t>Tegevuspiirkonda</a:t>
            </a:r>
            <a:r>
              <a:rPr lang="en-US" sz="1400"/>
              <a:t> </a:t>
            </a:r>
            <a:r>
              <a:rPr lang="en-US" sz="1400" err="1"/>
              <a:t>iseloomustab</a:t>
            </a:r>
            <a:r>
              <a:rPr lang="en-US" sz="1400"/>
              <a:t> </a:t>
            </a:r>
            <a:r>
              <a:rPr lang="en-US" sz="1400" err="1"/>
              <a:t>hajaasustus</a:t>
            </a:r>
            <a:r>
              <a:rPr lang="en-US" sz="1400"/>
              <a:t> </a:t>
            </a:r>
            <a:r>
              <a:rPr lang="en-US" sz="1400" err="1"/>
              <a:t>ning</a:t>
            </a:r>
            <a:r>
              <a:rPr lang="en-US" sz="1400"/>
              <a:t> </a:t>
            </a:r>
            <a:r>
              <a:rPr lang="en-US" sz="1400" err="1"/>
              <a:t>põllumajandus</a:t>
            </a:r>
            <a:r>
              <a:rPr lang="en-US" sz="1400"/>
              <a:t>. Jõgeva </a:t>
            </a:r>
            <a:r>
              <a:rPr lang="en-US" sz="1400" err="1"/>
              <a:t>maakond</a:t>
            </a:r>
            <a:r>
              <a:rPr lang="en-US" sz="1400"/>
              <a:t> </a:t>
            </a:r>
            <a:r>
              <a:rPr lang="en-US" sz="1400" err="1"/>
              <a:t>koos</a:t>
            </a:r>
            <a:r>
              <a:rPr lang="en-US" sz="1400"/>
              <a:t> </a:t>
            </a:r>
            <a:r>
              <a:rPr lang="en-US" sz="1400" err="1"/>
              <a:t>naabermaakondadega</a:t>
            </a:r>
            <a:r>
              <a:rPr lang="en-US" sz="1400"/>
              <a:t> </a:t>
            </a:r>
            <a:r>
              <a:rPr lang="en-US" sz="1400" err="1"/>
              <a:t>annab</a:t>
            </a:r>
            <a:r>
              <a:rPr lang="en-US" sz="1400"/>
              <a:t> </a:t>
            </a:r>
            <a:r>
              <a:rPr lang="en-US" sz="1400" err="1"/>
              <a:t>ligikaudu</a:t>
            </a:r>
            <a:r>
              <a:rPr lang="en-US" sz="1400"/>
              <a:t> 70% Eesti </a:t>
            </a:r>
            <a:r>
              <a:rPr lang="en-US" sz="1400" err="1"/>
              <a:t>põllumajandussaagist</a:t>
            </a:r>
            <a:r>
              <a:rPr lang="et-EE" sz="1400"/>
              <a:t>.</a:t>
            </a:r>
            <a:r>
              <a:rPr lang="en-US" sz="1400"/>
              <a:t> (</a:t>
            </a:r>
            <a:r>
              <a:rPr lang="et-EE" sz="1400"/>
              <a:t>METKi</a:t>
            </a:r>
            <a:r>
              <a:rPr lang="en-US" sz="1400"/>
              <a:t> </a:t>
            </a:r>
            <a:r>
              <a:rPr lang="en-US" sz="1400" err="1"/>
              <a:t>eksper</a:t>
            </a:r>
            <a:r>
              <a:rPr lang="et-EE" sz="1400"/>
              <a:t>di</a:t>
            </a:r>
            <a:r>
              <a:rPr lang="en-US" sz="1400" err="1"/>
              <a:t>hinnang</a:t>
            </a:r>
            <a:r>
              <a:rPr lang="en-US" sz="1400"/>
              <a:t>)</a:t>
            </a:r>
          </a:p>
        </p:txBody>
      </p:sp>
      <p:sp>
        <p:nvSpPr>
          <p:cNvPr id="14" name="TextBox 13">
            <a:extLst>
              <a:ext uri="{FF2B5EF4-FFF2-40B4-BE49-F238E27FC236}">
                <a16:creationId xmlns:a16="http://schemas.microsoft.com/office/drawing/2014/main" id="{22F53FD0-6D37-7DDA-57B3-CA7DBB4F43C4}"/>
              </a:ext>
            </a:extLst>
          </p:cNvPr>
          <p:cNvSpPr txBox="1"/>
          <p:nvPr/>
        </p:nvSpPr>
        <p:spPr>
          <a:xfrm>
            <a:off x="7938929" y="3022775"/>
            <a:ext cx="1214616" cy="523220"/>
          </a:xfrm>
          <a:prstGeom prst="rect">
            <a:avLst/>
          </a:prstGeom>
          <a:noFill/>
        </p:spPr>
        <p:txBody>
          <a:bodyPr wrap="square" rtlCol="0">
            <a:spAutoFit/>
          </a:bodyPr>
          <a:lstStyle/>
          <a:p>
            <a:r>
              <a:rPr lang="en-US" sz="1400" b="1" err="1">
                <a:solidFill>
                  <a:srgbClr val="010163"/>
                </a:solidFill>
              </a:rPr>
              <a:t>Põltsamaa</a:t>
            </a:r>
            <a:r>
              <a:rPr lang="en-US" sz="1400" b="1">
                <a:solidFill>
                  <a:srgbClr val="010163"/>
                </a:solidFill>
              </a:rPr>
              <a:t> </a:t>
            </a:r>
            <a:r>
              <a:rPr lang="en-US" sz="1400" b="1" err="1">
                <a:solidFill>
                  <a:srgbClr val="010163"/>
                </a:solidFill>
              </a:rPr>
              <a:t>piirkond</a:t>
            </a:r>
            <a:endParaRPr lang="et-EE" sz="1400" b="1">
              <a:solidFill>
                <a:srgbClr val="010163"/>
              </a:solidFill>
            </a:endParaRPr>
          </a:p>
        </p:txBody>
      </p:sp>
      <p:sp>
        <p:nvSpPr>
          <p:cNvPr id="15" name="TextBox 14">
            <a:extLst>
              <a:ext uri="{FF2B5EF4-FFF2-40B4-BE49-F238E27FC236}">
                <a16:creationId xmlns:a16="http://schemas.microsoft.com/office/drawing/2014/main" id="{B884853E-82BF-EE47-D73D-3C324D11BC51}"/>
              </a:ext>
            </a:extLst>
          </p:cNvPr>
          <p:cNvSpPr txBox="1"/>
          <p:nvPr/>
        </p:nvSpPr>
        <p:spPr>
          <a:xfrm>
            <a:off x="9124850" y="3123149"/>
            <a:ext cx="951498" cy="523220"/>
          </a:xfrm>
          <a:prstGeom prst="rect">
            <a:avLst/>
          </a:prstGeom>
          <a:noFill/>
        </p:spPr>
        <p:txBody>
          <a:bodyPr wrap="square" rtlCol="0">
            <a:spAutoFit/>
          </a:bodyPr>
          <a:lstStyle/>
          <a:p>
            <a:r>
              <a:rPr lang="en-US" sz="1400" b="1" err="1">
                <a:solidFill>
                  <a:srgbClr val="010163"/>
                </a:solidFill>
              </a:rPr>
              <a:t>Vooremaa</a:t>
            </a:r>
            <a:r>
              <a:rPr lang="en-US" sz="1400" b="1">
                <a:solidFill>
                  <a:srgbClr val="010163"/>
                </a:solidFill>
              </a:rPr>
              <a:t> </a:t>
            </a:r>
            <a:r>
              <a:rPr lang="en-US" sz="1400" b="1" err="1">
                <a:solidFill>
                  <a:srgbClr val="010163"/>
                </a:solidFill>
              </a:rPr>
              <a:t>piirkond</a:t>
            </a:r>
            <a:endParaRPr lang="et-EE" sz="1400" b="1">
              <a:solidFill>
                <a:srgbClr val="010163"/>
              </a:solidFill>
            </a:endParaRPr>
          </a:p>
        </p:txBody>
      </p:sp>
      <p:sp>
        <p:nvSpPr>
          <p:cNvPr id="3" name="Oval 2">
            <a:extLst>
              <a:ext uri="{FF2B5EF4-FFF2-40B4-BE49-F238E27FC236}">
                <a16:creationId xmlns:a16="http://schemas.microsoft.com/office/drawing/2014/main" id="{536A0E71-9820-230A-EC93-0C6081D0B5F8}"/>
              </a:ext>
            </a:extLst>
          </p:cNvPr>
          <p:cNvSpPr/>
          <p:nvPr/>
        </p:nvSpPr>
        <p:spPr>
          <a:xfrm rot="20684489">
            <a:off x="7894439" y="1880148"/>
            <a:ext cx="3081466" cy="581388"/>
          </a:xfrm>
          <a:prstGeom prst="ellipse">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9" name="Oval 8">
            <a:extLst>
              <a:ext uri="{FF2B5EF4-FFF2-40B4-BE49-F238E27FC236}">
                <a16:creationId xmlns:a16="http://schemas.microsoft.com/office/drawing/2014/main" id="{98E3633F-238D-A23A-E843-5E6D8AE79160}"/>
              </a:ext>
            </a:extLst>
          </p:cNvPr>
          <p:cNvSpPr/>
          <p:nvPr/>
        </p:nvSpPr>
        <p:spPr>
          <a:xfrm rot="4299761">
            <a:off x="10038643" y="2738047"/>
            <a:ext cx="2562666" cy="660696"/>
          </a:xfrm>
          <a:prstGeom prst="ellipse">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8" name="Oval 17">
            <a:extLst>
              <a:ext uri="{FF2B5EF4-FFF2-40B4-BE49-F238E27FC236}">
                <a16:creationId xmlns:a16="http://schemas.microsoft.com/office/drawing/2014/main" id="{DE262565-539C-E365-0388-0F79A3BEFFCC}"/>
              </a:ext>
            </a:extLst>
          </p:cNvPr>
          <p:cNvSpPr/>
          <p:nvPr/>
        </p:nvSpPr>
        <p:spPr>
          <a:xfrm rot="3928849">
            <a:off x="10986865" y="3683966"/>
            <a:ext cx="1398073" cy="674847"/>
          </a:xfrm>
          <a:prstGeom prst="ellipse">
            <a:avLst/>
          </a:prstGeom>
          <a:solidFill>
            <a:srgbClr val="FFFF00">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0" name="TextBox 19">
            <a:extLst>
              <a:ext uri="{FF2B5EF4-FFF2-40B4-BE49-F238E27FC236}">
                <a16:creationId xmlns:a16="http://schemas.microsoft.com/office/drawing/2014/main" id="{888D03CF-FCFD-6961-869F-4AD3CA1608E8}"/>
              </a:ext>
            </a:extLst>
          </p:cNvPr>
          <p:cNvSpPr txBox="1"/>
          <p:nvPr/>
        </p:nvSpPr>
        <p:spPr>
          <a:xfrm>
            <a:off x="7218282" y="4962578"/>
            <a:ext cx="4818389" cy="1028423"/>
          </a:xfrm>
          <a:prstGeom prst="rect">
            <a:avLst/>
          </a:prstGeom>
          <a:noFill/>
        </p:spPr>
        <p:txBody>
          <a:bodyPr wrap="square" rtlCol="0">
            <a:spAutoFit/>
          </a:bodyPr>
          <a:lstStyle/>
          <a:p>
            <a:pPr>
              <a:lnSpc>
                <a:spcPct val="150000"/>
              </a:lnSpc>
            </a:pPr>
            <a:r>
              <a:rPr lang="en-US" sz="1400" i="1"/>
              <a:t>*</a:t>
            </a:r>
            <a:r>
              <a:rPr lang="en-US" sz="1400" i="1" err="1"/>
              <a:t>Rohelise</a:t>
            </a:r>
            <a:r>
              <a:rPr lang="en-US" sz="1400" i="1"/>
              <a:t> </a:t>
            </a:r>
            <a:r>
              <a:rPr lang="en-US" sz="1400" i="1" err="1"/>
              <a:t>ringiga</a:t>
            </a:r>
            <a:r>
              <a:rPr lang="en-US" sz="1400" i="1"/>
              <a:t> on </a:t>
            </a:r>
            <a:r>
              <a:rPr lang="en-US" sz="1400" i="1" err="1"/>
              <a:t>märgitud</a:t>
            </a:r>
            <a:r>
              <a:rPr lang="en-US" sz="1400" i="1"/>
              <a:t> </a:t>
            </a:r>
            <a:r>
              <a:rPr lang="en-US" sz="1400" i="1" err="1"/>
              <a:t>tihedama</a:t>
            </a:r>
            <a:r>
              <a:rPr lang="en-US" sz="1400" i="1"/>
              <a:t> </a:t>
            </a:r>
            <a:r>
              <a:rPr lang="en-US" sz="1400" i="1" err="1"/>
              <a:t>metsavööndi</a:t>
            </a:r>
            <a:r>
              <a:rPr lang="en-US" sz="1400" i="1"/>
              <a:t> </a:t>
            </a:r>
            <a:r>
              <a:rPr lang="en-US" sz="1400" i="1" err="1"/>
              <a:t>paiknemine</a:t>
            </a:r>
            <a:r>
              <a:rPr lang="en-US" sz="1400" i="1"/>
              <a:t> </a:t>
            </a:r>
            <a:r>
              <a:rPr lang="en-US" sz="1400" i="1" err="1"/>
              <a:t>tegevuspiirkonnas</a:t>
            </a:r>
            <a:endParaRPr lang="en-US" sz="1400" i="1"/>
          </a:p>
          <a:p>
            <a:pPr>
              <a:lnSpc>
                <a:spcPct val="150000"/>
              </a:lnSpc>
            </a:pPr>
            <a:r>
              <a:rPr lang="en-US" sz="1400" i="1"/>
              <a:t>**</a:t>
            </a:r>
            <a:r>
              <a:rPr lang="en-US" sz="1400" i="1" err="1"/>
              <a:t>Kollase</a:t>
            </a:r>
            <a:r>
              <a:rPr lang="en-US" sz="1400" i="1"/>
              <a:t> </a:t>
            </a:r>
            <a:r>
              <a:rPr lang="en-US" sz="1400" i="1" err="1"/>
              <a:t>ringiga</a:t>
            </a:r>
            <a:r>
              <a:rPr lang="en-US" sz="1400" i="1"/>
              <a:t> on </a:t>
            </a:r>
            <a:r>
              <a:rPr lang="en-US" sz="1400" i="1" err="1"/>
              <a:t>märgitud</a:t>
            </a:r>
            <a:r>
              <a:rPr lang="en-US" sz="1400" i="1"/>
              <a:t> </a:t>
            </a:r>
            <a:r>
              <a:rPr lang="en-US" sz="1400" i="1" err="1"/>
              <a:t>Kodavere</a:t>
            </a:r>
            <a:r>
              <a:rPr lang="en-US" sz="1400" i="1"/>
              <a:t> </a:t>
            </a:r>
            <a:r>
              <a:rPr lang="en-US" sz="1400" i="1" err="1"/>
              <a:t>kihelkonna</a:t>
            </a:r>
            <a:r>
              <a:rPr lang="en-US" sz="1400" i="1"/>
              <a:t> ala </a:t>
            </a:r>
            <a:endParaRPr lang="et-EE" sz="1400" i="1"/>
          </a:p>
        </p:txBody>
      </p:sp>
      <p:sp>
        <p:nvSpPr>
          <p:cNvPr id="5" name="Title 4">
            <a:extLst>
              <a:ext uri="{FF2B5EF4-FFF2-40B4-BE49-F238E27FC236}">
                <a16:creationId xmlns:a16="http://schemas.microsoft.com/office/drawing/2014/main" id="{8C31AA4B-73D4-13D1-BDEB-7861EBFB2A53}"/>
              </a:ext>
            </a:extLst>
          </p:cNvPr>
          <p:cNvSpPr>
            <a:spLocks noGrp="1"/>
          </p:cNvSpPr>
          <p:nvPr>
            <p:ph type="title"/>
          </p:nvPr>
        </p:nvSpPr>
        <p:spPr/>
        <p:txBody>
          <a:bodyPr/>
          <a:lstStyle/>
          <a:p>
            <a:r>
              <a:rPr lang="en-US" err="1"/>
              <a:t>Tegevuspiirkonna</a:t>
            </a:r>
            <a:r>
              <a:rPr lang="en-US"/>
              <a:t> </a:t>
            </a:r>
            <a:r>
              <a:rPr lang="en-US" err="1"/>
              <a:t>eripära</a:t>
            </a:r>
            <a:endParaRPr lang="et-EE"/>
          </a:p>
        </p:txBody>
      </p:sp>
      <p:sp>
        <p:nvSpPr>
          <p:cNvPr id="19" name="TextBox 18">
            <a:extLst>
              <a:ext uri="{FF2B5EF4-FFF2-40B4-BE49-F238E27FC236}">
                <a16:creationId xmlns:a16="http://schemas.microsoft.com/office/drawing/2014/main" id="{F76E9184-BDA5-2443-ABC2-757F899344B6}"/>
              </a:ext>
            </a:extLst>
          </p:cNvPr>
          <p:cNvSpPr txBox="1"/>
          <p:nvPr/>
        </p:nvSpPr>
        <p:spPr>
          <a:xfrm>
            <a:off x="10251992" y="2891429"/>
            <a:ext cx="1225687" cy="523220"/>
          </a:xfrm>
          <a:prstGeom prst="rect">
            <a:avLst/>
          </a:prstGeom>
          <a:noFill/>
        </p:spPr>
        <p:txBody>
          <a:bodyPr wrap="square" rtlCol="0">
            <a:spAutoFit/>
          </a:bodyPr>
          <a:lstStyle/>
          <a:p>
            <a:r>
              <a:rPr lang="en-US" sz="1400" b="1" err="1">
                <a:solidFill>
                  <a:srgbClr val="010163"/>
                </a:solidFill>
              </a:rPr>
              <a:t>Peipsi</a:t>
            </a:r>
            <a:r>
              <a:rPr lang="en-US" sz="1400" b="1">
                <a:solidFill>
                  <a:srgbClr val="010163"/>
                </a:solidFill>
              </a:rPr>
              <a:t>  </a:t>
            </a:r>
            <a:r>
              <a:rPr lang="en-US" sz="1400" b="1" err="1">
                <a:solidFill>
                  <a:srgbClr val="010163"/>
                </a:solidFill>
              </a:rPr>
              <a:t>piirkond</a:t>
            </a:r>
            <a:endParaRPr lang="et-EE" sz="1400" b="1">
              <a:solidFill>
                <a:srgbClr val="010163"/>
              </a:solidFill>
            </a:endParaRPr>
          </a:p>
        </p:txBody>
      </p:sp>
      <p:sp>
        <p:nvSpPr>
          <p:cNvPr id="4" name="Slaidinumbri kohatäide 3">
            <a:extLst>
              <a:ext uri="{FF2B5EF4-FFF2-40B4-BE49-F238E27FC236}">
                <a16:creationId xmlns:a16="http://schemas.microsoft.com/office/drawing/2014/main" id="{D6411331-17CB-D08D-20D7-F004F8216B1E}"/>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a:t>
            </a:fld>
            <a:endParaRPr lang="et-EE">
              <a:solidFill>
                <a:prstClr val="black"/>
              </a:solidFill>
              <a:latin typeface="Calibri"/>
            </a:endParaRPr>
          </a:p>
        </p:txBody>
      </p:sp>
    </p:spTree>
    <p:extLst>
      <p:ext uri="{BB962C8B-B14F-4D97-AF65-F5344CB8AC3E}">
        <p14:creationId xmlns:p14="http://schemas.microsoft.com/office/powerpoint/2010/main" val="30654516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0207BE0-657F-5420-7E0B-C5DC9707D358}"/>
              </a:ext>
            </a:extLst>
          </p:cNvPr>
          <p:cNvSpPr>
            <a:spLocks noGrp="1"/>
          </p:cNvSpPr>
          <p:nvPr>
            <p:ph type="title"/>
          </p:nvPr>
        </p:nvSpPr>
        <p:spPr/>
        <p:txBody>
          <a:bodyPr>
            <a:normAutofit/>
          </a:bodyPr>
          <a:lstStyle/>
          <a:p>
            <a:r>
              <a:rPr lang="en-US" sz="4400" err="1"/>
              <a:t>ElukeskkoND</a:t>
            </a:r>
            <a:endParaRPr lang="en-US" sz="4400"/>
          </a:p>
        </p:txBody>
      </p:sp>
    </p:spTree>
    <p:extLst>
      <p:ext uri="{BB962C8B-B14F-4D97-AF65-F5344CB8AC3E}">
        <p14:creationId xmlns:p14="http://schemas.microsoft.com/office/powerpoint/2010/main" val="20439348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0413B30D-C647-4A27-B5E0-50E8D911B0B1}"/>
              </a:ext>
            </a:extLst>
          </p:cNvPr>
          <p:cNvPicPr>
            <a:picLocks noChangeAspect="1"/>
          </p:cNvPicPr>
          <p:nvPr/>
        </p:nvPicPr>
        <p:blipFill rotWithShape="1">
          <a:blip r:embed="rId3"/>
          <a:srcRect r="9020"/>
          <a:stretch/>
        </p:blipFill>
        <p:spPr>
          <a:xfrm>
            <a:off x="2823476" y="1189540"/>
            <a:ext cx="4631009" cy="5437353"/>
          </a:xfrm>
          <a:prstGeom prst="rect">
            <a:avLst/>
          </a:prstGeom>
        </p:spPr>
      </p:pic>
      <p:pic>
        <p:nvPicPr>
          <p:cNvPr id="6" name="Pilt 5">
            <a:extLst>
              <a:ext uri="{FF2B5EF4-FFF2-40B4-BE49-F238E27FC236}">
                <a16:creationId xmlns:a16="http://schemas.microsoft.com/office/drawing/2014/main" id="{ED5A1A80-9F19-4CEC-B34A-4FF55361E427}"/>
              </a:ext>
            </a:extLst>
          </p:cNvPr>
          <p:cNvPicPr>
            <a:picLocks noChangeAspect="1"/>
          </p:cNvPicPr>
          <p:nvPr/>
        </p:nvPicPr>
        <p:blipFill rotWithShape="1">
          <a:blip r:embed="rId4"/>
          <a:srcRect r="9598"/>
          <a:stretch/>
        </p:blipFill>
        <p:spPr>
          <a:xfrm>
            <a:off x="7432318" y="1189540"/>
            <a:ext cx="4671384" cy="5437353"/>
          </a:xfrm>
          <a:prstGeom prst="rect">
            <a:avLst/>
          </a:prstGeom>
        </p:spPr>
      </p:pic>
      <p:sp>
        <p:nvSpPr>
          <p:cNvPr id="9" name="Rounded Rectangle 14">
            <a:extLst>
              <a:ext uri="{FF2B5EF4-FFF2-40B4-BE49-F238E27FC236}">
                <a16:creationId xmlns:a16="http://schemas.microsoft.com/office/drawing/2014/main" id="{D3FBEF96-5A91-AF0D-5D26-3C75AF24FA42}"/>
              </a:ext>
            </a:extLst>
          </p:cNvPr>
          <p:cNvSpPr/>
          <p:nvPr/>
        </p:nvSpPr>
        <p:spPr bwMode="auto">
          <a:xfrm>
            <a:off x="7534201" y="5825886"/>
            <a:ext cx="3812880" cy="128717"/>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ounded Rectangle 14">
            <a:extLst>
              <a:ext uri="{FF2B5EF4-FFF2-40B4-BE49-F238E27FC236}">
                <a16:creationId xmlns:a16="http://schemas.microsoft.com/office/drawing/2014/main" id="{9AF00925-D670-9352-F2E4-B33678619F6D}"/>
              </a:ext>
            </a:extLst>
          </p:cNvPr>
          <p:cNvSpPr/>
          <p:nvPr/>
        </p:nvSpPr>
        <p:spPr bwMode="auto">
          <a:xfrm>
            <a:off x="7534201" y="4984993"/>
            <a:ext cx="3812880" cy="128717"/>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Rounded Rectangle 14">
            <a:extLst>
              <a:ext uri="{FF2B5EF4-FFF2-40B4-BE49-F238E27FC236}">
                <a16:creationId xmlns:a16="http://schemas.microsoft.com/office/drawing/2014/main" id="{6FC92D7F-6721-BEB0-3237-8DA7BFDFF787}"/>
              </a:ext>
            </a:extLst>
          </p:cNvPr>
          <p:cNvSpPr/>
          <p:nvPr/>
        </p:nvSpPr>
        <p:spPr bwMode="auto">
          <a:xfrm>
            <a:off x="7534201" y="3906541"/>
            <a:ext cx="3812880" cy="128717"/>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ounded Rectangle 14">
            <a:extLst>
              <a:ext uri="{FF2B5EF4-FFF2-40B4-BE49-F238E27FC236}">
                <a16:creationId xmlns:a16="http://schemas.microsoft.com/office/drawing/2014/main" id="{4D30C265-7F49-45AD-108D-3CCA1CD8C16D}"/>
              </a:ext>
            </a:extLst>
          </p:cNvPr>
          <p:cNvSpPr/>
          <p:nvPr/>
        </p:nvSpPr>
        <p:spPr bwMode="auto">
          <a:xfrm>
            <a:off x="7534201" y="3553160"/>
            <a:ext cx="3812880" cy="128717"/>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19" name="Rounded Rectangle 14">
            <a:extLst>
              <a:ext uri="{FF2B5EF4-FFF2-40B4-BE49-F238E27FC236}">
                <a16:creationId xmlns:a16="http://schemas.microsoft.com/office/drawing/2014/main" id="{65AA6329-EC07-F549-A079-826BEB1A95FA}"/>
              </a:ext>
            </a:extLst>
          </p:cNvPr>
          <p:cNvSpPr/>
          <p:nvPr/>
        </p:nvSpPr>
        <p:spPr bwMode="auto">
          <a:xfrm>
            <a:off x="7534201" y="1868616"/>
            <a:ext cx="3812880" cy="128717"/>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1" name="Rounded Rectangle 14">
            <a:extLst>
              <a:ext uri="{FF2B5EF4-FFF2-40B4-BE49-F238E27FC236}">
                <a16:creationId xmlns:a16="http://schemas.microsoft.com/office/drawing/2014/main" id="{09B3B29F-AE70-4C1E-0473-EE9870EDEA32}"/>
              </a:ext>
            </a:extLst>
          </p:cNvPr>
          <p:cNvSpPr/>
          <p:nvPr/>
        </p:nvSpPr>
        <p:spPr bwMode="auto">
          <a:xfrm>
            <a:off x="7534201" y="1634568"/>
            <a:ext cx="3812880" cy="126800"/>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11" name="Rounded Rectangle 14">
            <a:extLst>
              <a:ext uri="{FF2B5EF4-FFF2-40B4-BE49-F238E27FC236}">
                <a16:creationId xmlns:a16="http://schemas.microsoft.com/office/drawing/2014/main" id="{ECE329D9-0EAF-C0E5-D5A3-1880F0E30F32}"/>
              </a:ext>
            </a:extLst>
          </p:cNvPr>
          <p:cNvSpPr/>
          <p:nvPr/>
        </p:nvSpPr>
        <p:spPr bwMode="auto">
          <a:xfrm>
            <a:off x="7534201" y="2002441"/>
            <a:ext cx="3812880" cy="128717"/>
          </a:xfrm>
          <a:prstGeom prst="roundRect">
            <a:avLst/>
          </a:prstGeom>
          <a:noFill/>
          <a:ln w="19050" cap="flat" cmpd="sng" algn="ctr">
            <a:solidFill>
              <a:srgbClr val="FB8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Rounded Rectangle 14">
            <a:extLst>
              <a:ext uri="{FF2B5EF4-FFF2-40B4-BE49-F238E27FC236}">
                <a16:creationId xmlns:a16="http://schemas.microsoft.com/office/drawing/2014/main" id="{C6B7A561-4FE0-EEED-8D74-14F53B60A8B4}"/>
              </a:ext>
            </a:extLst>
          </p:cNvPr>
          <p:cNvSpPr/>
          <p:nvPr/>
        </p:nvSpPr>
        <p:spPr bwMode="auto">
          <a:xfrm>
            <a:off x="2932963" y="3261109"/>
            <a:ext cx="3812880" cy="126800"/>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3" name="Rounded Rectangle 14">
            <a:extLst>
              <a:ext uri="{FF2B5EF4-FFF2-40B4-BE49-F238E27FC236}">
                <a16:creationId xmlns:a16="http://schemas.microsoft.com/office/drawing/2014/main" id="{73AF9A99-E64A-7983-AC8B-B95F24CFF234}"/>
              </a:ext>
            </a:extLst>
          </p:cNvPr>
          <p:cNvSpPr/>
          <p:nvPr/>
        </p:nvSpPr>
        <p:spPr bwMode="auto">
          <a:xfrm>
            <a:off x="2932963" y="3852869"/>
            <a:ext cx="3812880" cy="126800"/>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4" name="Rounded Rectangle 14">
            <a:extLst>
              <a:ext uri="{FF2B5EF4-FFF2-40B4-BE49-F238E27FC236}">
                <a16:creationId xmlns:a16="http://schemas.microsoft.com/office/drawing/2014/main" id="{ADDD37CD-FDBA-41F9-6895-4A97BD06671F}"/>
              </a:ext>
            </a:extLst>
          </p:cNvPr>
          <p:cNvSpPr/>
          <p:nvPr/>
        </p:nvSpPr>
        <p:spPr bwMode="auto">
          <a:xfrm>
            <a:off x="2932963" y="4557583"/>
            <a:ext cx="3812880" cy="126800"/>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5" name="Rounded Rectangle 14">
            <a:extLst>
              <a:ext uri="{FF2B5EF4-FFF2-40B4-BE49-F238E27FC236}">
                <a16:creationId xmlns:a16="http://schemas.microsoft.com/office/drawing/2014/main" id="{8BE945B4-8A4E-0B10-B7D5-FF30A3732234}"/>
              </a:ext>
            </a:extLst>
          </p:cNvPr>
          <p:cNvSpPr/>
          <p:nvPr/>
        </p:nvSpPr>
        <p:spPr bwMode="auto">
          <a:xfrm>
            <a:off x="2932963" y="4438679"/>
            <a:ext cx="3812880" cy="126800"/>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6" name="TextBox 25">
            <a:extLst>
              <a:ext uri="{FF2B5EF4-FFF2-40B4-BE49-F238E27FC236}">
                <a16:creationId xmlns:a16="http://schemas.microsoft.com/office/drawing/2014/main" id="{7CC59CE3-D878-51F1-BC65-E19E5A1BE03C}"/>
              </a:ext>
            </a:extLst>
          </p:cNvPr>
          <p:cNvSpPr txBox="1"/>
          <p:nvPr/>
        </p:nvSpPr>
        <p:spPr>
          <a:xfrm>
            <a:off x="88298" y="6519446"/>
            <a:ext cx="6734421" cy="338554"/>
          </a:xfrm>
          <a:prstGeom prst="rect">
            <a:avLst/>
          </a:prstGeom>
          <a:noFill/>
        </p:spPr>
        <p:txBody>
          <a:bodyPr wrap="square" rtlCol="0">
            <a:spAutoFit/>
          </a:bodyPr>
          <a:lstStyle/>
          <a:p>
            <a:r>
              <a:rPr lang="et-EE" sz="800"/>
              <a:t>Allikas: Elukeskkonna rahulolu Statistikaameti andmetel 2020. HeiVäli analüüs</a:t>
            </a:r>
          </a:p>
          <a:p>
            <a:r>
              <a:rPr lang="et-EE" sz="800" b="0" i="0" u="sng">
                <a:effectLst/>
                <a:hlinkClick r:id="rId5"/>
              </a:rPr>
              <a:t>https://andmebaas.stat.ee/Index.aspx?lang=et&amp;DataSetCode=KO11</a:t>
            </a:r>
            <a:endParaRPr lang="et-EE" sz="800"/>
          </a:p>
        </p:txBody>
      </p:sp>
      <p:sp>
        <p:nvSpPr>
          <p:cNvPr id="30" name="AutoShape 15">
            <a:extLst>
              <a:ext uri="{FF2B5EF4-FFF2-40B4-BE49-F238E27FC236}">
                <a16:creationId xmlns:a16="http://schemas.microsoft.com/office/drawing/2014/main" id="{AE657204-E238-93ED-418D-74DBA29A2CB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Pealkiri 23">
            <a:extLst>
              <a:ext uri="{FF2B5EF4-FFF2-40B4-BE49-F238E27FC236}">
                <a16:creationId xmlns:a16="http://schemas.microsoft.com/office/drawing/2014/main" id="{3C141FDB-A8B1-AA29-405C-2D735AC9AACB}"/>
              </a:ext>
            </a:extLst>
          </p:cNvPr>
          <p:cNvSpPr txBox="1">
            <a:spLocks/>
          </p:cNvSpPr>
          <p:nvPr/>
        </p:nvSpPr>
        <p:spPr>
          <a:xfrm>
            <a:off x="609599" y="153986"/>
            <a:ext cx="8963025" cy="1143000"/>
          </a:xfrm>
          <a:prstGeom prst="rect">
            <a:avLst/>
          </a:prstGeom>
        </p:spPr>
        <p:txBody>
          <a:bodyPr vert="horz" lIns="91440" tIns="45720" rIns="91440" bIns="45720" rtlCol="0" anchor="ctr">
            <a:normAutofit fontScale="90000" lnSpcReduction="1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a:solidFill>
                  <a:srgbClr val="010163"/>
                </a:solidFill>
              </a:rPr>
              <a:t>Kõigi nelja valla elanikud on hinnanud oma elukeskkonda keskmisest madalamalt</a:t>
            </a:r>
          </a:p>
        </p:txBody>
      </p:sp>
      <p:sp>
        <p:nvSpPr>
          <p:cNvPr id="32" name="Sisu kohatäide 2">
            <a:extLst>
              <a:ext uri="{FF2B5EF4-FFF2-40B4-BE49-F238E27FC236}">
                <a16:creationId xmlns:a16="http://schemas.microsoft.com/office/drawing/2014/main" id="{600E6386-FC00-6E5E-20C9-48BA1AE6BE4E}"/>
              </a:ext>
            </a:extLst>
          </p:cNvPr>
          <p:cNvSpPr txBox="1">
            <a:spLocks/>
          </p:cNvSpPr>
          <p:nvPr/>
        </p:nvSpPr>
        <p:spPr>
          <a:xfrm>
            <a:off x="643943" y="1416112"/>
            <a:ext cx="2153599" cy="4935960"/>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Eesti omavalitsused on reastatud joonisel Statistikaameti poolt kohalikelt elanikelt kogutud tagasiside  alusel rahulolu kohta elukeskkonna teemal järgmistes teemaplokkides: üldine rahulolu, vaba aeg, liikuvus, avalik ruum, õhukvaliteet ja müra, jäätmekäitlus, KOV-i juhtimine, KOV-i areng ja Kaasamine KOV-is.</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Andmed on kujutatud kõikide küsimuste vastuste keskmiste lõikes.</a:t>
            </a:r>
            <a:endParaRPr lang="fi-FI" sz="1400"/>
          </a:p>
        </p:txBody>
      </p:sp>
      <p:sp>
        <p:nvSpPr>
          <p:cNvPr id="3" name="TextBox 2">
            <a:extLst>
              <a:ext uri="{FF2B5EF4-FFF2-40B4-BE49-F238E27FC236}">
                <a16:creationId xmlns:a16="http://schemas.microsoft.com/office/drawing/2014/main" id="{343AD29D-9B27-18B1-BCAB-F6F6ADBE2EFB}"/>
              </a:ext>
            </a:extLst>
          </p:cNvPr>
          <p:cNvSpPr txBox="1"/>
          <p:nvPr/>
        </p:nvSpPr>
        <p:spPr>
          <a:xfrm>
            <a:off x="1061632" y="5867580"/>
            <a:ext cx="1828799" cy="452432"/>
          </a:xfrm>
          <a:prstGeom prst="rect">
            <a:avLst/>
          </a:prstGeom>
          <a:noFill/>
        </p:spPr>
        <p:txBody>
          <a:bodyPr wrap="square" rtlCol="0">
            <a:spAutoFit/>
          </a:bodyPr>
          <a:lstStyle/>
          <a:p>
            <a:pPr>
              <a:lnSpc>
                <a:spcPct val="90000"/>
              </a:lnSpc>
            </a:pPr>
            <a:r>
              <a:rPr lang="et-EE" sz="1300" i="1"/>
              <a:t>- tegevuspiirkonna KOV</a:t>
            </a:r>
          </a:p>
          <a:p>
            <a:pPr>
              <a:lnSpc>
                <a:spcPct val="90000"/>
              </a:lnSpc>
            </a:pPr>
            <a:r>
              <a:rPr lang="et-EE" sz="1300" i="1"/>
              <a:t>- naaberpiirkonna KOV</a:t>
            </a:r>
          </a:p>
        </p:txBody>
      </p:sp>
      <p:sp>
        <p:nvSpPr>
          <p:cNvPr id="28" name="Rounded Rectangle 14">
            <a:extLst>
              <a:ext uri="{FF2B5EF4-FFF2-40B4-BE49-F238E27FC236}">
                <a16:creationId xmlns:a16="http://schemas.microsoft.com/office/drawing/2014/main" id="{D6696028-FB4F-92BE-A7DB-5E231F4D82B0}"/>
              </a:ext>
            </a:extLst>
          </p:cNvPr>
          <p:cNvSpPr/>
          <p:nvPr/>
        </p:nvSpPr>
        <p:spPr bwMode="auto">
          <a:xfrm>
            <a:off x="753026" y="6124606"/>
            <a:ext cx="338171" cy="123021"/>
          </a:xfrm>
          <a:prstGeom prst="roundRect">
            <a:avLst/>
          </a:prstGeom>
          <a:noFill/>
          <a:ln w="19050" cap="flat" cmpd="sng" algn="ctr">
            <a:solidFill>
              <a:srgbClr val="01016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9" name="Rounded Rectangle 14">
            <a:extLst>
              <a:ext uri="{FF2B5EF4-FFF2-40B4-BE49-F238E27FC236}">
                <a16:creationId xmlns:a16="http://schemas.microsoft.com/office/drawing/2014/main" id="{6EB945BC-F16B-FC91-7428-32F865AF607C}"/>
              </a:ext>
            </a:extLst>
          </p:cNvPr>
          <p:cNvSpPr/>
          <p:nvPr/>
        </p:nvSpPr>
        <p:spPr bwMode="auto">
          <a:xfrm>
            <a:off x="750692" y="5943970"/>
            <a:ext cx="338171" cy="123021"/>
          </a:xfrm>
          <a:prstGeom prst="roundRect">
            <a:avLst/>
          </a:prstGeom>
          <a:noFill/>
          <a:ln w="19050" cap="flat" cmpd="sng" algn="ctr">
            <a:solidFill>
              <a:srgbClr val="FA730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Slaidinumbri kohatäide 3">
            <a:extLst>
              <a:ext uri="{FF2B5EF4-FFF2-40B4-BE49-F238E27FC236}">
                <a16:creationId xmlns:a16="http://schemas.microsoft.com/office/drawing/2014/main" id="{D18285AC-FEF9-D43D-E2F3-5701740E5FBF}"/>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81</a:t>
            </a:fld>
            <a:endParaRPr lang="et-EE">
              <a:solidFill>
                <a:prstClr val="black"/>
              </a:solidFill>
              <a:latin typeface="Calibri"/>
            </a:endParaRPr>
          </a:p>
        </p:txBody>
      </p:sp>
    </p:spTree>
    <p:extLst>
      <p:ext uri="{BB962C8B-B14F-4D97-AF65-F5344CB8AC3E}">
        <p14:creationId xmlns:p14="http://schemas.microsoft.com/office/powerpoint/2010/main" val="3574565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4789525-1E48-8891-F691-4A23BCE4C19C}"/>
              </a:ext>
            </a:extLst>
          </p:cNvPr>
          <p:cNvPicPr>
            <a:picLocks noChangeAspect="1"/>
          </p:cNvPicPr>
          <p:nvPr/>
        </p:nvPicPr>
        <p:blipFill>
          <a:blip r:embed="rId3"/>
          <a:stretch>
            <a:fillRect/>
          </a:stretch>
        </p:blipFill>
        <p:spPr>
          <a:xfrm>
            <a:off x="9083956" y="1658308"/>
            <a:ext cx="2821031" cy="3598623"/>
          </a:xfrm>
          <a:prstGeom prst="rect">
            <a:avLst/>
          </a:prstGeom>
        </p:spPr>
      </p:pic>
      <p:pic>
        <p:nvPicPr>
          <p:cNvPr id="12" name="Pilt 11">
            <a:extLst>
              <a:ext uri="{FF2B5EF4-FFF2-40B4-BE49-F238E27FC236}">
                <a16:creationId xmlns:a16="http://schemas.microsoft.com/office/drawing/2014/main" id="{8E63BC16-9996-90F2-6165-186269BF0C45}"/>
              </a:ext>
            </a:extLst>
          </p:cNvPr>
          <p:cNvPicPr>
            <a:picLocks noChangeAspect="1"/>
          </p:cNvPicPr>
          <p:nvPr/>
        </p:nvPicPr>
        <p:blipFill rotWithShape="1">
          <a:blip r:embed="rId4"/>
          <a:srcRect r="13430"/>
          <a:stretch/>
        </p:blipFill>
        <p:spPr>
          <a:xfrm>
            <a:off x="6261656" y="1564693"/>
            <a:ext cx="2702558" cy="3682841"/>
          </a:xfrm>
          <a:prstGeom prst="rect">
            <a:avLst/>
          </a:prstGeom>
        </p:spPr>
      </p:pic>
      <p:pic>
        <p:nvPicPr>
          <p:cNvPr id="10" name="Pilt 9">
            <a:extLst>
              <a:ext uri="{FF2B5EF4-FFF2-40B4-BE49-F238E27FC236}">
                <a16:creationId xmlns:a16="http://schemas.microsoft.com/office/drawing/2014/main" id="{26CD22F3-A16C-9E1D-C173-4CA622C5D839}"/>
              </a:ext>
            </a:extLst>
          </p:cNvPr>
          <p:cNvPicPr>
            <a:picLocks noChangeAspect="1"/>
          </p:cNvPicPr>
          <p:nvPr/>
        </p:nvPicPr>
        <p:blipFill rotWithShape="1">
          <a:blip r:embed="rId5"/>
          <a:srcRect r="11063"/>
          <a:stretch/>
        </p:blipFill>
        <p:spPr>
          <a:xfrm>
            <a:off x="3345989" y="1592103"/>
            <a:ext cx="2792547" cy="3673793"/>
          </a:xfrm>
          <a:prstGeom prst="rect">
            <a:avLst/>
          </a:prstGeom>
        </p:spPr>
      </p:pic>
      <p:pic>
        <p:nvPicPr>
          <p:cNvPr id="8" name="Pilt 7">
            <a:extLst>
              <a:ext uri="{FF2B5EF4-FFF2-40B4-BE49-F238E27FC236}">
                <a16:creationId xmlns:a16="http://schemas.microsoft.com/office/drawing/2014/main" id="{67BA8B67-DA90-FC64-0877-723D78B32B1D}"/>
              </a:ext>
            </a:extLst>
          </p:cNvPr>
          <p:cNvPicPr>
            <a:picLocks noChangeAspect="1"/>
          </p:cNvPicPr>
          <p:nvPr/>
        </p:nvPicPr>
        <p:blipFill rotWithShape="1">
          <a:blip r:embed="rId6"/>
          <a:srcRect r="10745"/>
          <a:stretch/>
        </p:blipFill>
        <p:spPr>
          <a:xfrm>
            <a:off x="479737" y="1615405"/>
            <a:ext cx="2761397" cy="3634977"/>
          </a:xfrm>
          <a:prstGeom prst="rect">
            <a:avLst/>
          </a:prstGeom>
        </p:spPr>
      </p:pic>
      <p:sp>
        <p:nvSpPr>
          <p:cNvPr id="19" name="Rounded Rectangle 14">
            <a:extLst>
              <a:ext uri="{FF2B5EF4-FFF2-40B4-BE49-F238E27FC236}">
                <a16:creationId xmlns:a16="http://schemas.microsoft.com/office/drawing/2014/main" id="{0E802068-3C1D-E0AF-36E0-2251E9970B17}"/>
              </a:ext>
            </a:extLst>
          </p:cNvPr>
          <p:cNvSpPr/>
          <p:nvPr/>
        </p:nvSpPr>
        <p:spPr bwMode="auto">
          <a:xfrm>
            <a:off x="412377" y="3978784"/>
            <a:ext cx="11476320" cy="1060818"/>
          </a:xfrm>
          <a:prstGeom prst="roundRect">
            <a:avLst/>
          </a:prstGeom>
          <a:noFill/>
          <a:ln w="19050" cap="flat" cmpd="sng" algn="ctr">
            <a:solidFill>
              <a:srgbClr val="FB842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fontAlgn="base">
              <a:spcBef>
                <a:spcPct val="0"/>
              </a:spcBef>
              <a:spcAft>
                <a:spcPct val="0"/>
              </a:spcAft>
              <a:defRPr/>
            </a:pPr>
            <a:endParaRPr lang="en-US">
              <a:solidFill>
                <a:prstClr val="black"/>
              </a:solidFill>
              <a:latin typeface="Arial" charset="0"/>
            </a:endParaRPr>
          </a:p>
        </p:txBody>
      </p:sp>
      <p:sp>
        <p:nvSpPr>
          <p:cNvPr id="21" name="Rounded Rectangle 14">
            <a:extLst>
              <a:ext uri="{FF2B5EF4-FFF2-40B4-BE49-F238E27FC236}">
                <a16:creationId xmlns:a16="http://schemas.microsoft.com/office/drawing/2014/main" id="{E2E899A3-A3CE-6E04-62DA-A3115146E040}"/>
              </a:ext>
            </a:extLst>
          </p:cNvPr>
          <p:cNvSpPr/>
          <p:nvPr/>
        </p:nvSpPr>
        <p:spPr bwMode="auto">
          <a:xfrm>
            <a:off x="412377" y="2524123"/>
            <a:ext cx="11476319" cy="708174"/>
          </a:xfrm>
          <a:prstGeom prst="roundRect">
            <a:avLst/>
          </a:prstGeom>
          <a:noFill/>
          <a:ln w="19050" cap="flat" cmpd="sng" algn="ctr">
            <a:solidFill>
              <a:srgbClr val="FB842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fontAlgn="base">
              <a:spcBef>
                <a:spcPct val="0"/>
              </a:spcBef>
              <a:spcAft>
                <a:spcPct val="0"/>
              </a:spcAft>
              <a:defRPr/>
            </a:pPr>
            <a:endParaRPr lang="en-US">
              <a:solidFill>
                <a:prstClr val="black"/>
              </a:solidFill>
              <a:latin typeface="Arial" charset="0"/>
            </a:endParaRPr>
          </a:p>
        </p:txBody>
      </p:sp>
      <p:sp>
        <p:nvSpPr>
          <p:cNvPr id="23" name="TextBox 22">
            <a:extLst>
              <a:ext uri="{FF2B5EF4-FFF2-40B4-BE49-F238E27FC236}">
                <a16:creationId xmlns:a16="http://schemas.microsoft.com/office/drawing/2014/main" id="{6CADF37F-A880-FF0B-1C22-B67940AF9321}"/>
              </a:ext>
            </a:extLst>
          </p:cNvPr>
          <p:cNvSpPr txBox="1"/>
          <p:nvPr/>
        </p:nvSpPr>
        <p:spPr>
          <a:xfrm>
            <a:off x="226960" y="6452317"/>
            <a:ext cx="11515060" cy="338554"/>
          </a:xfrm>
          <a:prstGeom prst="rect">
            <a:avLst/>
          </a:prstGeom>
          <a:noFill/>
        </p:spPr>
        <p:txBody>
          <a:bodyPr wrap="square" rtlCol="0">
            <a:spAutoFit/>
          </a:bodyPr>
          <a:lstStyle/>
          <a:p>
            <a:r>
              <a:rPr lang="et-EE" sz="800"/>
              <a:t>Allikas: Elukeskkonna rahulolu Statistikaameti andmetel 2020, HeiVäli analüüs</a:t>
            </a:r>
          </a:p>
          <a:p>
            <a:r>
              <a:rPr lang="et-EE" sz="800" b="0" i="0" u="sng">
                <a:effectLst/>
                <a:hlinkClick r:id="rId7"/>
              </a:rPr>
              <a:t>https://andmebaas.stat.ee/Index.aspx?lang=et&amp;DataSetCode=KO11</a:t>
            </a:r>
            <a:endParaRPr lang="et-EE" sz="800"/>
          </a:p>
        </p:txBody>
      </p:sp>
      <p:sp>
        <p:nvSpPr>
          <p:cNvPr id="13" name="AutoShape 15">
            <a:extLst>
              <a:ext uri="{FF2B5EF4-FFF2-40B4-BE49-F238E27FC236}">
                <a16:creationId xmlns:a16="http://schemas.microsoft.com/office/drawing/2014/main" id="{086D50C0-15CA-7DDC-E939-9C8BB6AF7090}"/>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Pealkiri 23">
            <a:extLst>
              <a:ext uri="{FF2B5EF4-FFF2-40B4-BE49-F238E27FC236}">
                <a16:creationId xmlns:a16="http://schemas.microsoft.com/office/drawing/2014/main" id="{FB7DE20E-D9AC-A4ED-79CF-F1F6F6D3B7B1}"/>
              </a:ext>
            </a:extLst>
          </p:cNvPr>
          <p:cNvSpPr txBox="1">
            <a:spLocks/>
          </p:cNvSpPr>
          <p:nvPr/>
        </p:nvSpPr>
        <p:spPr>
          <a:xfrm>
            <a:off x="609599" y="153986"/>
            <a:ext cx="11149834"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Meie piirkonnas hinnatakse madalamalt </a:t>
            </a:r>
          </a:p>
          <a:p>
            <a:r>
              <a:rPr lang="et-EE" sz="3600">
                <a:solidFill>
                  <a:srgbClr val="010163"/>
                </a:solidFill>
              </a:rPr>
              <a:t>liikuvuse, avaliku ruumi ning KOV-iga seotud teemaplokke</a:t>
            </a:r>
          </a:p>
        </p:txBody>
      </p:sp>
      <p:sp>
        <p:nvSpPr>
          <p:cNvPr id="17" name="Sisu kohatäide 2">
            <a:extLst>
              <a:ext uri="{FF2B5EF4-FFF2-40B4-BE49-F238E27FC236}">
                <a16:creationId xmlns:a16="http://schemas.microsoft.com/office/drawing/2014/main" id="{ABEADD5E-0602-E89F-1E00-129FD0C68E4C}"/>
              </a:ext>
            </a:extLst>
          </p:cNvPr>
          <p:cNvSpPr txBox="1">
            <a:spLocks/>
          </p:cNvSpPr>
          <p:nvPr/>
        </p:nvSpPr>
        <p:spPr>
          <a:xfrm>
            <a:off x="609599" y="5552530"/>
            <a:ext cx="11279097" cy="70817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et-EE" sz="1400"/>
              <a:t>Joonis kujutab meie piirkonna elanike rahulolu võrdlust</a:t>
            </a:r>
            <a:r>
              <a:rPr lang="en-US" sz="1400"/>
              <a:t>. </a:t>
            </a:r>
            <a:r>
              <a:rPr lang="en-US" sz="1400" err="1"/>
              <a:t>Kõige</a:t>
            </a:r>
            <a:r>
              <a:rPr lang="en-US" sz="1400"/>
              <a:t> </a:t>
            </a:r>
            <a:r>
              <a:rPr lang="en-US" sz="1400" err="1"/>
              <a:t>madalalmalt</a:t>
            </a:r>
            <a:r>
              <a:rPr lang="en-US" sz="1400"/>
              <a:t> </a:t>
            </a:r>
            <a:r>
              <a:rPr lang="en-US" sz="1400" err="1"/>
              <a:t>hinnatakse</a:t>
            </a:r>
            <a:r>
              <a:rPr lang="en-US" sz="1400"/>
              <a:t> </a:t>
            </a:r>
            <a:r>
              <a:rPr lang="en-US" sz="1400" err="1"/>
              <a:t>liikuvuse</a:t>
            </a:r>
            <a:r>
              <a:rPr lang="en-US" sz="1400"/>
              <a:t>, </a:t>
            </a:r>
            <a:r>
              <a:rPr lang="en-US" sz="1400" err="1"/>
              <a:t>avaliku</a:t>
            </a:r>
            <a:r>
              <a:rPr lang="en-US" sz="1400"/>
              <a:t> </a:t>
            </a:r>
            <a:r>
              <a:rPr lang="en-US" sz="1400" err="1"/>
              <a:t>ruumi</a:t>
            </a:r>
            <a:r>
              <a:rPr lang="en-US" sz="1400"/>
              <a:t> </a:t>
            </a:r>
            <a:r>
              <a:rPr lang="en-US" sz="1400" err="1"/>
              <a:t>ning</a:t>
            </a:r>
            <a:r>
              <a:rPr lang="en-US" sz="1400"/>
              <a:t> KOV-</a:t>
            </a:r>
            <a:r>
              <a:rPr lang="en-US" sz="1400" err="1"/>
              <a:t>iga</a:t>
            </a:r>
            <a:r>
              <a:rPr lang="en-US" sz="1400"/>
              <a:t> </a:t>
            </a:r>
            <a:r>
              <a:rPr lang="en-US" sz="1400" err="1"/>
              <a:t>seotud</a:t>
            </a:r>
            <a:r>
              <a:rPr lang="en-US" sz="1400"/>
              <a:t> </a:t>
            </a:r>
            <a:r>
              <a:rPr lang="en-US" sz="1400" err="1"/>
              <a:t>teemaplokke</a:t>
            </a:r>
            <a:r>
              <a:rPr lang="en-US" sz="1400"/>
              <a:t>.</a:t>
            </a:r>
          </a:p>
          <a:p>
            <a:pPr marL="274320" indent="-274320">
              <a:buClr>
                <a:srgbClr val="FB821E"/>
              </a:buClr>
              <a:buFont typeface="Wingdings" panose="05000000000000000000" pitchFamily="2" charset="2"/>
              <a:buChar char="ü"/>
            </a:pPr>
            <a:r>
              <a:rPr lang="en-US" sz="1400" err="1"/>
              <a:t>Koostöökoja</a:t>
            </a:r>
            <a:r>
              <a:rPr lang="en-US" sz="1400"/>
              <a:t> </a:t>
            </a:r>
            <a:r>
              <a:rPr lang="en-US" sz="1400" err="1"/>
              <a:t>tegevuspiirkonnas</a:t>
            </a:r>
            <a:r>
              <a:rPr lang="en-US" sz="1400"/>
              <a:t> </a:t>
            </a:r>
            <a:r>
              <a:rPr lang="en-US" sz="1400" err="1"/>
              <a:t>hindavad</a:t>
            </a:r>
            <a:r>
              <a:rPr lang="en-US" sz="1400"/>
              <a:t> </a:t>
            </a:r>
            <a:r>
              <a:rPr lang="en-US" sz="1400" err="1"/>
              <a:t>kõik</a:t>
            </a:r>
            <a:r>
              <a:rPr lang="en-US" sz="1400"/>
              <a:t> </a:t>
            </a:r>
            <a:r>
              <a:rPr lang="en-US" sz="1400" err="1"/>
              <a:t>vallad</a:t>
            </a:r>
            <a:r>
              <a:rPr lang="en-US" sz="1400"/>
              <a:t> </a:t>
            </a:r>
            <a:r>
              <a:rPr lang="en-US" sz="1400" err="1"/>
              <a:t>kõige</a:t>
            </a:r>
            <a:r>
              <a:rPr lang="en-US" sz="1400"/>
              <a:t> </a:t>
            </a:r>
            <a:r>
              <a:rPr lang="en-US" sz="1400" err="1"/>
              <a:t>kõrgemalt</a:t>
            </a:r>
            <a:r>
              <a:rPr lang="en-US" sz="1400"/>
              <a:t> </a:t>
            </a:r>
            <a:r>
              <a:rPr lang="en-US" sz="1400" err="1"/>
              <a:t>õhukvaliteet</a:t>
            </a:r>
            <a:r>
              <a:rPr lang="en-US" sz="1400"/>
              <a:t> ja </a:t>
            </a:r>
            <a:r>
              <a:rPr lang="en-US" sz="1400" err="1"/>
              <a:t>müra</a:t>
            </a:r>
            <a:r>
              <a:rPr lang="en-US" sz="1400"/>
              <a:t> </a:t>
            </a:r>
            <a:r>
              <a:rPr lang="en-US" sz="1400" err="1"/>
              <a:t>teemaplokki</a:t>
            </a:r>
            <a:r>
              <a:rPr lang="en-US" sz="1400"/>
              <a:t>.</a:t>
            </a:r>
          </a:p>
        </p:txBody>
      </p:sp>
      <p:sp>
        <p:nvSpPr>
          <p:cNvPr id="3" name="Slaidinumbri kohatäide 3">
            <a:extLst>
              <a:ext uri="{FF2B5EF4-FFF2-40B4-BE49-F238E27FC236}">
                <a16:creationId xmlns:a16="http://schemas.microsoft.com/office/drawing/2014/main" id="{F0C42AE0-5281-9555-21E9-221458A9007E}"/>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82</a:t>
            </a:fld>
            <a:endParaRPr lang="et-EE">
              <a:solidFill>
                <a:prstClr val="black"/>
              </a:solidFill>
              <a:latin typeface="Calibri"/>
            </a:endParaRPr>
          </a:p>
        </p:txBody>
      </p:sp>
    </p:spTree>
    <p:extLst>
      <p:ext uri="{BB962C8B-B14F-4D97-AF65-F5344CB8AC3E}">
        <p14:creationId xmlns:p14="http://schemas.microsoft.com/office/powerpoint/2010/main" val="11554319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lt 24">
            <a:extLst>
              <a:ext uri="{FF2B5EF4-FFF2-40B4-BE49-F238E27FC236}">
                <a16:creationId xmlns:a16="http://schemas.microsoft.com/office/drawing/2014/main" id="{9CA1F360-C629-ED3D-D5E4-4A4A7C1FEE37}"/>
              </a:ext>
            </a:extLst>
          </p:cNvPr>
          <p:cNvPicPr>
            <a:picLocks noChangeAspect="1"/>
          </p:cNvPicPr>
          <p:nvPr/>
        </p:nvPicPr>
        <p:blipFill>
          <a:blip r:embed="rId3"/>
          <a:stretch>
            <a:fillRect/>
          </a:stretch>
        </p:blipFill>
        <p:spPr>
          <a:xfrm>
            <a:off x="2686940" y="1491916"/>
            <a:ext cx="5893653" cy="3999819"/>
          </a:xfrm>
          <a:prstGeom prst="rect">
            <a:avLst/>
          </a:prstGeom>
        </p:spPr>
      </p:pic>
      <p:pic>
        <p:nvPicPr>
          <p:cNvPr id="10" name="Pilt 9">
            <a:extLst>
              <a:ext uri="{FF2B5EF4-FFF2-40B4-BE49-F238E27FC236}">
                <a16:creationId xmlns:a16="http://schemas.microsoft.com/office/drawing/2014/main" id="{B1399273-D098-B47E-CD4E-02AF30EB2DCD}"/>
              </a:ext>
            </a:extLst>
          </p:cNvPr>
          <p:cNvPicPr>
            <a:picLocks noChangeAspect="1"/>
          </p:cNvPicPr>
          <p:nvPr/>
        </p:nvPicPr>
        <p:blipFill>
          <a:blip r:embed="rId4"/>
          <a:stretch>
            <a:fillRect/>
          </a:stretch>
        </p:blipFill>
        <p:spPr>
          <a:xfrm>
            <a:off x="8777765" y="1579688"/>
            <a:ext cx="3223089" cy="4772384"/>
          </a:xfrm>
          <a:prstGeom prst="rect">
            <a:avLst/>
          </a:prstGeom>
        </p:spPr>
      </p:pic>
      <p:sp>
        <p:nvSpPr>
          <p:cNvPr id="11" name="Ristkülik 10">
            <a:extLst>
              <a:ext uri="{FF2B5EF4-FFF2-40B4-BE49-F238E27FC236}">
                <a16:creationId xmlns:a16="http://schemas.microsoft.com/office/drawing/2014/main" id="{810C4192-979A-AC2F-87EB-4EABE0BF2FE8}"/>
              </a:ext>
            </a:extLst>
          </p:cNvPr>
          <p:cNvSpPr/>
          <p:nvPr/>
        </p:nvSpPr>
        <p:spPr>
          <a:xfrm>
            <a:off x="11017850" y="3141042"/>
            <a:ext cx="992629" cy="378210"/>
          </a:xfrm>
          <a:prstGeom prst="rect">
            <a:avLst/>
          </a:prstGeom>
          <a:noFill/>
          <a:ln>
            <a:solidFill>
              <a:srgbClr val="FB84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5" name="TextBox 14">
            <a:extLst>
              <a:ext uri="{FF2B5EF4-FFF2-40B4-BE49-F238E27FC236}">
                <a16:creationId xmlns:a16="http://schemas.microsoft.com/office/drawing/2014/main" id="{0424C891-D11E-92EE-165F-4012F309F934}"/>
              </a:ext>
            </a:extLst>
          </p:cNvPr>
          <p:cNvSpPr txBox="1"/>
          <p:nvPr/>
        </p:nvSpPr>
        <p:spPr>
          <a:xfrm>
            <a:off x="8628689" y="1296986"/>
            <a:ext cx="3563311" cy="338554"/>
          </a:xfrm>
          <a:prstGeom prst="rect">
            <a:avLst/>
          </a:prstGeom>
          <a:noFill/>
        </p:spPr>
        <p:txBody>
          <a:bodyPr wrap="square" rtlCol="0">
            <a:spAutoFit/>
          </a:bodyPr>
          <a:lstStyle/>
          <a:p>
            <a:r>
              <a:rPr lang="et-EE" sz="1600" b="1"/>
              <a:t>Asustatus elektritarbimise põhjal </a:t>
            </a:r>
            <a:r>
              <a:rPr lang="et-EE" sz="1600" b="0" i="0">
                <a:effectLst/>
              </a:rPr>
              <a:t>|</a:t>
            </a:r>
            <a:r>
              <a:rPr lang="et-EE" sz="1600" b="1"/>
              <a:t> </a:t>
            </a:r>
            <a:r>
              <a:rPr lang="et-EE" sz="1600"/>
              <a:t>2019</a:t>
            </a:r>
          </a:p>
        </p:txBody>
      </p:sp>
      <p:pic>
        <p:nvPicPr>
          <p:cNvPr id="26" name="Pilt 25">
            <a:extLst>
              <a:ext uri="{FF2B5EF4-FFF2-40B4-BE49-F238E27FC236}">
                <a16:creationId xmlns:a16="http://schemas.microsoft.com/office/drawing/2014/main" id="{4E1FBFC3-DBA7-A527-1ACD-999CDFFADDE8}"/>
              </a:ext>
            </a:extLst>
          </p:cNvPr>
          <p:cNvPicPr>
            <a:picLocks noChangeAspect="1"/>
          </p:cNvPicPr>
          <p:nvPr/>
        </p:nvPicPr>
        <p:blipFill>
          <a:blip r:embed="rId5"/>
          <a:stretch>
            <a:fillRect/>
          </a:stretch>
        </p:blipFill>
        <p:spPr>
          <a:xfrm>
            <a:off x="3101614" y="5635384"/>
            <a:ext cx="5142829" cy="716688"/>
          </a:xfrm>
          <a:prstGeom prst="rect">
            <a:avLst/>
          </a:prstGeom>
        </p:spPr>
      </p:pic>
      <p:sp>
        <p:nvSpPr>
          <p:cNvPr id="18" name="TextBox 17">
            <a:extLst>
              <a:ext uri="{FF2B5EF4-FFF2-40B4-BE49-F238E27FC236}">
                <a16:creationId xmlns:a16="http://schemas.microsoft.com/office/drawing/2014/main" id="{56FC67C3-88DC-3AD8-467C-1E7974C5EF1C}"/>
              </a:ext>
            </a:extLst>
          </p:cNvPr>
          <p:cNvSpPr txBox="1"/>
          <p:nvPr/>
        </p:nvSpPr>
        <p:spPr>
          <a:xfrm>
            <a:off x="2839302" y="1306671"/>
            <a:ext cx="4166432" cy="584775"/>
          </a:xfrm>
          <a:prstGeom prst="rect">
            <a:avLst/>
          </a:prstGeom>
          <a:noFill/>
        </p:spPr>
        <p:txBody>
          <a:bodyPr wrap="square" rtlCol="0">
            <a:spAutoFit/>
          </a:bodyPr>
          <a:lstStyle/>
          <a:p>
            <a:r>
              <a:rPr lang="et-EE" sz="1600" b="1"/>
              <a:t>Asustamata eluruumide osakaal </a:t>
            </a:r>
          </a:p>
          <a:p>
            <a:r>
              <a:rPr lang="et-EE" sz="1600"/>
              <a:t>omavalitsuste lõikes</a:t>
            </a:r>
          </a:p>
        </p:txBody>
      </p:sp>
      <p:sp>
        <p:nvSpPr>
          <p:cNvPr id="14" name="AutoShape 15">
            <a:extLst>
              <a:ext uri="{FF2B5EF4-FFF2-40B4-BE49-F238E27FC236}">
                <a16:creationId xmlns:a16="http://schemas.microsoft.com/office/drawing/2014/main" id="{CDABEA54-8753-3B9F-3495-05ADA6B3B49D}"/>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Sisu kohatäide 2">
            <a:extLst>
              <a:ext uri="{FF2B5EF4-FFF2-40B4-BE49-F238E27FC236}">
                <a16:creationId xmlns:a16="http://schemas.microsoft.com/office/drawing/2014/main" id="{37574BA5-B0BC-E8E0-4B71-E39F9173E491}"/>
              </a:ext>
            </a:extLst>
          </p:cNvPr>
          <p:cNvSpPr txBox="1">
            <a:spLocks/>
          </p:cNvSpPr>
          <p:nvPr/>
        </p:nvSpPr>
        <p:spPr>
          <a:xfrm>
            <a:off x="239696" y="6400749"/>
            <a:ext cx="6604988"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et-EE" sz="800" b="0" i="0">
                <a:solidFill>
                  <a:srgbClr val="202124"/>
                </a:solidFill>
                <a:effectLst/>
                <a:latin typeface="Google Sans"/>
              </a:rPr>
              <a:t>Üleriigiline uuring elamute kasutusest väljalangevusest ja tühjenemise mustritest (lk 14, 15). Majandus- ja Kommunikatsiooniministeerium</a:t>
            </a:r>
          </a:p>
          <a:p>
            <a:pPr marL="0" indent="0">
              <a:spcBef>
                <a:spcPts val="0"/>
              </a:spcBef>
              <a:buNone/>
            </a:pPr>
            <a:r>
              <a:rPr lang="et-EE" sz="800" b="0" i="0">
                <a:solidFill>
                  <a:srgbClr val="202124"/>
                </a:solidFill>
                <a:effectLst/>
                <a:latin typeface="Google Sans"/>
                <a:hlinkClick r:id="rId6"/>
              </a:rPr>
              <a:t>https://eehitus.ee/wp-content/uploads/2022/04/Tuhjenemise-mustrid_lopprapprt_2022_compressed.pdf</a:t>
            </a:r>
            <a:r>
              <a:rPr lang="et-EE" sz="800" b="0" i="0">
                <a:solidFill>
                  <a:srgbClr val="202124"/>
                </a:solidFill>
                <a:effectLst/>
                <a:latin typeface="Google Sans"/>
              </a:rPr>
              <a:t> </a:t>
            </a:r>
            <a:endParaRPr lang="en-US" sz="800"/>
          </a:p>
        </p:txBody>
      </p:sp>
      <p:sp>
        <p:nvSpPr>
          <p:cNvPr id="17" name="Sisu kohatäide 2">
            <a:extLst>
              <a:ext uri="{FF2B5EF4-FFF2-40B4-BE49-F238E27FC236}">
                <a16:creationId xmlns:a16="http://schemas.microsoft.com/office/drawing/2014/main" id="{E9C6024C-F546-E533-98CD-71CD31D93010}"/>
              </a:ext>
            </a:extLst>
          </p:cNvPr>
          <p:cNvSpPr txBox="1">
            <a:spLocks/>
          </p:cNvSpPr>
          <p:nvPr/>
        </p:nvSpPr>
        <p:spPr>
          <a:xfrm>
            <a:off x="643943" y="1438334"/>
            <a:ext cx="1994901" cy="477238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Jõgeva maakonnas on omavalitsuste lõikes Eesti keskmine asustamata ruumide osakaal. </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fi-FI" sz="1400"/>
              <a:t>Jõgeva vallas (13%) on madalam asustamata eluruumide osakaal kui Mustvee ja Põltsamaa vallas (15%)</a:t>
            </a:r>
            <a:r>
              <a:rPr lang="et-EE" sz="1400"/>
              <a:t>.</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fi-FI" sz="1400"/>
              <a:t>Kõrged asustamatuse näitajad korterelamute lõikes on suurimad Viljandimaal ja Jõgevamaal</a:t>
            </a:r>
            <a:r>
              <a:rPr lang="et-EE" sz="1400"/>
              <a:t>.</a:t>
            </a:r>
            <a:endParaRPr lang="fi-FI" sz="1400"/>
          </a:p>
        </p:txBody>
      </p:sp>
      <p:sp>
        <p:nvSpPr>
          <p:cNvPr id="5" name="Ovaal 4">
            <a:extLst>
              <a:ext uri="{FF2B5EF4-FFF2-40B4-BE49-F238E27FC236}">
                <a16:creationId xmlns:a16="http://schemas.microsoft.com/office/drawing/2014/main" id="{16651027-4EB4-19DF-FAA1-87FE4CA2F051}"/>
              </a:ext>
            </a:extLst>
          </p:cNvPr>
          <p:cNvSpPr/>
          <p:nvPr/>
        </p:nvSpPr>
        <p:spPr>
          <a:xfrm>
            <a:off x="6353055" y="2669867"/>
            <a:ext cx="1305359" cy="1155031"/>
          </a:xfrm>
          <a:prstGeom prst="ellipse">
            <a:avLst/>
          </a:prstGeom>
          <a:noFill/>
          <a:ln>
            <a:solidFill>
              <a:srgbClr val="FB84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1" name="Pealkiri 23">
            <a:extLst>
              <a:ext uri="{FF2B5EF4-FFF2-40B4-BE49-F238E27FC236}">
                <a16:creationId xmlns:a16="http://schemas.microsoft.com/office/drawing/2014/main" id="{3E2B63BC-38A1-5C5B-A6C5-37CACA977E74}"/>
              </a:ext>
            </a:extLst>
          </p:cNvPr>
          <p:cNvSpPr txBox="1">
            <a:spLocks/>
          </p:cNvSpPr>
          <p:nvPr/>
        </p:nvSpPr>
        <p:spPr>
          <a:xfrm>
            <a:off x="609599" y="153986"/>
            <a:ext cx="10333384" cy="1143000"/>
          </a:xfrm>
          <a:prstGeom prst="rect">
            <a:avLst/>
          </a:prstGeom>
        </p:spPr>
        <p:txBody>
          <a:bodyPr vert="horz" lIns="91440" tIns="45720" rIns="91440" bIns="45720" rtlCol="0" anchor="ctr">
            <a:normAutofit fontScale="90000" lnSpcReduction="1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a:solidFill>
                  <a:srgbClr val="010163"/>
                </a:solidFill>
              </a:rPr>
              <a:t>Jõgeva maakonnas on kõrge asustamata ruumide osakaal korterelamutes</a:t>
            </a:r>
          </a:p>
        </p:txBody>
      </p:sp>
      <p:sp>
        <p:nvSpPr>
          <p:cNvPr id="3" name="Slaidinumbri kohatäide 3">
            <a:extLst>
              <a:ext uri="{FF2B5EF4-FFF2-40B4-BE49-F238E27FC236}">
                <a16:creationId xmlns:a16="http://schemas.microsoft.com/office/drawing/2014/main" id="{E24104C4-CE54-2329-B597-8FC486DB26F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83</a:t>
            </a:fld>
            <a:endParaRPr lang="et-EE">
              <a:solidFill>
                <a:prstClr val="black"/>
              </a:solidFill>
              <a:latin typeface="Calibri"/>
            </a:endParaRPr>
          </a:p>
        </p:txBody>
      </p:sp>
    </p:spTree>
    <p:extLst>
      <p:ext uri="{BB962C8B-B14F-4D97-AF65-F5344CB8AC3E}">
        <p14:creationId xmlns:p14="http://schemas.microsoft.com/office/powerpoint/2010/main" val="39978248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lt 8">
            <a:extLst>
              <a:ext uri="{FF2B5EF4-FFF2-40B4-BE49-F238E27FC236}">
                <a16:creationId xmlns:a16="http://schemas.microsoft.com/office/drawing/2014/main" id="{A33ADFB1-6D43-4C53-996C-DA485152BA7C}"/>
              </a:ext>
            </a:extLst>
          </p:cNvPr>
          <p:cNvPicPr>
            <a:picLocks noChangeAspect="1"/>
          </p:cNvPicPr>
          <p:nvPr/>
        </p:nvPicPr>
        <p:blipFill>
          <a:blip r:embed="rId2"/>
          <a:stretch>
            <a:fillRect/>
          </a:stretch>
        </p:blipFill>
        <p:spPr>
          <a:xfrm>
            <a:off x="4114799" y="1344393"/>
            <a:ext cx="7716059" cy="5164120"/>
          </a:xfrm>
          <a:prstGeom prst="rect">
            <a:avLst/>
          </a:prstGeom>
        </p:spPr>
      </p:pic>
      <p:sp>
        <p:nvSpPr>
          <p:cNvPr id="7" name="AutoShape 15">
            <a:extLst>
              <a:ext uri="{FF2B5EF4-FFF2-40B4-BE49-F238E27FC236}">
                <a16:creationId xmlns:a16="http://schemas.microsoft.com/office/drawing/2014/main" id="{C4275DED-A316-C363-CFFB-5DF2B3FD6042}"/>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Sisu kohatäide 2">
            <a:extLst>
              <a:ext uri="{FF2B5EF4-FFF2-40B4-BE49-F238E27FC236}">
                <a16:creationId xmlns:a16="http://schemas.microsoft.com/office/drawing/2014/main" id="{AFB72E8B-1E42-FB61-4FE8-A063E3FBF0CD}"/>
              </a:ext>
            </a:extLst>
          </p:cNvPr>
          <p:cNvSpPr txBox="1">
            <a:spLocks/>
          </p:cNvSpPr>
          <p:nvPr/>
        </p:nvSpPr>
        <p:spPr>
          <a:xfrm>
            <a:off x="643943" y="1617784"/>
            <a:ext cx="3137943" cy="462321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Üldiselt on Jõgeva maakonnas </a:t>
            </a:r>
            <a:r>
              <a:rPr lang="en-US" sz="1400" err="1"/>
              <a:t>korterelamute</a:t>
            </a:r>
            <a:r>
              <a:rPr lang="et-EE" sz="1400"/>
              <a:t> </a:t>
            </a:r>
            <a:r>
              <a:rPr lang="en-US" sz="1400" err="1"/>
              <a:t>väärtus</a:t>
            </a:r>
            <a:r>
              <a:rPr lang="et-EE" sz="1400"/>
              <a:t> väga madal - 0 - 100 €/m</a:t>
            </a:r>
            <a:r>
              <a:rPr lang="et-EE" sz="1400" baseline="30000"/>
              <a:t>2</a:t>
            </a:r>
            <a:r>
              <a:rPr lang="et-EE" sz="1400"/>
              <a:t>.</a:t>
            </a:r>
          </a:p>
          <a:p>
            <a:pPr marL="274320" indent="-274320" algn="just">
              <a:buClr>
                <a:srgbClr val="FB821E"/>
              </a:buClr>
              <a:buFont typeface="Wingdings" panose="05000000000000000000" pitchFamily="2" charset="2"/>
              <a:buChar char="ü"/>
            </a:pPr>
            <a:endParaRPr lang="et-EE" sz="1400"/>
          </a:p>
          <a:p>
            <a:pPr marL="274320" indent="-274320" algn="just">
              <a:buClr>
                <a:srgbClr val="FB821E"/>
              </a:buClr>
              <a:buFont typeface="Wingdings" panose="05000000000000000000" pitchFamily="2" charset="2"/>
              <a:buChar char="ü"/>
            </a:pPr>
            <a:r>
              <a:rPr lang="et-EE" sz="1400"/>
              <a:t>Tartu </a:t>
            </a:r>
            <a:r>
              <a:rPr lang="en-US" sz="1400" err="1"/>
              <a:t>maakonna</a:t>
            </a:r>
            <a:r>
              <a:rPr lang="en-US" sz="1400"/>
              <a:t> </a:t>
            </a:r>
            <a:r>
              <a:rPr lang="en-US" sz="1400" err="1"/>
              <a:t>naabruses</a:t>
            </a:r>
            <a:r>
              <a:rPr lang="en-US" sz="1400"/>
              <a:t> </a:t>
            </a:r>
            <a:r>
              <a:rPr lang="et-EE" sz="1400"/>
              <a:t>ning </a:t>
            </a:r>
            <a:r>
              <a:rPr lang="en-US" sz="1400" err="1"/>
              <a:t>tegevuspiirkonna</a:t>
            </a:r>
            <a:r>
              <a:rPr lang="en-US" sz="1400"/>
              <a:t> </a:t>
            </a:r>
            <a:r>
              <a:rPr lang="et-EE" sz="1400"/>
              <a:t>linnades on näha veidi kõrgemat kinnisvara </a:t>
            </a:r>
            <a:r>
              <a:rPr lang="en-US" sz="1400" err="1"/>
              <a:t>väärtust</a:t>
            </a:r>
            <a:r>
              <a:rPr lang="et-EE" sz="1400"/>
              <a:t>, 100 – 200 €/m</a:t>
            </a:r>
            <a:r>
              <a:rPr lang="et-EE" sz="1400" baseline="30000"/>
              <a:t>2</a:t>
            </a:r>
            <a:r>
              <a:rPr lang="et-EE" sz="1400"/>
              <a:t>.</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t-EE" sz="1400"/>
              <a:t>Korterelamute tühjenemine toimub järkjärgult kuni mingil hetkel ei ole tühjade korteritega elamu elanikud enam võimelised iseseisvalt korterelamut korras hoidma ja vajalikke remonttöid läbi viima.</a:t>
            </a:r>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M</a:t>
            </a:r>
            <a:r>
              <a:rPr lang="et-EE" sz="1400"/>
              <a:t>adalama kinnisvaraväärtusega </a:t>
            </a:r>
            <a:r>
              <a:rPr lang="en-US" sz="1400" err="1"/>
              <a:t>korterelamud</a:t>
            </a:r>
            <a:r>
              <a:rPr lang="et-EE" sz="1400"/>
              <a:t> langevad kasutusest välja</a:t>
            </a:r>
            <a:r>
              <a:rPr lang="en-US" sz="1400"/>
              <a:t>.</a:t>
            </a:r>
            <a:endParaRPr lang="et-EE" sz="1400"/>
          </a:p>
          <a:p>
            <a:pPr marL="274320" indent="-274320">
              <a:buClr>
                <a:srgbClr val="FB821E"/>
              </a:buClr>
              <a:buFont typeface="Wingdings" panose="05000000000000000000" pitchFamily="2" charset="2"/>
              <a:buChar char="ü"/>
            </a:pPr>
            <a:endParaRPr lang="en-US" sz="1400"/>
          </a:p>
        </p:txBody>
      </p:sp>
      <p:sp>
        <p:nvSpPr>
          <p:cNvPr id="14" name="Sisu kohatäide 2">
            <a:extLst>
              <a:ext uri="{FF2B5EF4-FFF2-40B4-BE49-F238E27FC236}">
                <a16:creationId xmlns:a16="http://schemas.microsoft.com/office/drawing/2014/main" id="{D3CE20C6-4CF9-9B0E-B155-B9C72BA9669D}"/>
              </a:ext>
            </a:extLst>
          </p:cNvPr>
          <p:cNvSpPr txBox="1">
            <a:spLocks/>
          </p:cNvSpPr>
          <p:nvPr/>
        </p:nvSpPr>
        <p:spPr>
          <a:xfrm>
            <a:off x="124288" y="6543395"/>
            <a:ext cx="6410632" cy="271314"/>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a:t>
            </a:r>
            <a:r>
              <a:rPr lang="et-EE" sz="800"/>
              <a:t> Kinnisvara väärtustsoon </a:t>
            </a:r>
            <a:r>
              <a:rPr lang="et-EE" sz="800" b="0" i="0">
                <a:solidFill>
                  <a:srgbClr val="202124"/>
                </a:solidFill>
                <a:effectLst/>
                <a:latin typeface="Google Sans"/>
              </a:rPr>
              <a:t>2018. SA kredex, Maa-amet, TREA (L. Lihtmaa)</a:t>
            </a:r>
          </a:p>
        </p:txBody>
      </p:sp>
      <p:sp>
        <p:nvSpPr>
          <p:cNvPr id="3" name="Pealkiri 23">
            <a:extLst>
              <a:ext uri="{FF2B5EF4-FFF2-40B4-BE49-F238E27FC236}">
                <a16:creationId xmlns:a16="http://schemas.microsoft.com/office/drawing/2014/main" id="{F4441E56-EF3F-2EEF-322B-A2FF50B47685}"/>
              </a:ext>
            </a:extLst>
          </p:cNvPr>
          <p:cNvSpPr txBox="1">
            <a:spLocks/>
          </p:cNvSpPr>
          <p:nvPr/>
        </p:nvSpPr>
        <p:spPr>
          <a:xfrm>
            <a:off x="609599" y="153986"/>
            <a:ext cx="9901562" cy="1143000"/>
          </a:xfrm>
          <a:prstGeom prst="rect">
            <a:avLst/>
          </a:prstGeom>
        </p:spPr>
        <p:txBody>
          <a:bodyPr vert="horz" lIns="91440" tIns="45720" rIns="91440" bIns="45720" rtlCol="0" anchor="ctr">
            <a:normAutofit fontScale="90000"/>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n-US" err="1">
                <a:solidFill>
                  <a:srgbClr val="010163"/>
                </a:solidFill>
              </a:rPr>
              <a:t>Korterelamute</a:t>
            </a:r>
            <a:r>
              <a:rPr lang="en-US">
                <a:solidFill>
                  <a:srgbClr val="010163"/>
                </a:solidFill>
              </a:rPr>
              <a:t> </a:t>
            </a:r>
            <a:r>
              <a:rPr lang="en-US" err="1">
                <a:solidFill>
                  <a:srgbClr val="010163"/>
                </a:solidFill>
              </a:rPr>
              <a:t>väärtus</a:t>
            </a:r>
            <a:r>
              <a:rPr lang="en-US">
                <a:solidFill>
                  <a:srgbClr val="010163"/>
                </a:solidFill>
              </a:rPr>
              <a:t> </a:t>
            </a:r>
            <a:r>
              <a:rPr lang="et-EE">
                <a:solidFill>
                  <a:srgbClr val="010163"/>
                </a:solidFill>
              </a:rPr>
              <a:t>on Jõgeva maakonnas madal</a:t>
            </a:r>
          </a:p>
        </p:txBody>
      </p:sp>
      <p:sp>
        <p:nvSpPr>
          <p:cNvPr id="4" name="Slaidinumbri kohatäide 3">
            <a:extLst>
              <a:ext uri="{FF2B5EF4-FFF2-40B4-BE49-F238E27FC236}">
                <a16:creationId xmlns:a16="http://schemas.microsoft.com/office/drawing/2014/main" id="{28082D1D-7825-4619-8B20-B645F365EE3D}"/>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84</a:t>
            </a:fld>
            <a:endParaRPr lang="et-EE">
              <a:solidFill>
                <a:prstClr val="black"/>
              </a:solidFill>
              <a:latin typeface="Calibri"/>
            </a:endParaRPr>
          </a:p>
        </p:txBody>
      </p:sp>
    </p:spTree>
    <p:extLst>
      <p:ext uri="{BB962C8B-B14F-4D97-AF65-F5344CB8AC3E}">
        <p14:creationId xmlns:p14="http://schemas.microsoft.com/office/powerpoint/2010/main" val="24784798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lt 13">
            <a:extLst>
              <a:ext uri="{FF2B5EF4-FFF2-40B4-BE49-F238E27FC236}">
                <a16:creationId xmlns:a16="http://schemas.microsoft.com/office/drawing/2014/main" id="{5EA88815-0834-73ED-743A-823BBE13328E}"/>
              </a:ext>
            </a:extLst>
          </p:cNvPr>
          <p:cNvPicPr>
            <a:picLocks noChangeAspect="1"/>
          </p:cNvPicPr>
          <p:nvPr/>
        </p:nvPicPr>
        <p:blipFill>
          <a:blip r:embed="rId2"/>
          <a:stretch>
            <a:fillRect/>
          </a:stretch>
        </p:blipFill>
        <p:spPr>
          <a:xfrm>
            <a:off x="4257148" y="1623300"/>
            <a:ext cx="7544853" cy="4753638"/>
          </a:xfrm>
          <a:prstGeom prst="rect">
            <a:avLst/>
          </a:prstGeom>
        </p:spPr>
      </p:pic>
      <p:sp>
        <p:nvSpPr>
          <p:cNvPr id="5" name="Pealkiri 4">
            <a:extLst>
              <a:ext uri="{FF2B5EF4-FFF2-40B4-BE49-F238E27FC236}">
                <a16:creationId xmlns:a16="http://schemas.microsoft.com/office/drawing/2014/main" id="{4C3C79B2-11C3-B3CD-2CD7-F85E08C2291D}"/>
              </a:ext>
            </a:extLst>
          </p:cNvPr>
          <p:cNvSpPr>
            <a:spLocks noGrp="1"/>
          </p:cNvSpPr>
          <p:nvPr>
            <p:ph type="title"/>
          </p:nvPr>
        </p:nvSpPr>
        <p:spPr>
          <a:xfrm>
            <a:off x="643943" y="128017"/>
            <a:ext cx="10162601" cy="1161606"/>
          </a:xfrm>
        </p:spPr>
        <p:txBody>
          <a:bodyPr>
            <a:noAutofit/>
          </a:bodyPr>
          <a:lstStyle/>
          <a:p>
            <a:r>
              <a:rPr lang="en-US"/>
              <a:t>Jõgeva </a:t>
            </a:r>
            <a:r>
              <a:rPr lang="en-US" err="1"/>
              <a:t>maakonnas</a:t>
            </a:r>
            <a:r>
              <a:rPr lang="en-US"/>
              <a:t> on </a:t>
            </a:r>
            <a:r>
              <a:rPr lang="en-US" err="1"/>
              <a:t>kõige</a:t>
            </a:r>
            <a:r>
              <a:rPr lang="en-US"/>
              <a:t> </a:t>
            </a:r>
            <a:r>
              <a:rPr lang="en-US" err="1"/>
              <a:t>väiksem</a:t>
            </a:r>
            <a:r>
              <a:rPr lang="en-US"/>
              <a:t> </a:t>
            </a:r>
            <a:r>
              <a:rPr lang="en-US" err="1"/>
              <a:t>uute</a:t>
            </a:r>
            <a:r>
              <a:rPr lang="en-US"/>
              <a:t> </a:t>
            </a:r>
            <a:r>
              <a:rPr lang="en-US" err="1"/>
              <a:t>hoonete</a:t>
            </a:r>
            <a:r>
              <a:rPr lang="en-US"/>
              <a:t> </a:t>
            </a:r>
            <a:r>
              <a:rPr lang="en-US" err="1"/>
              <a:t>osakaal</a:t>
            </a:r>
            <a:r>
              <a:rPr lang="en-US"/>
              <a:t> </a:t>
            </a:r>
            <a:r>
              <a:rPr lang="en-US" err="1"/>
              <a:t>võrreldes</a:t>
            </a:r>
            <a:r>
              <a:rPr lang="en-US"/>
              <a:t> </a:t>
            </a:r>
            <a:r>
              <a:rPr lang="en-US" err="1"/>
              <a:t>teiste</a:t>
            </a:r>
            <a:r>
              <a:rPr lang="en-US"/>
              <a:t> </a:t>
            </a:r>
            <a:r>
              <a:rPr lang="en-US" err="1"/>
              <a:t>maakondadega</a:t>
            </a:r>
            <a:endParaRPr lang="en-US"/>
          </a:p>
        </p:txBody>
      </p:sp>
      <p:sp>
        <p:nvSpPr>
          <p:cNvPr id="6" name="AutoShape 15">
            <a:extLst>
              <a:ext uri="{FF2B5EF4-FFF2-40B4-BE49-F238E27FC236}">
                <a16:creationId xmlns:a16="http://schemas.microsoft.com/office/drawing/2014/main" id="{9F55DB2F-F38A-8C33-8234-9EA4DED843D4}"/>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Sisu kohatäide 2">
            <a:extLst>
              <a:ext uri="{FF2B5EF4-FFF2-40B4-BE49-F238E27FC236}">
                <a16:creationId xmlns:a16="http://schemas.microsoft.com/office/drawing/2014/main" id="{5A9502A6-CC93-57A4-36AF-6D3BFB363AAF}"/>
              </a:ext>
            </a:extLst>
          </p:cNvPr>
          <p:cNvSpPr txBox="1">
            <a:spLocks/>
          </p:cNvSpPr>
          <p:nvPr/>
        </p:nvSpPr>
        <p:spPr>
          <a:xfrm>
            <a:off x="609599" y="1685977"/>
            <a:ext cx="3027904" cy="409338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err="1"/>
              <a:t>Tavaeluruumid</a:t>
            </a:r>
            <a:r>
              <a:rPr lang="en-US" sz="1400"/>
              <a:t> on </a:t>
            </a:r>
            <a:r>
              <a:rPr lang="en-US" sz="1400" err="1"/>
              <a:t>hooned</a:t>
            </a:r>
            <a:r>
              <a:rPr lang="en-US" sz="1400"/>
              <a:t>, mis on </a:t>
            </a:r>
            <a:r>
              <a:rPr lang="en-US" sz="1400" err="1"/>
              <a:t>ettenähtud</a:t>
            </a:r>
            <a:r>
              <a:rPr lang="en-US" sz="1400"/>
              <a:t> </a:t>
            </a:r>
            <a:r>
              <a:rPr lang="en-US" sz="1400" err="1"/>
              <a:t>alaliseks</a:t>
            </a:r>
            <a:r>
              <a:rPr lang="en-US" sz="1400"/>
              <a:t> </a:t>
            </a:r>
            <a:r>
              <a:rPr lang="en-US" sz="1400" err="1"/>
              <a:t>elamiseks</a:t>
            </a:r>
            <a:r>
              <a:rPr lang="en-US" sz="1400"/>
              <a:t>. </a:t>
            </a:r>
            <a:r>
              <a:rPr lang="en-US" sz="1400" err="1"/>
              <a:t>Tavaeluruumiks</a:t>
            </a:r>
            <a:r>
              <a:rPr lang="en-US" sz="1400"/>
              <a:t> </a:t>
            </a:r>
            <a:r>
              <a:rPr lang="en-US" sz="1400" err="1"/>
              <a:t>loetakse</a:t>
            </a:r>
            <a:r>
              <a:rPr lang="en-US" sz="1400"/>
              <a:t> </a:t>
            </a:r>
            <a:r>
              <a:rPr lang="en-US" sz="1400" err="1"/>
              <a:t>hooned</a:t>
            </a:r>
            <a:r>
              <a:rPr lang="en-US" sz="1400"/>
              <a:t> </a:t>
            </a:r>
            <a:r>
              <a:rPr lang="en-US" sz="1400" err="1"/>
              <a:t>kus</a:t>
            </a:r>
            <a:r>
              <a:rPr lang="en-US" sz="1400"/>
              <a:t> </a:t>
            </a:r>
            <a:r>
              <a:rPr lang="en-US" sz="1400" err="1"/>
              <a:t>alaliselt</a:t>
            </a:r>
            <a:r>
              <a:rPr lang="en-US" sz="1400"/>
              <a:t> </a:t>
            </a:r>
            <a:r>
              <a:rPr lang="en-US" sz="1400" err="1"/>
              <a:t>elatakse</a:t>
            </a:r>
            <a:r>
              <a:rPr lang="en-US" sz="1400"/>
              <a:t> sees </a:t>
            </a:r>
            <a:r>
              <a:rPr lang="en-US" sz="1400" err="1"/>
              <a:t>või</a:t>
            </a:r>
            <a:r>
              <a:rPr lang="en-US" sz="1400"/>
              <a:t> mis on </a:t>
            </a:r>
            <a:r>
              <a:rPr lang="en-US" sz="1400" err="1"/>
              <a:t>hetkel</a:t>
            </a:r>
            <a:r>
              <a:rPr lang="en-US" sz="1400"/>
              <a:t> </a:t>
            </a:r>
            <a:r>
              <a:rPr lang="en-US" sz="1400" err="1"/>
              <a:t>vabad</a:t>
            </a:r>
            <a:r>
              <a:rPr lang="en-US" sz="1400"/>
              <a:t> ja </a:t>
            </a:r>
            <a:r>
              <a:rPr lang="en-US" sz="1400" err="1"/>
              <a:t>mõeldud</a:t>
            </a:r>
            <a:r>
              <a:rPr lang="en-US" sz="1400"/>
              <a:t> </a:t>
            </a:r>
            <a:r>
              <a:rPr lang="en-US" sz="1400" err="1"/>
              <a:t>hooajaliseks</a:t>
            </a:r>
            <a:r>
              <a:rPr lang="en-US" sz="1400"/>
              <a:t> </a:t>
            </a:r>
            <a:r>
              <a:rPr lang="en-US" sz="1400" err="1"/>
              <a:t>või</a:t>
            </a:r>
            <a:r>
              <a:rPr lang="en-US" sz="1400"/>
              <a:t> </a:t>
            </a:r>
            <a:r>
              <a:rPr lang="en-US" sz="1400" err="1"/>
              <a:t>teiseseks</a:t>
            </a:r>
            <a:r>
              <a:rPr lang="en-US" sz="1400"/>
              <a:t> </a:t>
            </a:r>
            <a:r>
              <a:rPr lang="en-US" sz="1400" err="1"/>
              <a:t>kasutamiseks</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Pea 30% </a:t>
            </a:r>
            <a:r>
              <a:rPr lang="en-US" sz="1400" err="1"/>
              <a:t>tavaeluruumidest</a:t>
            </a:r>
            <a:r>
              <a:rPr lang="en-US" sz="1400"/>
              <a:t> on </a:t>
            </a:r>
            <a:r>
              <a:rPr lang="en-US" sz="1400" err="1"/>
              <a:t>tühjad</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Asustatud</a:t>
            </a:r>
            <a:r>
              <a:rPr lang="en-US" sz="1400"/>
              <a:t> </a:t>
            </a:r>
            <a:r>
              <a:rPr lang="en-US" sz="1400" err="1"/>
              <a:t>tavaeluruumidest</a:t>
            </a:r>
            <a:r>
              <a:rPr lang="en-US" sz="1400"/>
              <a:t> </a:t>
            </a:r>
            <a:r>
              <a:rPr lang="en-US" sz="1400" err="1"/>
              <a:t>puudub</a:t>
            </a:r>
            <a:r>
              <a:rPr lang="en-US" sz="1400"/>
              <a:t> 17% </a:t>
            </a:r>
            <a:r>
              <a:rPr lang="en-US" sz="1400" err="1"/>
              <a:t>kraanivesi</a:t>
            </a:r>
            <a:r>
              <a:rPr lang="en-US" sz="1400"/>
              <a:t> </a:t>
            </a:r>
            <a:r>
              <a:rPr lang="en-US" sz="1400" err="1"/>
              <a:t>eluruumis</a:t>
            </a:r>
            <a:r>
              <a:rPr lang="en-US" sz="1400"/>
              <a:t>, 10% </a:t>
            </a:r>
            <a:r>
              <a:rPr lang="en-US" sz="1400" err="1"/>
              <a:t>puudub</a:t>
            </a:r>
            <a:r>
              <a:rPr lang="en-US" sz="1400"/>
              <a:t> </a:t>
            </a:r>
            <a:r>
              <a:rPr lang="en-US" sz="1400" err="1"/>
              <a:t>pesemisvõimalus</a:t>
            </a:r>
            <a:r>
              <a:rPr lang="en-US" sz="1400"/>
              <a:t> (</a:t>
            </a:r>
            <a:r>
              <a:rPr lang="en-US" sz="1400" err="1"/>
              <a:t>sh</a:t>
            </a:r>
            <a:r>
              <a:rPr lang="en-US" sz="1400"/>
              <a:t> </a:t>
            </a:r>
            <a:r>
              <a:rPr lang="en-US" sz="1400" err="1"/>
              <a:t>puudub</a:t>
            </a:r>
            <a:r>
              <a:rPr lang="en-US" sz="1400"/>
              <a:t> </a:t>
            </a:r>
            <a:r>
              <a:rPr lang="en-US" sz="1400" err="1"/>
              <a:t>dušš</a:t>
            </a:r>
            <a:r>
              <a:rPr lang="en-US" sz="1400"/>
              <a:t>, </a:t>
            </a:r>
            <a:r>
              <a:rPr lang="en-US" sz="1400" err="1"/>
              <a:t>vann</a:t>
            </a:r>
            <a:r>
              <a:rPr lang="en-US" sz="1400"/>
              <a:t> </a:t>
            </a:r>
            <a:r>
              <a:rPr lang="en-US" sz="1400" err="1"/>
              <a:t>või</a:t>
            </a:r>
            <a:r>
              <a:rPr lang="en-US" sz="1400"/>
              <a:t> </a:t>
            </a:r>
            <a:r>
              <a:rPr lang="en-US" sz="1400" err="1"/>
              <a:t>saun</a:t>
            </a:r>
            <a:r>
              <a:rPr lang="en-US" sz="1400"/>
              <a:t>), 24% </a:t>
            </a:r>
            <a:r>
              <a:rPr lang="en-US" sz="1400" err="1"/>
              <a:t>puudub</a:t>
            </a:r>
            <a:r>
              <a:rPr lang="en-US" sz="1400"/>
              <a:t> </a:t>
            </a:r>
            <a:r>
              <a:rPr lang="en-US" sz="1400" err="1"/>
              <a:t>eluruumis</a:t>
            </a:r>
            <a:r>
              <a:rPr lang="en-US" sz="1400"/>
              <a:t> </a:t>
            </a:r>
            <a:r>
              <a:rPr lang="en-US" sz="1400" err="1"/>
              <a:t>veega</a:t>
            </a:r>
            <a:r>
              <a:rPr lang="en-US" sz="1400"/>
              <a:t> </a:t>
            </a:r>
            <a:r>
              <a:rPr lang="en-US" sz="1400" err="1"/>
              <a:t>tualettruum</a:t>
            </a:r>
            <a:r>
              <a:rPr lang="en-US" sz="1400"/>
              <a:t>. </a:t>
            </a:r>
          </a:p>
          <a:p>
            <a:pPr marL="0" indent="0">
              <a:buClr>
                <a:srgbClr val="FB821E"/>
              </a:buClr>
              <a:buNone/>
            </a:pPr>
            <a:endParaRPr lang="en-US" sz="1400"/>
          </a:p>
        </p:txBody>
      </p:sp>
      <p:sp>
        <p:nvSpPr>
          <p:cNvPr id="2" name="Sisu kohatäide 2">
            <a:extLst>
              <a:ext uri="{FF2B5EF4-FFF2-40B4-BE49-F238E27FC236}">
                <a16:creationId xmlns:a16="http://schemas.microsoft.com/office/drawing/2014/main" id="{8719775A-8EDD-0A68-8EC4-CAC295638354}"/>
              </a:ext>
            </a:extLst>
          </p:cNvPr>
          <p:cNvSpPr txBox="1">
            <a:spLocks/>
          </p:cNvSpPr>
          <p:nvPr/>
        </p:nvSpPr>
        <p:spPr>
          <a:xfrm>
            <a:off x="159798" y="6400749"/>
            <a:ext cx="6410632"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Eesti </a:t>
            </a:r>
            <a:r>
              <a:rPr lang="en-US" sz="800" err="1"/>
              <a:t>rahva</a:t>
            </a:r>
            <a:r>
              <a:rPr lang="en-US" sz="800"/>
              <a:t>- ja </a:t>
            </a:r>
            <a:r>
              <a:rPr lang="en-US" sz="800" err="1"/>
              <a:t>eluruumide</a:t>
            </a:r>
            <a:r>
              <a:rPr lang="en-US" sz="800"/>
              <a:t> </a:t>
            </a:r>
            <a:r>
              <a:rPr lang="en-US" sz="800" err="1"/>
              <a:t>loendus</a:t>
            </a:r>
            <a:r>
              <a:rPr lang="en-US" sz="800"/>
              <a:t> 2021. </a:t>
            </a:r>
            <a:r>
              <a:rPr lang="en-US" sz="800" err="1"/>
              <a:t>Statistikaamet</a:t>
            </a:r>
            <a:endParaRPr lang="en-US" sz="800"/>
          </a:p>
          <a:p>
            <a:pPr marL="0" indent="0">
              <a:spcBef>
                <a:spcPts val="0"/>
              </a:spcBef>
              <a:buNone/>
            </a:pPr>
            <a:r>
              <a:rPr lang="en-US" sz="800">
                <a:hlinkClick r:id="rId3"/>
              </a:rPr>
              <a:t>https://www.stat.ee/sites/default/files/2022-07/Eluruumid_maakondade_vordlus_1.pdf</a:t>
            </a:r>
            <a:r>
              <a:rPr lang="et-EE" sz="800"/>
              <a:t> </a:t>
            </a:r>
            <a:r>
              <a:rPr lang="en-US" sz="800"/>
              <a:t> </a:t>
            </a:r>
          </a:p>
        </p:txBody>
      </p:sp>
      <p:sp>
        <p:nvSpPr>
          <p:cNvPr id="4" name="Slaidinumbri kohatäide 3">
            <a:extLst>
              <a:ext uri="{FF2B5EF4-FFF2-40B4-BE49-F238E27FC236}">
                <a16:creationId xmlns:a16="http://schemas.microsoft.com/office/drawing/2014/main" id="{4D1FF481-E9B2-BA3E-6B09-363010620CA9}"/>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85</a:t>
            </a:fld>
            <a:endParaRPr lang="et-EE">
              <a:solidFill>
                <a:prstClr val="black"/>
              </a:solidFill>
              <a:latin typeface="Calibri"/>
            </a:endParaRPr>
          </a:p>
        </p:txBody>
      </p:sp>
    </p:spTree>
    <p:extLst>
      <p:ext uri="{BB962C8B-B14F-4D97-AF65-F5344CB8AC3E}">
        <p14:creationId xmlns:p14="http://schemas.microsoft.com/office/powerpoint/2010/main" val="4200177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4">
            <a:extLst>
              <a:ext uri="{FF2B5EF4-FFF2-40B4-BE49-F238E27FC236}">
                <a16:creationId xmlns:a16="http://schemas.microsoft.com/office/drawing/2014/main" id="{4C3C79B2-11C3-B3CD-2CD7-F85E08C2291D}"/>
              </a:ext>
            </a:extLst>
          </p:cNvPr>
          <p:cNvSpPr>
            <a:spLocks noGrp="1"/>
          </p:cNvSpPr>
          <p:nvPr>
            <p:ph type="title"/>
          </p:nvPr>
        </p:nvSpPr>
        <p:spPr>
          <a:xfrm>
            <a:off x="643944" y="128017"/>
            <a:ext cx="10266712" cy="1161606"/>
          </a:xfrm>
        </p:spPr>
        <p:txBody>
          <a:bodyPr>
            <a:noAutofit/>
          </a:bodyPr>
          <a:lstStyle/>
          <a:p>
            <a:r>
              <a:rPr lang="en-US" err="1"/>
              <a:t>Suhtelise</a:t>
            </a:r>
            <a:r>
              <a:rPr lang="en-US"/>
              <a:t> </a:t>
            </a:r>
            <a:r>
              <a:rPr lang="en-US" err="1"/>
              <a:t>vaesuse</a:t>
            </a:r>
            <a:r>
              <a:rPr lang="en-US"/>
              <a:t> </a:t>
            </a:r>
            <a:r>
              <a:rPr lang="en-US" err="1"/>
              <a:t>määr</a:t>
            </a:r>
            <a:r>
              <a:rPr lang="en-US"/>
              <a:t> </a:t>
            </a:r>
            <a:r>
              <a:rPr lang="en-US" err="1"/>
              <a:t>tõusis</a:t>
            </a:r>
            <a:r>
              <a:rPr lang="en-US"/>
              <a:t> Jõgeva </a:t>
            </a:r>
            <a:r>
              <a:rPr lang="en-US" err="1"/>
              <a:t>maakonnas</a:t>
            </a:r>
            <a:r>
              <a:rPr lang="en-US"/>
              <a:t> 5,7%</a:t>
            </a:r>
          </a:p>
        </p:txBody>
      </p:sp>
      <p:sp>
        <p:nvSpPr>
          <p:cNvPr id="6" name="AutoShape 15">
            <a:extLst>
              <a:ext uri="{FF2B5EF4-FFF2-40B4-BE49-F238E27FC236}">
                <a16:creationId xmlns:a16="http://schemas.microsoft.com/office/drawing/2014/main" id="{9F55DB2F-F38A-8C33-8234-9EA4DED843D4}"/>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Sisu kohatäide 2">
            <a:extLst>
              <a:ext uri="{FF2B5EF4-FFF2-40B4-BE49-F238E27FC236}">
                <a16:creationId xmlns:a16="http://schemas.microsoft.com/office/drawing/2014/main" id="{5A9502A6-CC93-57A4-36AF-6D3BFB363AAF}"/>
              </a:ext>
            </a:extLst>
          </p:cNvPr>
          <p:cNvSpPr txBox="1">
            <a:spLocks/>
          </p:cNvSpPr>
          <p:nvPr/>
        </p:nvSpPr>
        <p:spPr>
          <a:xfrm>
            <a:off x="609598" y="1541929"/>
            <a:ext cx="4559642" cy="4814424"/>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 </a:t>
            </a:r>
            <a:r>
              <a:rPr lang="en-US" sz="1400" err="1"/>
              <a:t>maakonnas</a:t>
            </a:r>
            <a:r>
              <a:rPr lang="en-US" sz="1400"/>
              <a:t> </a:t>
            </a:r>
            <a:r>
              <a:rPr lang="en-US" sz="1400" err="1"/>
              <a:t>elab</a:t>
            </a:r>
            <a:r>
              <a:rPr lang="en-US" sz="1400"/>
              <a:t> </a:t>
            </a:r>
            <a:r>
              <a:rPr lang="en-US" sz="1400" err="1"/>
              <a:t>suhtelises</a:t>
            </a:r>
            <a:r>
              <a:rPr lang="en-US" sz="1400"/>
              <a:t> </a:t>
            </a:r>
            <a:r>
              <a:rPr lang="en-US" sz="1400" err="1"/>
              <a:t>vaesuses</a:t>
            </a:r>
            <a:r>
              <a:rPr lang="en-US" sz="1400"/>
              <a:t> 28,1% </a:t>
            </a:r>
            <a:r>
              <a:rPr lang="en-US" sz="1400" err="1"/>
              <a:t>elanikkonnast</a:t>
            </a:r>
            <a:r>
              <a:rPr lang="en-US" sz="1400"/>
              <a:t>. Eesti </a:t>
            </a:r>
            <a:r>
              <a:rPr lang="en-US" sz="1400" err="1"/>
              <a:t>maakondade</a:t>
            </a:r>
            <a:r>
              <a:rPr lang="en-US" sz="1400"/>
              <a:t> </a:t>
            </a:r>
            <a:r>
              <a:rPr lang="en-US" sz="1400" err="1"/>
              <a:t>lõikes</a:t>
            </a:r>
            <a:r>
              <a:rPr lang="en-US" sz="1400"/>
              <a:t> on Jõgeva </a:t>
            </a:r>
            <a:r>
              <a:rPr lang="en-US" sz="1400" err="1"/>
              <a:t>kuuendal</a:t>
            </a:r>
            <a:r>
              <a:rPr lang="en-US" sz="1400"/>
              <a:t> </a:t>
            </a:r>
            <a:r>
              <a:rPr lang="en-US" sz="1400" err="1"/>
              <a:t>kohal</a:t>
            </a:r>
            <a:r>
              <a:rPr lang="en-US" sz="1400"/>
              <a:t>. </a:t>
            </a:r>
            <a:r>
              <a:rPr lang="en-US" sz="1400" err="1"/>
              <a:t>Kõige</a:t>
            </a:r>
            <a:r>
              <a:rPr lang="en-US" sz="1400"/>
              <a:t> </a:t>
            </a:r>
            <a:r>
              <a:rPr lang="en-US" sz="1400" err="1"/>
              <a:t>kõrgem</a:t>
            </a:r>
            <a:r>
              <a:rPr lang="en-US" sz="1400"/>
              <a:t> on </a:t>
            </a:r>
            <a:r>
              <a:rPr lang="en-US" sz="1400" err="1"/>
              <a:t>suhtelise</a:t>
            </a:r>
            <a:r>
              <a:rPr lang="en-US" sz="1400"/>
              <a:t> </a:t>
            </a:r>
            <a:r>
              <a:rPr lang="en-US" sz="1400" err="1"/>
              <a:t>vaesuse</a:t>
            </a:r>
            <a:r>
              <a:rPr lang="en-US" sz="1400"/>
              <a:t> </a:t>
            </a:r>
            <a:r>
              <a:rPr lang="en-US" sz="1400" err="1"/>
              <a:t>määr</a:t>
            </a:r>
            <a:r>
              <a:rPr lang="en-US" sz="1400"/>
              <a:t> Ida-</a:t>
            </a:r>
            <a:r>
              <a:rPr lang="en-US" sz="1400" err="1"/>
              <a:t>Viru</a:t>
            </a:r>
            <a:r>
              <a:rPr lang="en-US" sz="1400"/>
              <a:t> </a:t>
            </a:r>
            <a:r>
              <a:rPr lang="en-US" sz="1400" err="1"/>
              <a:t>maakonnas</a:t>
            </a:r>
            <a:r>
              <a:rPr lang="en-US" sz="1400"/>
              <a:t>, </a:t>
            </a:r>
            <a:r>
              <a:rPr lang="en-US" sz="1400" err="1"/>
              <a:t>millele</a:t>
            </a:r>
            <a:r>
              <a:rPr lang="en-US" sz="1400"/>
              <a:t> </a:t>
            </a:r>
            <a:r>
              <a:rPr lang="en-US" sz="1400" err="1"/>
              <a:t>järgnevad</a:t>
            </a:r>
            <a:r>
              <a:rPr lang="en-US" sz="1400"/>
              <a:t> </a:t>
            </a:r>
            <a:r>
              <a:rPr lang="en-US" sz="1400" err="1"/>
              <a:t>Hiiumaa</a:t>
            </a:r>
            <a:r>
              <a:rPr lang="en-US" sz="1400"/>
              <a:t>, </a:t>
            </a:r>
            <a:r>
              <a:rPr lang="en-US" sz="1400" err="1"/>
              <a:t>Võru</a:t>
            </a:r>
            <a:r>
              <a:rPr lang="en-US" sz="1400"/>
              <a:t>, </a:t>
            </a:r>
            <a:r>
              <a:rPr lang="en-US" sz="1400" err="1"/>
              <a:t>Viljandi</a:t>
            </a:r>
            <a:r>
              <a:rPr lang="en-US" sz="1400"/>
              <a:t>, Põlva ja Jõgeva </a:t>
            </a:r>
            <a:r>
              <a:rPr lang="en-US" sz="1400" err="1"/>
              <a:t>maakond</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fi-FI" sz="1400"/>
              <a:t>Suhteline vaesus tõusis enim Viljandimaal (7,7%), Ida-Virumaal (6,9%), Hiiumaal (6,6%) ning Jõgeval (5,7%).</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b="0" i="0" err="1">
                <a:effectLst/>
              </a:rPr>
              <a:t>Statistikaameti</a:t>
            </a:r>
            <a:r>
              <a:rPr lang="en-US" sz="1400" b="0" i="0">
                <a:effectLst/>
              </a:rPr>
              <a:t> </a:t>
            </a:r>
            <a:r>
              <a:rPr lang="en-US" sz="1400" b="0" i="0" err="1">
                <a:effectLst/>
              </a:rPr>
              <a:t>andmetel</a:t>
            </a:r>
            <a:r>
              <a:rPr lang="en-US" sz="1400" b="0" i="0">
                <a:effectLst/>
              </a:rPr>
              <a:t> </a:t>
            </a:r>
            <a:r>
              <a:rPr lang="en-US" sz="1400" b="0" i="0" err="1">
                <a:effectLst/>
              </a:rPr>
              <a:t>elas</a:t>
            </a:r>
            <a:r>
              <a:rPr lang="en-US" sz="1400" b="0" i="0">
                <a:effectLst/>
              </a:rPr>
              <a:t> </a:t>
            </a:r>
            <a:r>
              <a:rPr lang="en-US" sz="1400" b="0" i="0" err="1">
                <a:effectLst/>
              </a:rPr>
              <a:t>mullu</a:t>
            </a:r>
            <a:r>
              <a:rPr lang="en-US" sz="1400" b="0" i="0">
                <a:effectLst/>
              </a:rPr>
              <a:t> </a:t>
            </a:r>
            <a:r>
              <a:rPr lang="en-US" sz="1400" b="0" i="0" err="1">
                <a:effectLst/>
              </a:rPr>
              <a:t>suhtelises</a:t>
            </a:r>
            <a:r>
              <a:rPr lang="en-US" sz="1400" b="0" i="0">
                <a:effectLst/>
              </a:rPr>
              <a:t> </a:t>
            </a:r>
            <a:r>
              <a:rPr lang="en-US" sz="1400" b="0" i="0" err="1">
                <a:effectLst/>
              </a:rPr>
              <a:t>vaesuses</a:t>
            </a:r>
            <a:r>
              <a:rPr lang="en-US" sz="1400" b="0" i="0">
                <a:effectLst/>
              </a:rPr>
              <a:t> 22,8% Eesti </a:t>
            </a:r>
            <a:r>
              <a:rPr lang="en-US" sz="1400" b="0" i="0" err="1">
                <a:effectLst/>
              </a:rPr>
              <a:t>elanikkonnast</a:t>
            </a:r>
            <a:r>
              <a:rPr lang="en-US" sz="1400" b="0" i="0">
                <a:effectLst/>
              </a:rPr>
              <a:t>, mis on </a:t>
            </a:r>
            <a:r>
              <a:rPr lang="en-US" sz="1400" b="0" i="0" err="1">
                <a:effectLst/>
              </a:rPr>
              <a:t>läbi</a:t>
            </a:r>
            <a:r>
              <a:rPr lang="en-US" sz="1400" b="0" i="0">
                <a:effectLst/>
              </a:rPr>
              <a:t> </a:t>
            </a:r>
            <a:r>
              <a:rPr lang="en-US" sz="1400" b="0" i="0" err="1">
                <a:effectLst/>
              </a:rPr>
              <a:t>aastate</a:t>
            </a:r>
            <a:r>
              <a:rPr lang="en-US" sz="1400" b="0" i="0">
                <a:effectLst/>
              </a:rPr>
              <a:t> </a:t>
            </a:r>
            <a:r>
              <a:rPr lang="en-US" sz="1400" b="0" i="0" err="1">
                <a:effectLst/>
              </a:rPr>
              <a:t>kõrgeim</a:t>
            </a:r>
            <a:r>
              <a:rPr lang="en-US" sz="1400" b="0" i="0">
                <a:effectLst/>
              </a:rPr>
              <a:t> </a:t>
            </a:r>
            <a:r>
              <a:rPr lang="en-US" sz="1400" b="0" i="0" err="1">
                <a:effectLst/>
              </a:rPr>
              <a:t>määr</a:t>
            </a:r>
            <a:r>
              <a:rPr lang="en-US" sz="1400" b="0" i="0">
                <a:effectLst/>
              </a:rPr>
              <a:t>. </a:t>
            </a:r>
            <a:r>
              <a:rPr lang="et-EE" sz="1400" b="0" i="0">
                <a:effectLst/>
              </a:rPr>
              <a:t>Suhteline vaesus näitab sissetulekute ebavõrdust riigis</a:t>
            </a:r>
            <a:r>
              <a:rPr lang="en-US" sz="1400" b="0" i="0">
                <a:effectLst/>
              </a:rPr>
              <a:t>. </a:t>
            </a:r>
            <a:r>
              <a:rPr lang="fi-FI" sz="1400"/>
              <a:t>Suhtelist</a:t>
            </a:r>
            <a:r>
              <a:rPr lang="en-US" sz="1400"/>
              <a:t> </a:t>
            </a:r>
            <a:r>
              <a:rPr lang="en-US" sz="1400" err="1"/>
              <a:t>vaesust</a:t>
            </a:r>
            <a:r>
              <a:rPr lang="en-US" sz="1400"/>
              <a:t> </a:t>
            </a:r>
            <a:r>
              <a:rPr lang="en-US" sz="1400" err="1"/>
              <a:t>kannatavad</a:t>
            </a:r>
            <a:r>
              <a:rPr lang="en-US" sz="1400"/>
              <a:t> </a:t>
            </a:r>
            <a:r>
              <a:rPr lang="en-US" sz="1400" err="1"/>
              <a:t>enim</a:t>
            </a:r>
            <a:r>
              <a:rPr lang="en-US" sz="1400"/>
              <a:t> </a:t>
            </a:r>
            <a:r>
              <a:rPr lang="en-US" sz="1400" err="1"/>
              <a:t>vanemaealised</a:t>
            </a:r>
            <a:r>
              <a:rPr lang="en-US" sz="1400"/>
              <a:t> ja </a:t>
            </a:r>
            <a:r>
              <a:rPr lang="en-US" sz="1400" err="1"/>
              <a:t>üksikavnemaga</a:t>
            </a:r>
            <a:r>
              <a:rPr lang="en-US" sz="1400"/>
              <a:t> </a:t>
            </a:r>
            <a:r>
              <a:rPr lang="en-US" sz="1400" err="1"/>
              <a:t>pered</a:t>
            </a:r>
            <a:r>
              <a:rPr lang="en-US" sz="1400"/>
              <a:t>.</a:t>
            </a:r>
            <a:endParaRPr lang="et-EE" sz="1400"/>
          </a:p>
          <a:p>
            <a:pPr marL="274320" indent="-274320" algn="just">
              <a:buClr>
                <a:srgbClr val="FB821E"/>
              </a:buClr>
              <a:buFont typeface="Wingdings" panose="05000000000000000000" pitchFamily="2" charset="2"/>
              <a:buChar char="ü"/>
            </a:pPr>
            <a:endParaRPr lang="en-US" sz="1400" b="0" i="0">
              <a:effectLst/>
            </a:endParaRPr>
          </a:p>
          <a:p>
            <a:pPr marL="274320" indent="-274320" algn="just">
              <a:buClr>
                <a:srgbClr val="FB821E"/>
              </a:buClr>
              <a:buFont typeface="Wingdings" panose="05000000000000000000" pitchFamily="2" charset="2"/>
              <a:buChar char="ü"/>
            </a:pPr>
            <a:r>
              <a:rPr lang="en-US" sz="1400" err="1"/>
              <a:t>Absoluutses</a:t>
            </a:r>
            <a:r>
              <a:rPr lang="en-US" sz="1400"/>
              <a:t> </a:t>
            </a:r>
            <a:r>
              <a:rPr lang="en-US" sz="1400" err="1"/>
              <a:t>vaesuse</a:t>
            </a:r>
            <a:r>
              <a:rPr lang="en-US" sz="1400"/>
              <a:t> </a:t>
            </a:r>
            <a:r>
              <a:rPr lang="en-US" sz="1400" err="1"/>
              <a:t>elas</a:t>
            </a:r>
            <a:r>
              <a:rPr lang="en-US" sz="1400"/>
              <a:t> 2021. </a:t>
            </a:r>
            <a:r>
              <a:rPr lang="en-US" sz="1400" err="1"/>
              <a:t>aastal</a:t>
            </a:r>
            <a:r>
              <a:rPr lang="en-US" sz="1400"/>
              <a:t> 1,4% Eesti </a:t>
            </a:r>
            <a:r>
              <a:rPr lang="en-US" sz="1400" err="1"/>
              <a:t>elanikkonnast</a:t>
            </a:r>
            <a:r>
              <a:rPr lang="en-US" sz="1400"/>
              <a:t>. </a:t>
            </a:r>
            <a:r>
              <a:rPr lang="fi-FI" sz="1400"/>
              <a:t>Absoluutne vaesus näitab, kui suur osa ühiskonnast ei ole võimeline end ära elatama. Absoluutses vaesuses elavate inimeste leibkonna koosseisu arvestav kuu sissetulek oli väiksem kui 234 €. </a:t>
            </a:r>
            <a:endParaRPr lang="en-US" sz="1400"/>
          </a:p>
        </p:txBody>
      </p:sp>
      <p:sp>
        <p:nvSpPr>
          <p:cNvPr id="2" name="Sisu kohatäide 2">
            <a:extLst>
              <a:ext uri="{FF2B5EF4-FFF2-40B4-BE49-F238E27FC236}">
                <a16:creationId xmlns:a16="http://schemas.microsoft.com/office/drawing/2014/main" id="{8719775A-8EDD-0A68-8EC4-CAC295638354}"/>
              </a:ext>
            </a:extLst>
          </p:cNvPr>
          <p:cNvSpPr txBox="1">
            <a:spLocks/>
          </p:cNvSpPr>
          <p:nvPr/>
        </p:nvSpPr>
        <p:spPr>
          <a:xfrm>
            <a:off x="88776" y="6460014"/>
            <a:ext cx="6410632"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2022. </a:t>
            </a:r>
            <a:r>
              <a:rPr lang="en-US" sz="800" err="1"/>
              <a:t>aasta</a:t>
            </a:r>
            <a:r>
              <a:rPr lang="en-US" sz="800"/>
              <a:t> Eesti </a:t>
            </a:r>
            <a:r>
              <a:rPr lang="en-US" sz="800" err="1"/>
              <a:t>sotsiaaluuring</a:t>
            </a:r>
            <a:r>
              <a:rPr lang="en-US" sz="800"/>
              <a:t>. </a:t>
            </a:r>
            <a:r>
              <a:rPr lang="en-US" sz="800" err="1"/>
              <a:t>Statistikaamet</a:t>
            </a:r>
            <a:endParaRPr lang="en-US" sz="800"/>
          </a:p>
          <a:p>
            <a:pPr marL="0" indent="0">
              <a:spcBef>
                <a:spcPts val="0"/>
              </a:spcBef>
              <a:buNone/>
            </a:pPr>
            <a:r>
              <a:rPr lang="en-US" sz="800">
                <a:hlinkClick r:id="rId3"/>
              </a:rPr>
              <a:t>https://www.err.ee/1608781702/suhtelist-vaesust-kannatavad-enim-vanemaealised-ja-uksikvanema-pered</a:t>
            </a:r>
            <a:r>
              <a:rPr lang="en-US" sz="800"/>
              <a:t> </a:t>
            </a:r>
          </a:p>
        </p:txBody>
      </p:sp>
      <p:sp>
        <p:nvSpPr>
          <p:cNvPr id="10" name="TextBox 9">
            <a:extLst>
              <a:ext uri="{FF2B5EF4-FFF2-40B4-BE49-F238E27FC236}">
                <a16:creationId xmlns:a16="http://schemas.microsoft.com/office/drawing/2014/main" id="{623860BE-7DB2-8BD9-F588-7DD673D638CA}"/>
              </a:ext>
            </a:extLst>
          </p:cNvPr>
          <p:cNvSpPr txBox="1"/>
          <p:nvPr/>
        </p:nvSpPr>
        <p:spPr>
          <a:xfrm>
            <a:off x="5169240" y="1541929"/>
            <a:ext cx="5429117" cy="338554"/>
          </a:xfrm>
          <a:prstGeom prst="rect">
            <a:avLst/>
          </a:prstGeom>
          <a:noFill/>
        </p:spPr>
        <p:txBody>
          <a:bodyPr wrap="square" rtlCol="0">
            <a:spAutoFit/>
          </a:bodyPr>
          <a:lstStyle/>
          <a:p>
            <a:r>
              <a:rPr lang="en-US" sz="1600" b="1" err="1">
                <a:latin typeface="+mj-lt"/>
                <a:cs typeface="Arial" panose="020B0604020202020204" pitchFamily="34" charset="0"/>
              </a:rPr>
              <a:t>Suhtelise</a:t>
            </a:r>
            <a:r>
              <a:rPr lang="en-US" sz="1600" b="1">
                <a:latin typeface="+mj-lt"/>
                <a:cs typeface="Arial" panose="020B0604020202020204" pitchFamily="34" charset="0"/>
              </a:rPr>
              <a:t> </a:t>
            </a:r>
            <a:r>
              <a:rPr lang="en-US" sz="1600" b="1" err="1">
                <a:latin typeface="+mj-lt"/>
                <a:cs typeface="Arial" panose="020B0604020202020204" pitchFamily="34" charset="0"/>
              </a:rPr>
              <a:t>vaesuse</a:t>
            </a:r>
            <a:r>
              <a:rPr lang="en-US" sz="1600" b="1">
                <a:latin typeface="+mj-lt"/>
                <a:cs typeface="Arial" panose="020B0604020202020204" pitchFamily="34" charset="0"/>
              </a:rPr>
              <a:t> </a:t>
            </a:r>
            <a:r>
              <a:rPr lang="en-US" sz="1600" b="1" err="1">
                <a:latin typeface="+mj-lt"/>
                <a:cs typeface="Arial" panose="020B0604020202020204" pitchFamily="34" charset="0"/>
              </a:rPr>
              <a:t>määr</a:t>
            </a:r>
            <a:r>
              <a:rPr lang="en-US" sz="1600" b="1">
                <a:latin typeface="+mj-lt"/>
                <a:cs typeface="Arial" panose="020B0604020202020204" pitchFamily="34" charset="0"/>
              </a:rPr>
              <a:t> </a:t>
            </a:r>
            <a:r>
              <a:rPr lang="en-US" sz="1600" b="1" err="1">
                <a:latin typeface="+mj-lt"/>
                <a:cs typeface="Arial" panose="020B0604020202020204" pitchFamily="34" charset="0"/>
              </a:rPr>
              <a:t>maakonniti</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 2021 </a:t>
            </a:r>
            <a:r>
              <a:rPr lang="en-US" sz="1600" err="1">
                <a:latin typeface="+mj-lt"/>
                <a:cs typeface="Arial" panose="020B0604020202020204" pitchFamily="34" charset="0"/>
              </a:rPr>
              <a:t>võrreldes</a:t>
            </a:r>
            <a:r>
              <a:rPr lang="en-US" sz="1600">
                <a:latin typeface="+mj-lt"/>
                <a:cs typeface="Arial" panose="020B0604020202020204" pitchFamily="34" charset="0"/>
              </a:rPr>
              <a:t> 2020</a:t>
            </a:r>
            <a:endParaRPr lang="et-EE" sz="1600" b="1">
              <a:latin typeface="+mj-lt"/>
              <a:cs typeface="Arial" panose="020B0604020202020204" pitchFamily="34" charset="0"/>
            </a:endParaRPr>
          </a:p>
        </p:txBody>
      </p:sp>
      <p:grpSp>
        <p:nvGrpSpPr>
          <p:cNvPr id="15" name="Group 14">
            <a:extLst>
              <a:ext uri="{FF2B5EF4-FFF2-40B4-BE49-F238E27FC236}">
                <a16:creationId xmlns:a16="http://schemas.microsoft.com/office/drawing/2014/main" id="{C52CA252-644B-F620-C744-DD4DAF5ADB1F}"/>
              </a:ext>
            </a:extLst>
          </p:cNvPr>
          <p:cNvGrpSpPr/>
          <p:nvPr/>
        </p:nvGrpSpPr>
        <p:grpSpPr>
          <a:xfrm>
            <a:off x="5254585" y="2052679"/>
            <a:ext cx="6560366" cy="4235139"/>
            <a:chOff x="5139171" y="2052679"/>
            <a:chExt cx="6560366" cy="4235139"/>
          </a:xfrm>
        </p:grpSpPr>
        <p:pic>
          <p:nvPicPr>
            <p:cNvPr id="7" name="Picture 6">
              <a:extLst>
                <a:ext uri="{FF2B5EF4-FFF2-40B4-BE49-F238E27FC236}">
                  <a16:creationId xmlns:a16="http://schemas.microsoft.com/office/drawing/2014/main" id="{71BCE5C7-8C02-64F8-06C6-40C4A81D9FDD}"/>
                </a:ext>
              </a:extLst>
            </p:cNvPr>
            <p:cNvPicPr>
              <a:picLocks noChangeAspect="1"/>
            </p:cNvPicPr>
            <p:nvPr/>
          </p:nvPicPr>
          <p:blipFill>
            <a:blip r:embed="rId4"/>
            <a:stretch>
              <a:fillRect/>
            </a:stretch>
          </p:blipFill>
          <p:spPr>
            <a:xfrm>
              <a:off x="5156454" y="2052679"/>
              <a:ext cx="6543083" cy="4235139"/>
            </a:xfrm>
            <a:prstGeom prst="rect">
              <a:avLst/>
            </a:prstGeom>
          </p:spPr>
        </p:pic>
        <p:pic>
          <p:nvPicPr>
            <p:cNvPr id="13" name="Picture 12">
              <a:extLst>
                <a:ext uri="{FF2B5EF4-FFF2-40B4-BE49-F238E27FC236}">
                  <a16:creationId xmlns:a16="http://schemas.microsoft.com/office/drawing/2014/main" id="{3A8C0B61-F35E-DEF8-B65C-B04630EA954F}"/>
                </a:ext>
              </a:extLst>
            </p:cNvPr>
            <p:cNvPicPr>
              <a:picLocks noChangeAspect="1"/>
            </p:cNvPicPr>
            <p:nvPr/>
          </p:nvPicPr>
          <p:blipFill>
            <a:blip r:embed="rId5"/>
            <a:stretch>
              <a:fillRect/>
            </a:stretch>
          </p:blipFill>
          <p:spPr>
            <a:xfrm>
              <a:off x="5139171" y="2052679"/>
              <a:ext cx="956829" cy="851886"/>
            </a:xfrm>
            <a:prstGeom prst="rect">
              <a:avLst/>
            </a:prstGeom>
          </p:spPr>
        </p:pic>
      </p:grpSp>
      <p:sp>
        <p:nvSpPr>
          <p:cNvPr id="4" name="Slaidinumbri kohatäide 3">
            <a:extLst>
              <a:ext uri="{FF2B5EF4-FFF2-40B4-BE49-F238E27FC236}">
                <a16:creationId xmlns:a16="http://schemas.microsoft.com/office/drawing/2014/main" id="{97570F74-80AE-A08D-7073-1F5F93737C7B}"/>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86</a:t>
            </a:fld>
            <a:endParaRPr lang="et-EE">
              <a:solidFill>
                <a:prstClr val="black"/>
              </a:solidFill>
              <a:latin typeface="Calibri"/>
            </a:endParaRPr>
          </a:p>
        </p:txBody>
      </p:sp>
    </p:spTree>
    <p:extLst>
      <p:ext uri="{BB962C8B-B14F-4D97-AF65-F5344CB8AC3E}">
        <p14:creationId xmlns:p14="http://schemas.microsoft.com/office/powerpoint/2010/main" val="17419362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4">
            <a:extLst>
              <a:ext uri="{FF2B5EF4-FFF2-40B4-BE49-F238E27FC236}">
                <a16:creationId xmlns:a16="http://schemas.microsoft.com/office/drawing/2014/main" id="{4C3C79B2-11C3-B3CD-2CD7-F85E08C2291D}"/>
              </a:ext>
            </a:extLst>
          </p:cNvPr>
          <p:cNvSpPr>
            <a:spLocks noGrp="1"/>
          </p:cNvSpPr>
          <p:nvPr>
            <p:ph type="title"/>
          </p:nvPr>
        </p:nvSpPr>
        <p:spPr>
          <a:xfrm>
            <a:off x="643944" y="128017"/>
            <a:ext cx="10176456" cy="1161606"/>
          </a:xfrm>
        </p:spPr>
        <p:txBody>
          <a:bodyPr>
            <a:noAutofit/>
          </a:bodyPr>
          <a:lstStyle/>
          <a:p>
            <a:r>
              <a:rPr lang="en-US" err="1"/>
              <a:t>Ligipääsetavuse</a:t>
            </a:r>
            <a:r>
              <a:rPr lang="en-US"/>
              <a:t> </a:t>
            </a:r>
            <a:r>
              <a:rPr lang="en-US" err="1"/>
              <a:t>teenustase</a:t>
            </a:r>
            <a:r>
              <a:rPr lang="en-US"/>
              <a:t> on </a:t>
            </a:r>
            <a:r>
              <a:rPr lang="en-US" err="1"/>
              <a:t>terves</a:t>
            </a:r>
            <a:r>
              <a:rPr lang="en-US"/>
              <a:t> </a:t>
            </a:r>
            <a:r>
              <a:rPr lang="en-US" err="1"/>
              <a:t>Eestis</a:t>
            </a:r>
            <a:r>
              <a:rPr lang="en-US"/>
              <a:t> </a:t>
            </a:r>
            <a:r>
              <a:rPr lang="en-US" err="1"/>
              <a:t>kui</a:t>
            </a:r>
            <a:r>
              <a:rPr lang="en-US"/>
              <a:t> ka </a:t>
            </a:r>
            <a:r>
              <a:rPr lang="en-US" err="1"/>
              <a:t>meie</a:t>
            </a:r>
            <a:r>
              <a:rPr lang="en-US"/>
              <a:t> </a:t>
            </a:r>
            <a:r>
              <a:rPr lang="en-US" err="1"/>
              <a:t>tegevuspiirkonnas</a:t>
            </a:r>
            <a:r>
              <a:rPr lang="en-US"/>
              <a:t> </a:t>
            </a:r>
            <a:r>
              <a:rPr lang="en-US" err="1"/>
              <a:t>äärmiselt</a:t>
            </a:r>
            <a:r>
              <a:rPr lang="en-US"/>
              <a:t> </a:t>
            </a:r>
            <a:r>
              <a:rPr lang="en-US" err="1"/>
              <a:t>madal</a:t>
            </a:r>
            <a:endParaRPr lang="en-US"/>
          </a:p>
        </p:txBody>
      </p:sp>
      <p:sp>
        <p:nvSpPr>
          <p:cNvPr id="6" name="AutoShape 15">
            <a:extLst>
              <a:ext uri="{FF2B5EF4-FFF2-40B4-BE49-F238E27FC236}">
                <a16:creationId xmlns:a16="http://schemas.microsoft.com/office/drawing/2014/main" id="{9F55DB2F-F38A-8C33-8234-9EA4DED843D4}"/>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Sisu kohatäide 2">
            <a:extLst>
              <a:ext uri="{FF2B5EF4-FFF2-40B4-BE49-F238E27FC236}">
                <a16:creationId xmlns:a16="http://schemas.microsoft.com/office/drawing/2014/main" id="{5A9502A6-CC93-57A4-36AF-6D3BFB363AAF}"/>
              </a:ext>
            </a:extLst>
          </p:cNvPr>
          <p:cNvSpPr txBox="1">
            <a:spLocks/>
          </p:cNvSpPr>
          <p:nvPr/>
        </p:nvSpPr>
        <p:spPr>
          <a:xfrm>
            <a:off x="609601" y="1693221"/>
            <a:ext cx="2967317" cy="3886609"/>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err="1"/>
              <a:t>Ligipääsetavuse</a:t>
            </a:r>
            <a:r>
              <a:rPr lang="en-US" sz="1400"/>
              <a:t> </a:t>
            </a:r>
            <a:r>
              <a:rPr lang="en-US" sz="1400" err="1"/>
              <a:t>valdkonnas</a:t>
            </a:r>
            <a:r>
              <a:rPr lang="en-US" sz="1400"/>
              <a:t> </a:t>
            </a:r>
            <a:r>
              <a:rPr lang="en-US" sz="1400" err="1"/>
              <a:t>mõõdetakse</a:t>
            </a:r>
            <a:r>
              <a:rPr lang="en-US" sz="1400"/>
              <a:t> </a:t>
            </a:r>
            <a:r>
              <a:rPr lang="en-US" sz="1400" err="1"/>
              <a:t>omavalitsuse</a:t>
            </a:r>
            <a:r>
              <a:rPr lang="en-US" sz="1400"/>
              <a:t> </a:t>
            </a:r>
            <a:r>
              <a:rPr lang="en-US" sz="1400" err="1"/>
              <a:t>panust</a:t>
            </a:r>
            <a:r>
              <a:rPr lang="en-US" sz="1400"/>
              <a:t> </a:t>
            </a:r>
            <a:r>
              <a:rPr lang="en-US" sz="1400" err="1"/>
              <a:t>erivajadustega</a:t>
            </a:r>
            <a:r>
              <a:rPr lang="en-US" sz="1400"/>
              <a:t> </a:t>
            </a:r>
            <a:r>
              <a:rPr lang="en-US" sz="1400" err="1"/>
              <a:t>inimestele</a:t>
            </a:r>
            <a:r>
              <a:rPr lang="en-US" sz="1400"/>
              <a:t> </a:t>
            </a:r>
            <a:r>
              <a:rPr lang="en-US" sz="1400" err="1"/>
              <a:t>võrdsete</a:t>
            </a:r>
            <a:r>
              <a:rPr lang="en-US" sz="1400"/>
              <a:t> </a:t>
            </a:r>
            <a:r>
              <a:rPr lang="en-US" sz="1400" err="1"/>
              <a:t>võimaluste</a:t>
            </a:r>
            <a:r>
              <a:rPr lang="en-US" sz="1400"/>
              <a:t> </a:t>
            </a:r>
            <a:r>
              <a:rPr lang="en-US" sz="1400" err="1"/>
              <a:t>loomisel</a:t>
            </a:r>
            <a:r>
              <a:rPr lang="en-US" sz="1400"/>
              <a:t> </a:t>
            </a:r>
            <a:r>
              <a:rPr lang="en-US" sz="1400" err="1"/>
              <a:t>avalike</a:t>
            </a:r>
            <a:r>
              <a:rPr lang="en-US" sz="1400"/>
              <a:t> </a:t>
            </a:r>
            <a:r>
              <a:rPr lang="en-US" sz="1400" err="1"/>
              <a:t>teenuste</a:t>
            </a:r>
            <a:r>
              <a:rPr lang="en-US" sz="1400"/>
              <a:t> </a:t>
            </a:r>
            <a:r>
              <a:rPr lang="en-US" sz="1400" err="1"/>
              <a:t>pakkumisel</a:t>
            </a:r>
            <a:r>
              <a:rPr lang="en-US" sz="1400"/>
              <a:t> ja </a:t>
            </a:r>
            <a:r>
              <a:rPr lang="en-US" sz="1400" err="1"/>
              <a:t>seda</a:t>
            </a:r>
            <a:r>
              <a:rPr lang="en-US" sz="1400"/>
              <a:t> </a:t>
            </a:r>
            <a:r>
              <a:rPr lang="en-US" sz="1400" err="1"/>
              <a:t>hakati</a:t>
            </a:r>
            <a:r>
              <a:rPr lang="en-US" sz="1400"/>
              <a:t> minuomavalitsus.ee </a:t>
            </a:r>
            <a:r>
              <a:rPr lang="en-US" sz="1400" err="1"/>
              <a:t>lehel</a:t>
            </a:r>
            <a:r>
              <a:rPr lang="en-US" sz="1400"/>
              <a:t> </a:t>
            </a:r>
            <a:r>
              <a:rPr lang="en-US" sz="1400" err="1"/>
              <a:t>eraldi</a:t>
            </a:r>
            <a:r>
              <a:rPr lang="en-US" sz="1400"/>
              <a:t> </a:t>
            </a:r>
            <a:r>
              <a:rPr lang="en-US" sz="1400" err="1"/>
              <a:t>hindama</a:t>
            </a:r>
            <a:r>
              <a:rPr lang="en-US" sz="1400"/>
              <a:t> 2021. aastast.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Ligipääsetavuse</a:t>
            </a:r>
            <a:r>
              <a:rPr lang="en-US" sz="1400"/>
              <a:t> </a:t>
            </a:r>
            <a:r>
              <a:rPr lang="en-US" sz="1400" err="1"/>
              <a:t>mediaanteenustase</a:t>
            </a:r>
            <a:r>
              <a:rPr lang="en-US" sz="1400"/>
              <a:t> </a:t>
            </a:r>
            <a:r>
              <a:rPr lang="en-US" sz="1400" err="1"/>
              <a:t>Eestis</a:t>
            </a:r>
            <a:r>
              <a:rPr lang="en-US" sz="1400"/>
              <a:t> on 1.</a:t>
            </a:r>
          </a:p>
          <a:p>
            <a:pPr marL="0" indent="0">
              <a:buClr>
                <a:srgbClr val="FB821E"/>
              </a:buClr>
              <a:buNone/>
            </a:pPr>
            <a:endParaRPr lang="en-US" sz="1400"/>
          </a:p>
        </p:txBody>
      </p:sp>
      <p:sp>
        <p:nvSpPr>
          <p:cNvPr id="2" name="Sisu kohatäide 2">
            <a:extLst>
              <a:ext uri="{FF2B5EF4-FFF2-40B4-BE49-F238E27FC236}">
                <a16:creationId xmlns:a16="http://schemas.microsoft.com/office/drawing/2014/main" id="{8719775A-8EDD-0A68-8EC4-CAC295638354}"/>
              </a:ext>
            </a:extLst>
          </p:cNvPr>
          <p:cNvSpPr txBox="1">
            <a:spLocks/>
          </p:cNvSpPr>
          <p:nvPr/>
        </p:nvSpPr>
        <p:spPr>
          <a:xfrm>
            <a:off x="150920" y="6440223"/>
            <a:ext cx="6410632"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Ligipääsetavus</a:t>
            </a:r>
            <a:r>
              <a:rPr lang="en-US" sz="800"/>
              <a:t>. </a:t>
            </a:r>
            <a:r>
              <a:rPr lang="en-US" sz="800" err="1"/>
              <a:t>Minuomavalitsus</a:t>
            </a:r>
            <a:endParaRPr lang="en-US" sz="800"/>
          </a:p>
          <a:p>
            <a:pPr marL="0" indent="0">
              <a:spcBef>
                <a:spcPts val="0"/>
              </a:spcBef>
              <a:buNone/>
            </a:pPr>
            <a:r>
              <a:rPr lang="en-US" sz="800">
                <a:hlinkClick r:id="rId3"/>
              </a:rPr>
              <a:t>https://minuomavalitsus.ee/valdkond/ligipaasetavus#teenustase</a:t>
            </a:r>
            <a:r>
              <a:rPr lang="en-US" sz="800"/>
              <a:t> </a:t>
            </a:r>
          </a:p>
        </p:txBody>
      </p:sp>
      <p:pic>
        <p:nvPicPr>
          <p:cNvPr id="16" name="Picture 15">
            <a:extLst>
              <a:ext uri="{FF2B5EF4-FFF2-40B4-BE49-F238E27FC236}">
                <a16:creationId xmlns:a16="http://schemas.microsoft.com/office/drawing/2014/main" id="{981151F1-1C66-B822-14F5-139504DFCA4D}"/>
              </a:ext>
            </a:extLst>
          </p:cNvPr>
          <p:cNvPicPr>
            <a:picLocks noChangeAspect="1"/>
          </p:cNvPicPr>
          <p:nvPr/>
        </p:nvPicPr>
        <p:blipFill>
          <a:blip r:embed="rId4"/>
          <a:stretch>
            <a:fillRect/>
          </a:stretch>
        </p:blipFill>
        <p:spPr>
          <a:xfrm>
            <a:off x="6111868" y="2150016"/>
            <a:ext cx="5901077" cy="3886609"/>
          </a:xfrm>
          <a:prstGeom prst="rect">
            <a:avLst/>
          </a:prstGeom>
        </p:spPr>
      </p:pic>
      <p:pic>
        <p:nvPicPr>
          <p:cNvPr id="18" name="Picture 17">
            <a:extLst>
              <a:ext uri="{FF2B5EF4-FFF2-40B4-BE49-F238E27FC236}">
                <a16:creationId xmlns:a16="http://schemas.microsoft.com/office/drawing/2014/main" id="{256EC463-3911-5641-A26C-37ACFE310517}"/>
              </a:ext>
            </a:extLst>
          </p:cNvPr>
          <p:cNvPicPr>
            <a:picLocks noChangeAspect="1"/>
          </p:cNvPicPr>
          <p:nvPr/>
        </p:nvPicPr>
        <p:blipFill>
          <a:blip r:embed="rId5"/>
          <a:stretch>
            <a:fillRect/>
          </a:stretch>
        </p:blipFill>
        <p:spPr>
          <a:xfrm>
            <a:off x="9835028" y="6136658"/>
            <a:ext cx="2177917" cy="305078"/>
          </a:xfrm>
          <a:prstGeom prst="rect">
            <a:avLst/>
          </a:prstGeom>
        </p:spPr>
      </p:pic>
      <p:sp>
        <p:nvSpPr>
          <p:cNvPr id="19" name="TextBox 18">
            <a:extLst>
              <a:ext uri="{FF2B5EF4-FFF2-40B4-BE49-F238E27FC236}">
                <a16:creationId xmlns:a16="http://schemas.microsoft.com/office/drawing/2014/main" id="{10510F4F-E0C9-C61B-5C8F-B5459D74E9A0}"/>
              </a:ext>
            </a:extLst>
          </p:cNvPr>
          <p:cNvSpPr txBox="1"/>
          <p:nvPr/>
        </p:nvSpPr>
        <p:spPr>
          <a:xfrm>
            <a:off x="6678032" y="1693221"/>
            <a:ext cx="5429117" cy="338554"/>
          </a:xfrm>
          <a:prstGeom prst="rect">
            <a:avLst/>
          </a:prstGeom>
          <a:noFill/>
        </p:spPr>
        <p:txBody>
          <a:bodyPr wrap="square" rtlCol="0">
            <a:spAutoFit/>
          </a:bodyPr>
          <a:lstStyle/>
          <a:p>
            <a:r>
              <a:rPr lang="en-US" sz="1600" b="1" err="1">
                <a:latin typeface="+mj-lt"/>
                <a:cs typeface="Arial" panose="020B0604020202020204" pitchFamily="34" charset="0"/>
              </a:rPr>
              <a:t>Ligipääsetavuse</a:t>
            </a:r>
            <a:r>
              <a:rPr lang="en-US" sz="1600" b="1">
                <a:latin typeface="+mj-lt"/>
                <a:cs typeface="Arial" panose="020B0604020202020204" pitchFamily="34" charset="0"/>
              </a:rPr>
              <a:t> </a:t>
            </a:r>
            <a:r>
              <a:rPr lang="en-US" sz="1600" b="1" err="1">
                <a:latin typeface="+mj-lt"/>
                <a:cs typeface="Arial" panose="020B0604020202020204" pitchFamily="34" charset="0"/>
              </a:rPr>
              <a:t>teenustaseme</a:t>
            </a:r>
            <a:r>
              <a:rPr lang="en-US" sz="1600" b="1">
                <a:latin typeface="+mj-lt"/>
                <a:cs typeface="Arial" panose="020B0604020202020204" pitchFamily="34" charset="0"/>
              </a:rPr>
              <a:t> </a:t>
            </a:r>
            <a:r>
              <a:rPr lang="en-US" sz="1600" b="1" err="1">
                <a:latin typeface="+mj-lt"/>
                <a:cs typeface="Arial" panose="020B0604020202020204" pitchFamily="34" charset="0"/>
              </a:rPr>
              <a:t>ülevaade</a:t>
            </a:r>
            <a:r>
              <a:rPr lang="en-US" sz="1600" b="0" i="0">
                <a:effectLst/>
              </a:rPr>
              <a:t> </a:t>
            </a:r>
            <a:r>
              <a:rPr lang="en-US" sz="1600" b="1" i="0">
                <a:effectLst/>
              </a:rPr>
              <a:t>2021 </a:t>
            </a:r>
            <a:r>
              <a:rPr lang="en-US" sz="1600" b="1" i="0" err="1">
                <a:effectLst/>
              </a:rPr>
              <a:t>aastal</a:t>
            </a:r>
            <a:r>
              <a:rPr lang="en-US" sz="1600" b="1" i="0">
                <a:effectLst/>
              </a:rPr>
              <a:t>:</a:t>
            </a:r>
            <a:endParaRPr lang="et-EE" sz="1600" b="1">
              <a:latin typeface="+mj-lt"/>
              <a:cs typeface="Arial" panose="020B0604020202020204" pitchFamily="34" charset="0"/>
            </a:endParaRPr>
          </a:p>
        </p:txBody>
      </p:sp>
      <p:pic>
        <p:nvPicPr>
          <p:cNvPr id="21" name="Picture 20">
            <a:extLst>
              <a:ext uri="{FF2B5EF4-FFF2-40B4-BE49-F238E27FC236}">
                <a16:creationId xmlns:a16="http://schemas.microsoft.com/office/drawing/2014/main" id="{09A1922E-C135-2C7C-9860-528B9C5CF93B}"/>
              </a:ext>
            </a:extLst>
          </p:cNvPr>
          <p:cNvPicPr>
            <a:picLocks noChangeAspect="1"/>
          </p:cNvPicPr>
          <p:nvPr/>
        </p:nvPicPr>
        <p:blipFill>
          <a:blip r:embed="rId6"/>
          <a:stretch>
            <a:fillRect/>
          </a:stretch>
        </p:blipFill>
        <p:spPr>
          <a:xfrm>
            <a:off x="3879700" y="1693221"/>
            <a:ext cx="2495550" cy="1390650"/>
          </a:xfrm>
          <a:prstGeom prst="rect">
            <a:avLst/>
          </a:prstGeom>
        </p:spPr>
      </p:pic>
      <p:sp>
        <p:nvSpPr>
          <p:cNvPr id="4" name="Slaidinumbri kohatäide 3">
            <a:extLst>
              <a:ext uri="{FF2B5EF4-FFF2-40B4-BE49-F238E27FC236}">
                <a16:creationId xmlns:a16="http://schemas.microsoft.com/office/drawing/2014/main" id="{C3372C3C-6310-7150-D5BA-D5EAF055ECD1}"/>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87</a:t>
            </a:fld>
            <a:endParaRPr lang="et-EE">
              <a:solidFill>
                <a:prstClr val="black"/>
              </a:solidFill>
              <a:latin typeface="Calibri"/>
            </a:endParaRPr>
          </a:p>
        </p:txBody>
      </p:sp>
    </p:spTree>
    <p:extLst>
      <p:ext uri="{BB962C8B-B14F-4D97-AF65-F5344CB8AC3E}">
        <p14:creationId xmlns:p14="http://schemas.microsoft.com/office/powerpoint/2010/main" val="1964274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4">
            <a:extLst>
              <a:ext uri="{FF2B5EF4-FFF2-40B4-BE49-F238E27FC236}">
                <a16:creationId xmlns:a16="http://schemas.microsoft.com/office/drawing/2014/main" id="{4C3C79B2-11C3-B3CD-2CD7-F85E08C2291D}"/>
              </a:ext>
            </a:extLst>
          </p:cNvPr>
          <p:cNvSpPr>
            <a:spLocks noGrp="1"/>
          </p:cNvSpPr>
          <p:nvPr>
            <p:ph type="title"/>
          </p:nvPr>
        </p:nvSpPr>
        <p:spPr>
          <a:xfrm>
            <a:off x="643944" y="128017"/>
            <a:ext cx="10329536" cy="1161606"/>
          </a:xfrm>
        </p:spPr>
        <p:txBody>
          <a:bodyPr>
            <a:noAutofit/>
          </a:bodyPr>
          <a:lstStyle/>
          <a:p>
            <a:pPr>
              <a:buClr>
                <a:srgbClr val="FB821E"/>
              </a:buClr>
            </a:pPr>
            <a:r>
              <a:rPr lang="en-US" sz="3600" err="1"/>
              <a:t>Ligipääsetavuse</a:t>
            </a:r>
            <a:r>
              <a:rPr lang="en-US" sz="3600"/>
              <a:t> </a:t>
            </a:r>
            <a:r>
              <a:rPr lang="en-US" sz="3600" err="1"/>
              <a:t>kriteeriume</a:t>
            </a:r>
            <a:r>
              <a:rPr lang="en-US" sz="3600"/>
              <a:t> </a:t>
            </a:r>
            <a:r>
              <a:rPr lang="en-US" sz="3600" err="1"/>
              <a:t>eraldi</a:t>
            </a:r>
            <a:r>
              <a:rPr lang="en-US" sz="3600"/>
              <a:t> </a:t>
            </a:r>
            <a:r>
              <a:rPr lang="en-US" sz="3600" err="1"/>
              <a:t>vaadates</a:t>
            </a:r>
            <a:r>
              <a:rPr lang="en-US" sz="3600"/>
              <a:t> </a:t>
            </a:r>
            <a:r>
              <a:rPr lang="en-US" sz="3600" err="1"/>
              <a:t>näeme</a:t>
            </a:r>
            <a:r>
              <a:rPr lang="en-US" sz="3600"/>
              <a:t>, et </a:t>
            </a:r>
            <a:r>
              <a:rPr lang="en-US" sz="3600" err="1"/>
              <a:t>tegevuspiirkonnas</a:t>
            </a:r>
            <a:r>
              <a:rPr lang="en-US" sz="3600"/>
              <a:t> on ca 2/3 </a:t>
            </a:r>
            <a:r>
              <a:rPr lang="en-US" sz="3600" err="1"/>
              <a:t>kriteeriumitest</a:t>
            </a:r>
            <a:r>
              <a:rPr lang="en-US" sz="3600"/>
              <a:t> </a:t>
            </a:r>
            <a:r>
              <a:rPr lang="en-US" sz="3600" err="1"/>
              <a:t>täitmata</a:t>
            </a:r>
            <a:endParaRPr lang="en-US" sz="3600"/>
          </a:p>
        </p:txBody>
      </p:sp>
      <p:sp>
        <p:nvSpPr>
          <p:cNvPr id="6" name="AutoShape 15">
            <a:extLst>
              <a:ext uri="{FF2B5EF4-FFF2-40B4-BE49-F238E27FC236}">
                <a16:creationId xmlns:a16="http://schemas.microsoft.com/office/drawing/2014/main" id="{9F55DB2F-F38A-8C33-8234-9EA4DED843D4}"/>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 name="Sisu kohatäide 2">
            <a:extLst>
              <a:ext uri="{FF2B5EF4-FFF2-40B4-BE49-F238E27FC236}">
                <a16:creationId xmlns:a16="http://schemas.microsoft.com/office/drawing/2014/main" id="{8719775A-8EDD-0A68-8EC4-CAC295638354}"/>
              </a:ext>
            </a:extLst>
          </p:cNvPr>
          <p:cNvSpPr txBox="1">
            <a:spLocks/>
          </p:cNvSpPr>
          <p:nvPr/>
        </p:nvSpPr>
        <p:spPr>
          <a:xfrm>
            <a:off x="133165" y="6448428"/>
            <a:ext cx="6410632"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n-US" sz="800" err="1"/>
              <a:t>Ligipääsetavus</a:t>
            </a:r>
            <a:r>
              <a:rPr lang="en-US" sz="800"/>
              <a:t>. </a:t>
            </a:r>
            <a:r>
              <a:rPr lang="en-US" sz="800" err="1"/>
              <a:t>Minuomavalitsus</a:t>
            </a:r>
            <a:endParaRPr lang="en-US" sz="800"/>
          </a:p>
          <a:p>
            <a:pPr marL="0" indent="0">
              <a:spcBef>
                <a:spcPts val="0"/>
              </a:spcBef>
              <a:buNone/>
            </a:pPr>
            <a:r>
              <a:rPr lang="en-US" sz="800">
                <a:hlinkClick r:id="rId3"/>
              </a:rPr>
              <a:t>https://minuomavalitsus.ee/valdkond/ligipaasetavus#teenustase</a:t>
            </a:r>
            <a:r>
              <a:rPr lang="en-US" sz="800"/>
              <a:t> </a:t>
            </a:r>
          </a:p>
        </p:txBody>
      </p:sp>
      <p:pic>
        <p:nvPicPr>
          <p:cNvPr id="7" name="Picture 6">
            <a:extLst>
              <a:ext uri="{FF2B5EF4-FFF2-40B4-BE49-F238E27FC236}">
                <a16:creationId xmlns:a16="http://schemas.microsoft.com/office/drawing/2014/main" id="{28F3AF43-AFA3-8090-56A8-84BCF28B604B}"/>
              </a:ext>
            </a:extLst>
          </p:cNvPr>
          <p:cNvPicPr>
            <a:picLocks noChangeAspect="1"/>
          </p:cNvPicPr>
          <p:nvPr/>
        </p:nvPicPr>
        <p:blipFill>
          <a:blip r:embed="rId4"/>
          <a:stretch>
            <a:fillRect/>
          </a:stretch>
        </p:blipFill>
        <p:spPr>
          <a:xfrm>
            <a:off x="664347" y="1838739"/>
            <a:ext cx="11124430" cy="4204252"/>
          </a:xfrm>
          <a:prstGeom prst="rect">
            <a:avLst/>
          </a:prstGeom>
        </p:spPr>
      </p:pic>
      <p:sp>
        <p:nvSpPr>
          <p:cNvPr id="4" name="Slaidinumbri kohatäide 3">
            <a:extLst>
              <a:ext uri="{FF2B5EF4-FFF2-40B4-BE49-F238E27FC236}">
                <a16:creationId xmlns:a16="http://schemas.microsoft.com/office/drawing/2014/main" id="{C07075E9-0EE6-D31C-07B0-E31FBFE58DCF}"/>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88</a:t>
            </a:fld>
            <a:endParaRPr lang="et-EE">
              <a:solidFill>
                <a:prstClr val="black"/>
              </a:solidFill>
              <a:latin typeface="Calibri"/>
            </a:endParaRPr>
          </a:p>
        </p:txBody>
      </p:sp>
    </p:spTree>
    <p:extLst>
      <p:ext uri="{BB962C8B-B14F-4D97-AF65-F5344CB8AC3E}">
        <p14:creationId xmlns:p14="http://schemas.microsoft.com/office/powerpoint/2010/main" val="15209998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0207BE0-657F-5420-7E0B-C5DC9707D358}"/>
              </a:ext>
            </a:extLst>
          </p:cNvPr>
          <p:cNvSpPr>
            <a:spLocks noGrp="1"/>
          </p:cNvSpPr>
          <p:nvPr>
            <p:ph type="title"/>
          </p:nvPr>
        </p:nvSpPr>
        <p:spPr/>
        <p:txBody>
          <a:bodyPr>
            <a:normAutofit/>
          </a:bodyPr>
          <a:lstStyle/>
          <a:p>
            <a:r>
              <a:rPr lang="en-US" sz="4400" err="1"/>
              <a:t>tervisLIK</a:t>
            </a:r>
            <a:r>
              <a:rPr lang="en-US" sz="4400"/>
              <a:t> </a:t>
            </a:r>
            <a:r>
              <a:rPr lang="en-US" sz="4400" err="1"/>
              <a:t>seisund</a:t>
            </a:r>
            <a:r>
              <a:rPr lang="en-US" sz="4400"/>
              <a:t> </a:t>
            </a:r>
          </a:p>
        </p:txBody>
      </p:sp>
    </p:spTree>
    <p:extLst>
      <p:ext uri="{BB962C8B-B14F-4D97-AF65-F5344CB8AC3E}">
        <p14:creationId xmlns:p14="http://schemas.microsoft.com/office/powerpoint/2010/main" val="2604768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isu kohatäide 2">
            <a:extLst>
              <a:ext uri="{FF2B5EF4-FFF2-40B4-BE49-F238E27FC236}">
                <a16:creationId xmlns:a16="http://schemas.microsoft.com/office/drawing/2014/main" id="{FDE28050-AA25-3B17-3422-3D924201DEA1}"/>
              </a:ext>
            </a:extLst>
          </p:cNvPr>
          <p:cNvSpPr txBox="1">
            <a:spLocks/>
          </p:cNvSpPr>
          <p:nvPr/>
        </p:nvSpPr>
        <p:spPr>
          <a:xfrm>
            <a:off x="593752" y="1308546"/>
            <a:ext cx="3590258" cy="3413238"/>
          </a:xfrm>
          <a:prstGeom prst="rect">
            <a:avLst/>
          </a:prstGeom>
          <a:solidFill>
            <a:srgbClr val="E0E3EC"/>
          </a:solidFill>
        </p:spPr>
        <p:txBody>
          <a:bodyPr vert="horz" lIns="91440" tIns="45720" rIns="91440" bIns="45720" numCol="3"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n-US" sz="1000" b="1" dirty="0"/>
              <a:t>Adavere </a:t>
            </a:r>
            <a:r>
              <a:rPr lang="en-US" sz="1000" b="1" dirty="0" err="1"/>
              <a:t>alevik</a:t>
            </a:r>
            <a:r>
              <a:rPr lang="en-US" sz="1000" b="1" dirty="0"/>
              <a:t> </a:t>
            </a:r>
            <a:endParaRPr lang="et-EE" sz="1000" b="1" dirty="0"/>
          </a:p>
          <a:p>
            <a:pPr marL="0" indent="0">
              <a:lnSpc>
                <a:spcPct val="85000"/>
              </a:lnSpc>
              <a:buClr>
                <a:srgbClr val="FB821E"/>
              </a:buClr>
              <a:buNone/>
            </a:pPr>
            <a:r>
              <a:rPr lang="en-US" sz="1000" b="1" dirty="0"/>
              <a:t>Aidu </a:t>
            </a:r>
            <a:r>
              <a:rPr lang="en-US" sz="1000" b="1" dirty="0" err="1"/>
              <a:t>küla</a:t>
            </a:r>
            <a:r>
              <a:rPr lang="en-US" sz="1000" b="1" dirty="0"/>
              <a:t> </a:t>
            </a:r>
            <a:endParaRPr lang="et-EE" sz="1000" b="1" dirty="0"/>
          </a:p>
          <a:p>
            <a:pPr marL="0" indent="0">
              <a:lnSpc>
                <a:spcPct val="85000"/>
              </a:lnSpc>
              <a:buClr>
                <a:srgbClr val="FB821E"/>
              </a:buClr>
              <a:buNone/>
            </a:pPr>
            <a:r>
              <a:rPr lang="en-US" sz="1000" dirty="0" err="1"/>
              <a:t>Alastvere</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dirty="0" err="1"/>
              <a:t>Altnurga</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dirty="0" err="1"/>
              <a:t>Annikvere</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b="1" dirty="0" err="1"/>
              <a:t>Arisvere</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Esku</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dirty="0" err="1"/>
              <a:t>Jüriküla</a:t>
            </a:r>
            <a:r>
              <a:rPr lang="en-US" sz="1000" dirty="0"/>
              <a:t> </a:t>
            </a:r>
            <a:endParaRPr lang="et-EE" sz="1000" dirty="0"/>
          </a:p>
          <a:p>
            <a:pPr marL="0" indent="0">
              <a:lnSpc>
                <a:spcPct val="85000"/>
              </a:lnSpc>
              <a:buClr>
                <a:srgbClr val="FB821E"/>
              </a:buClr>
              <a:buNone/>
            </a:pPr>
            <a:r>
              <a:rPr lang="en-US" sz="1000" b="1" dirty="0" err="1"/>
              <a:t>Kaavere</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dirty="0" err="1"/>
              <a:t>Kablaküla</a:t>
            </a:r>
            <a:r>
              <a:rPr lang="en-US" sz="1000" dirty="0"/>
              <a:t> </a:t>
            </a:r>
            <a:endParaRPr lang="et-EE" sz="1000" dirty="0"/>
          </a:p>
          <a:p>
            <a:pPr marL="0" indent="0">
              <a:lnSpc>
                <a:spcPct val="85000"/>
              </a:lnSpc>
              <a:buClr>
                <a:srgbClr val="FB821E"/>
              </a:buClr>
              <a:buNone/>
            </a:pPr>
            <a:r>
              <a:rPr lang="en-US" sz="1000" dirty="0"/>
              <a:t>Kalana </a:t>
            </a:r>
            <a:r>
              <a:rPr lang="en-US" sz="1000" dirty="0" err="1"/>
              <a:t>küla</a:t>
            </a:r>
            <a:r>
              <a:rPr lang="en-US" sz="1000" dirty="0"/>
              <a:t> </a:t>
            </a:r>
            <a:endParaRPr lang="et-EE" sz="1000" dirty="0"/>
          </a:p>
          <a:p>
            <a:pPr marL="0" indent="0">
              <a:lnSpc>
                <a:spcPct val="85000"/>
              </a:lnSpc>
              <a:buClr>
                <a:srgbClr val="FB821E"/>
              </a:buClr>
              <a:buNone/>
            </a:pPr>
            <a:r>
              <a:rPr lang="en-US" sz="1000" b="1" dirty="0" err="1"/>
              <a:t>Kaliküla</a:t>
            </a:r>
            <a:r>
              <a:rPr lang="en-US" sz="1000" dirty="0"/>
              <a:t> </a:t>
            </a:r>
            <a:endParaRPr lang="et-EE" sz="1000" dirty="0"/>
          </a:p>
          <a:p>
            <a:pPr marL="0" indent="0">
              <a:lnSpc>
                <a:spcPct val="85000"/>
              </a:lnSpc>
              <a:buClr>
                <a:srgbClr val="FB821E"/>
              </a:buClr>
              <a:buNone/>
            </a:pPr>
            <a:r>
              <a:rPr lang="en-US" sz="1000" dirty="0"/>
              <a:t>Kalme </a:t>
            </a:r>
            <a:r>
              <a:rPr lang="en-US" sz="1000" dirty="0" err="1"/>
              <a:t>küla</a:t>
            </a:r>
            <a:r>
              <a:rPr lang="en-US" sz="1000" dirty="0"/>
              <a:t> </a:t>
            </a:r>
            <a:endParaRPr lang="et-EE" sz="1000" dirty="0"/>
          </a:p>
          <a:p>
            <a:pPr marL="0" indent="0">
              <a:lnSpc>
                <a:spcPct val="85000"/>
              </a:lnSpc>
              <a:buClr>
                <a:srgbClr val="FB821E"/>
              </a:buClr>
              <a:buNone/>
            </a:pPr>
            <a:r>
              <a:rPr lang="en-US" sz="1000" b="1" dirty="0"/>
              <a:t>Kamari </a:t>
            </a:r>
            <a:r>
              <a:rPr lang="en-US" sz="1000" b="1" dirty="0" err="1"/>
              <a:t>alevik</a:t>
            </a:r>
            <a:r>
              <a:rPr lang="en-US" sz="1000" b="1" dirty="0"/>
              <a:t> </a:t>
            </a:r>
            <a:endParaRPr lang="et-EE" sz="1000" b="1" dirty="0"/>
          </a:p>
          <a:p>
            <a:pPr marL="0" indent="0">
              <a:lnSpc>
                <a:spcPct val="85000"/>
              </a:lnSpc>
              <a:buClr>
                <a:srgbClr val="FB821E"/>
              </a:buClr>
              <a:buNone/>
            </a:pPr>
            <a:r>
              <a:rPr lang="en-US" sz="1000" b="1" dirty="0"/>
              <a:t>Kauru </a:t>
            </a:r>
            <a:r>
              <a:rPr lang="en-US" sz="1000" b="1" dirty="0" err="1"/>
              <a:t>küla</a:t>
            </a:r>
            <a:r>
              <a:rPr lang="en-US" sz="1000" b="1" dirty="0"/>
              <a:t> </a:t>
            </a:r>
            <a:endParaRPr lang="et-EE" sz="1000" b="1" dirty="0"/>
          </a:p>
          <a:p>
            <a:pPr marL="0" indent="0">
              <a:lnSpc>
                <a:spcPct val="85000"/>
              </a:lnSpc>
              <a:buClr>
                <a:srgbClr val="FB821E"/>
              </a:buClr>
              <a:buNone/>
            </a:pPr>
            <a:r>
              <a:rPr lang="en-US" sz="1000" dirty="0" err="1"/>
              <a:t>Kirikuvalla</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dirty="0"/>
              <a:t>Kose </a:t>
            </a:r>
            <a:r>
              <a:rPr lang="en-US" sz="1000" dirty="0" err="1"/>
              <a:t>küla</a:t>
            </a:r>
            <a:r>
              <a:rPr lang="en-US" sz="1000" dirty="0"/>
              <a:t> </a:t>
            </a:r>
            <a:endParaRPr lang="et-EE" sz="1000" dirty="0"/>
          </a:p>
          <a:p>
            <a:pPr marL="0" indent="0">
              <a:lnSpc>
                <a:spcPct val="85000"/>
              </a:lnSpc>
              <a:buClr>
                <a:srgbClr val="FB821E"/>
              </a:buClr>
              <a:buNone/>
            </a:pPr>
            <a:r>
              <a:rPr lang="en-US" sz="1000" b="1" dirty="0"/>
              <a:t>Kuningamäe </a:t>
            </a:r>
            <a:r>
              <a:rPr lang="en-US" sz="1000" b="1" dirty="0" err="1"/>
              <a:t>küla</a:t>
            </a:r>
            <a:r>
              <a:rPr lang="en-US" sz="1000" b="1" dirty="0"/>
              <a:t> </a:t>
            </a:r>
            <a:endParaRPr lang="et-EE" sz="1000" b="1" dirty="0"/>
          </a:p>
          <a:p>
            <a:pPr marL="0" indent="0">
              <a:lnSpc>
                <a:spcPct val="85000"/>
              </a:lnSpc>
              <a:buClr>
                <a:srgbClr val="FB821E"/>
              </a:buClr>
              <a:buNone/>
            </a:pPr>
            <a:r>
              <a:rPr lang="en-US" sz="1000" dirty="0"/>
              <a:t>Kursi </a:t>
            </a:r>
            <a:r>
              <a:rPr lang="en-US" sz="1000" dirty="0" err="1"/>
              <a:t>küla</a:t>
            </a:r>
            <a:r>
              <a:rPr lang="en-US" sz="1000" dirty="0"/>
              <a:t> </a:t>
            </a:r>
            <a:endParaRPr lang="et-EE" sz="1000" dirty="0"/>
          </a:p>
          <a:p>
            <a:pPr marL="0" indent="0">
              <a:lnSpc>
                <a:spcPct val="85000"/>
              </a:lnSpc>
              <a:buClr>
                <a:srgbClr val="FB821E"/>
              </a:buClr>
              <a:buNone/>
            </a:pPr>
            <a:r>
              <a:rPr lang="en-US" sz="1000" b="1" dirty="0" err="1"/>
              <a:t>Kõpu</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Kõrkküla</a:t>
            </a:r>
            <a:r>
              <a:rPr lang="en-US" sz="1000" dirty="0"/>
              <a:t> </a:t>
            </a:r>
            <a:endParaRPr lang="et-EE" sz="1000" dirty="0"/>
          </a:p>
          <a:p>
            <a:pPr marL="0" indent="0">
              <a:lnSpc>
                <a:spcPct val="85000"/>
              </a:lnSpc>
              <a:buClr>
                <a:srgbClr val="FB821E"/>
              </a:buClr>
              <a:buNone/>
            </a:pPr>
            <a:r>
              <a:rPr lang="en-US" sz="1000" dirty="0" err="1"/>
              <a:t>Laasme</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b="1" dirty="0" err="1"/>
              <a:t>Lahavere</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Lebavere</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dirty="0" err="1"/>
              <a:t>Loopre</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dirty="0"/>
              <a:t>Luige </a:t>
            </a:r>
            <a:r>
              <a:rPr lang="en-US" sz="1000" dirty="0" err="1"/>
              <a:t>küla</a:t>
            </a:r>
            <a:r>
              <a:rPr lang="en-US" sz="1000" dirty="0"/>
              <a:t> </a:t>
            </a:r>
            <a:endParaRPr lang="et-EE" sz="1000" dirty="0"/>
          </a:p>
          <a:p>
            <a:pPr marL="0" indent="0">
              <a:lnSpc>
                <a:spcPct val="85000"/>
              </a:lnSpc>
              <a:buClr>
                <a:srgbClr val="FB821E"/>
              </a:buClr>
              <a:buNone/>
            </a:pPr>
            <a:r>
              <a:rPr lang="en-US" sz="1000" b="1" dirty="0"/>
              <a:t>Lustivere </a:t>
            </a:r>
            <a:r>
              <a:rPr lang="en-US" sz="1000" b="1" dirty="0" err="1"/>
              <a:t>küla</a:t>
            </a:r>
            <a:r>
              <a:rPr lang="en-US" sz="1000" b="1" dirty="0"/>
              <a:t> </a:t>
            </a:r>
            <a:endParaRPr lang="et-EE" sz="1000" b="1" dirty="0"/>
          </a:p>
          <a:p>
            <a:pPr marL="0" indent="0">
              <a:lnSpc>
                <a:spcPct val="85000"/>
              </a:lnSpc>
              <a:buClr>
                <a:srgbClr val="FB821E"/>
              </a:buClr>
              <a:buNone/>
            </a:pPr>
            <a:r>
              <a:rPr lang="en-US" sz="1000" dirty="0" err="1"/>
              <a:t>Mõhküla</a:t>
            </a:r>
            <a:r>
              <a:rPr lang="en-US" sz="1000" dirty="0"/>
              <a:t> </a:t>
            </a:r>
            <a:endParaRPr lang="et-EE" sz="1000" dirty="0"/>
          </a:p>
          <a:p>
            <a:pPr marL="0" indent="0">
              <a:lnSpc>
                <a:spcPct val="85000"/>
              </a:lnSpc>
              <a:buClr>
                <a:srgbClr val="FB821E"/>
              </a:buClr>
              <a:buNone/>
            </a:pPr>
            <a:r>
              <a:rPr lang="en-US" sz="1000" dirty="0" err="1"/>
              <a:t>Mõisaküla</a:t>
            </a:r>
            <a:r>
              <a:rPr lang="en-US" sz="1000" dirty="0"/>
              <a:t> </a:t>
            </a:r>
            <a:endParaRPr lang="et-EE" sz="1000" dirty="0"/>
          </a:p>
          <a:p>
            <a:pPr marL="0" indent="0">
              <a:lnSpc>
                <a:spcPct val="85000"/>
              </a:lnSpc>
              <a:buClr>
                <a:srgbClr val="FB821E"/>
              </a:buClr>
              <a:buNone/>
            </a:pPr>
            <a:r>
              <a:rPr lang="en-US" sz="1000" dirty="0" err="1"/>
              <a:t>Mõrtsi</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dirty="0" err="1"/>
              <a:t>Mällikvere</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b="1" dirty="0" err="1"/>
              <a:t>Neanurme</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Nurga</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Nõmavere</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Pajusi</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dirty="0" err="1"/>
              <a:t>Pauastvere</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b="1" dirty="0" err="1"/>
              <a:t>Pikknurme</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dirty="0"/>
              <a:t>Pilu </a:t>
            </a:r>
            <a:r>
              <a:rPr lang="en-US" sz="1000" dirty="0" err="1"/>
              <a:t>küla</a:t>
            </a:r>
            <a:r>
              <a:rPr lang="en-US" sz="1000" dirty="0"/>
              <a:t> </a:t>
            </a:r>
            <a:endParaRPr lang="et-EE" sz="1000" dirty="0"/>
          </a:p>
          <a:p>
            <a:pPr marL="0" indent="0">
              <a:lnSpc>
                <a:spcPct val="85000"/>
              </a:lnSpc>
              <a:buClr>
                <a:srgbClr val="FB821E"/>
              </a:buClr>
              <a:buNone/>
            </a:pPr>
            <a:r>
              <a:rPr lang="en-US" sz="1000" b="1" dirty="0"/>
              <a:t>Pisisaare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Pudivere</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dirty="0" err="1"/>
              <a:t>Puduküla</a:t>
            </a:r>
            <a:r>
              <a:rPr lang="en-US" sz="1000" dirty="0"/>
              <a:t> </a:t>
            </a:r>
            <a:endParaRPr lang="et-EE" sz="1000" dirty="0"/>
          </a:p>
          <a:p>
            <a:pPr marL="0" indent="0">
              <a:lnSpc>
                <a:spcPct val="85000"/>
              </a:lnSpc>
              <a:buClr>
                <a:srgbClr val="FB821E"/>
              </a:buClr>
              <a:buNone/>
            </a:pPr>
            <a:r>
              <a:rPr lang="en-US" sz="1000" dirty="0" err="1"/>
              <a:t>Puiatu</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b="1" dirty="0"/>
              <a:t>Puurmani </a:t>
            </a:r>
            <a:r>
              <a:rPr lang="en-US" sz="1000" b="1" dirty="0" err="1"/>
              <a:t>alevik</a:t>
            </a:r>
            <a:r>
              <a:rPr lang="en-US" sz="1000" b="1" dirty="0"/>
              <a:t> </a:t>
            </a:r>
            <a:endParaRPr lang="et-EE" sz="1000" b="1" dirty="0"/>
          </a:p>
          <a:p>
            <a:pPr marL="0" indent="0">
              <a:lnSpc>
                <a:spcPct val="85000"/>
              </a:lnSpc>
              <a:buClr>
                <a:srgbClr val="FB821E"/>
              </a:buClr>
              <a:buNone/>
            </a:pPr>
            <a:r>
              <a:rPr lang="en-US" sz="1000" b="1" dirty="0"/>
              <a:t>Põltsamaa linn </a:t>
            </a:r>
            <a:endParaRPr lang="et-EE" sz="1000" b="1" dirty="0"/>
          </a:p>
          <a:p>
            <a:pPr marL="0" indent="0">
              <a:lnSpc>
                <a:spcPct val="85000"/>
              </a:lnSpc>
              <a:buClr>
                <a:srgbClr val="FB821E"/>
              </a:buClr>
              <a:buNone/>
            </a:pPr>
            <a:r>
              <a:rPr lang="en-US" sz="1000" b="1" dirty="0" err="1"/>
              <a:t>Rõstla</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Räsna</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Sopimetsa</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Sulustvere</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dirty="0"/>
              <a:t>Tammiku </a:t>
            </a:r>
            <a:r>
              <a:rPr lang="en-US" sz="1000" dirty="0" err="1"/>
              <a:t>küla</a:t>
            </a:r>
            <a:r>
              <a:rPr lang="en-US" sz="1000" dirty="0"/>
              <a:t> </a:t>
            </a:r>
            <a:endParaRPr lang="et-EE" sz="1000" dirty="0"/>
          </a:p>
          <a:p>
            <a:pPr marL="0" indent="0">
              <a:lnSpc>
                <a:spcPct val="85000"/>
              </a:lnSpc>
              <a:buClr>
                <a:srgbClr val="FB821E"/>
              </a:buClr>
              <a:buNone/>
            </a:pPr>
            <a:r>
              <a:rPr lang="en-US" sz="1000" b="1" dirty="0"/>
              <a:t>Tapiku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Tõivere</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Tõrenurme</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dirty="0" err="1"/>
              <a:t>Tõrve</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b="1" dirty="0"/>
              <a:t>Umbusi </a:t>
            </a:r>
            <a:r>
              <a:rPr lang="en-US" sz="1000" b="1" dirty="0" err="1"/>
              <a:t>küla</a:t>
            </a:r>
            <a:r>
              <a:rPr lang="en-US" sz="1000" b="1" dirty="0"/>
              <a:t> </a:t>
            </a:r>
            <a:endParaRPr lang="et-EE" sz="1000" b="1" dirty="0"/>
          </a:p>
          <a:p>
            <a:pPr marL="0" indent="0">
              <a:lnSpc>
                <a:spcPct val="85000"/>
              </a:lnSpc>
              <a:buClr>
                <a:srgbClr val="FB821E"/>
              </a:buClr>
              <a:buNone/>
            </a:pPr>
            <a:r>
              <a:rPr lang="en-US" sz="1000" dirty="0" err="1"/>
              <a:t>Uuevälja</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b="1" dirty="0" err="1"/>
              <a:t>Vitsjärve</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dirty="0" err="1"/>
              <a:t>Vorsti</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dirty="0" err="1"/>
              <a:t>Võhmanõmme</a:t>
            </a:r>
            <a:r>
              <a:rPr lang="en-US" sz="1000" dirty="0"/>
              <a:t> </a:t>
            </a:r>
            <a:r>
              <a:rPr lang="en-US" sz="1000" dirty="0" err="1"/>
              <a:t>küla</a:t>
            </a:r>
            <a:r>
              <a:rPr lang="en-US" sz="1000" dirty="0"/>
              <a:t> </a:t>
            </a:r>
            <a:endParaRPr lang="et-EE" sz="1000" dirty="0"/>
          </a:p>
          <a:p>
            <a:pPr marL="0" indent="0">
              <a:lnSpc>
                <a:spcPct val="85000"/>
              </a:lnSpc>
              <a:buClr>
                <a:srgbClr val="FB821E"/>
              </a:buClr>
              <a:buNone/>
            </a:pPr>
            <a:r>
              <a:rPr lang="en-US" sz="1000" b="1" dirty="0" err="1"/>
              <a:t>Võisiku</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Vägari</a:t>
            </a:r>
            <a:r>
              <a:rPr lang="en-US" sz="1000" b="1" dirty="0"/>
              <a:t>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Väike</a:t>
            </a:r>
            <a:r>
              <a:rPr lang="en-US" sz="1000" b="1" dirty="0"/>
              <a:t>-Kamari </a:t>
            </a:r>
            <a:r>
              <a:rPr lang="en-US" sz="1000" b="1" dirty="0" err="1"/>
              <a:t>küla</a:t>
            </a:r>
            <a:r>
              <a:rPr lang="en-US" sz="1000" b="1" dirty="0"/>
              <a:t> </a:t>
            </a:r>
            <a:endParaRPr lang="et-EE" sz="1000" b="1" dirty="0"/>
          </a:p>
          <a:p>
            <a:pPr marL="0" indent="0">
              <a:lnSpc>
                <a:spcPct val="85000"/>
              </a:lnSpc>
              <a:buClr>
                <a:srgbClr val="FB821E"/>
              </a:buClr>
              <a:buNone/>
            </a:pPr>
            <a:r>
              <a:rPr lang="en-US" sz="1000" b="1" dirty="0" err="1"/>
              <a:t>Väljataguse</a:t>
            </a:r>
            <a:r>
              <a:rPr lang="en-US" sz="1000" b="1" dirty="0"/>
              <a:t> </a:t>
            </a:r>
            <a:r>
              <a:rPr lang="en-US" sz="1000" b="1" dirty="0" err="1"/>
              <a:t>küla</a:t>
            </a:r>
            <a:endParaRPr lang="en-US" sz="1000" b="1" dirty="0"/>
          </a:p>
        </p:txBody>
      </p:sp>
      <p:sp>
        <p:nvSpPr>
          <p:cNvPr id="20" name="Sisu kohatäide 2">
            <a:extLst>
              <a:ext uri="{FF2B5EF4-FFF2-40B4-BE49-F238E27FC236}">
                <a16:creationId xmlns:a16="http://schemas.microsoft.com/office/drawing/2014/main" id="{FB0160B7-E9E3-0E56-ECB7-03F6CDC4DDF8}"/>
              </a:ext>
            </a:extLst>
          </p:cNvPr>
          <p:cNvSpPr txBox="1">
            <a:spLocks/>
          </p:cNvSpPr>
          <p:nvPr/>
        </p:nvSpPr>
        <p:spPr>
          <a:xfrm>
            <a:off x="8458222" y="1308548"/>
            <a:ext cx="3590258" cy="1817232"/>
          </a:xfrm>
          <a:prstGeom prst="rect">
            <a:avLst/>
          </a:prstGeom>
          <a:solidFill>
            <a:srgbClr val="E0E3EC"/>
          </a:solidFill>
        </p:spPr>
        <p:txBody>
          <a:bodyPr vert="horz" lIns="91440" tIns="45720" rIns="91440" bIns="45720" numCol="3"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t-EE" sz="1000"/>
              <a:t>Halliku küla </a:t>
            </a:r>
          </a:p>
          <a:p>
            <a:pPr marL="0" indent="0">
              <a:lnSpc>
                <a:spcPct val="85000"/>
              </a:lnSpc>
              <a:buClr>
                <a:srgbClr val="FB821E"/>
              </a:buClr>
              <a:buNone/>
            </a:pPr>
            <a:r>
              <a:rPr lang="et-EE" sz="1000"/>
              <a:t>Jaama küla </a:t>
            </a:r>
          </a:p>
          <a:p>
            <a:pPr marL="0" indent="0">
              <a:lnSpc>
                <a:spcPct val="85000"/>
              </a:lnSpc>
              <a:buClr>
                <a:srgbClr val="FB821E"/>
              </a:buClr>
              <a:buNone/>
            </a:pPr>
            <a:r>
              <a:rPr lang="et-EE" sz="1000"/>
              <a:t>Kaasiku küla </a:t>
            </a:r>
          </a:p>
          <a:p>
            <a:pPr marL="0" indent="0">
              <a:lnSpc>
                <a:spcPct val="85000"/>
              </a:lnSpc>
              <a:buClr>
                <a:srgbClr val="FB821E"/>
              </a:buClr>
              <a:buNone/>
            </a:pPr>
            <a:r>
              <a:rPr lang="et-EE" sz="1000"/>
              <a:t>Kallivere küla </a:t>
            </a:r>
            <a:endParaRPr lang="et-EE" sz="1000" strike="sngStrike">
              <a:solidFill>
                <a:srgbClr val="FF0000"/>
              </a:solidFill>
            </a:endParaRPr>
          </a:p>
          <a:p>
            <a:pPr marL="0" indent="0">
              <a:lnSpc>
                <a:spcPct val="85000"/>
              </a:lnSpc>
              <a:buClr>
                <a:srgbClr val="FB821E"/>
              </a:buClr>
              <a:buNone/>
            </a:pPr>
            <a:r>
              <a:rPr lang="et-EE" sz="1000" b="1"/>
              <a:t>Kasepää küla </a:t>
            </a:r>
          </a:p>
          <a:p>
            <a:pPr marL="0" indent="0">
              <a:lnSpc>
                <a:spcPct val="85000"/>
              </a:lnSpc>
              <a:buClr>
                <a:srgbClr val="FB821E"/>
              </a:buClr>
              <a:buNone/>
            </a:pPr>
            <a:r>
              <a:rPr lang="et-EE" sz="1000"/>
              <a:t>Kiisli küla </a:t>
            </a:r>
          </a:p>
          <a:p>
            <a:pPr marL="0" indent="0">
              <a:lnSpc>
                <a:spcPct val="85000"/>
              </a:lnSpc>
              <a:buClr>
                <a:srgbClr val="FB821E"/>
              </a:buClr>
              <a:buNone/>
            </a:pPr>
            <a:r>
              <a:rPr lang="et-EE" sz="1000"/>
              <a:t>Koseveski küla </a:t>
            </a:r>
          </a:p>
          <a:p>
            <a:pPr marL="0" indent="0">
              <a:lnSpc>
                <a:spcPct val="85000"/>
              </a:lnSpc>
              <a:buClr>
                <a:srgbClr val="FB821E"/>
              </a:buClr>
              <a:buNone/>
            </a:pPr>
            <a:r>
              <a:rPr lang="et-EE" sz="1000" b="1"/>
              <a:t>Kääpa küla </a:t>
            </a:r>
          </a:p>
          <a:p>
            <a:pPr marL="0" indent="0">
              <a:lnSpc>
                <a:spcPct val="85000"/>
              </a:lnSpc>
              <a:buClr>
                <a:srgbClr val="FB821E"/>
              </a:buClr>
              <a:buNone/>
            </a:pPr>
            <a:r>
              <a:rPr lang="et-EE" sz="1000"/>
              <a:t>Kükita küla </a:t>
            </a:r>
          </a:p>
          <a:p>
            <a:pPr marL="0" indent="0">
              <a:lnSpc>
                <a:spcPct val="85000"/>
              </a:lnSpc>
              <a:buClr>
                <a:srgbClr val="FB821E"/>
              </a:buClr>
              <a:buNone/>
            </a:pPr>
            <a:r>
              <a:rPr lang="et-EE" sz="1000"/>
              <a:t>Levala küla </a:t>
            </a:r>
          </a:p>
          <a:p>
            <a:pPr marL="0" indent="0">
              <a:lnSpc>
                <a:spcPct val="85000"/>
              </a:lnSpc>
              <a:buClr>
                <a:srgbClr val="FB821E"/>
              </a:buClr>
              <a:buNone/>
            </a:pPr>
            <a:r>
              <a:rPr lang="et-EE" sz="1000"/>
              <a:t>Maardla küla</a:t>
            </a:r>
          </a:p>
          <a:p>
            <a:pPr marL="0" indent="0">
              <a:lnSpc>
                <a:spcPct val="85000"/>
              </a:lnSpc>
              <a:buClr>
                <a:srgbClr val="FB821E"/>
              </a:buClr>
              <a:buNone/>
            </a:pPr>
            <a:r>
              <a:rPr lang="et-EE" sz="1000" b="1"/>
              <a:t>Mustvee linn</a:t>
            </a:r>
          </a:p>
          <a:p>
            <a:pPr marL="0" indent="0">
              <a:lnSpc>
                <a:spcPct val="85000"/>
              </a:lnSpc>
              <a:buClr>
                <a:srgbClr val="FB821E"/>
              </a:buClr>
              <a:buNone/>
            </a:pPr>
            <a:r>
              <a:rPr lang="et-EE" sz="1000"/>
              <a:t>Nautrasi küla </a:t>
            </a:r>
          </a:p>
          <a:p>
            <a:pPr marL="0" indent="0">
              <a:lnSpc>
                <a:spcPct val="85000"/>
              </a:lnSpc>
              <a:buClr>
                <a:srgbClr val="FB821E"/>
              </a:buClr>
              <a:buNone/>
            </a:pPr>
            <a:r>
              <a:rPr lang="et-EE" sz="1000"/>
              <a:t>Nõmme küla </a:t>
            </a:r>
          </a:p>
          <a:p>
            <a:pPr marL="0" indent="0">
              <a:lnSpc>
                <a:spcPct val="85000"/>
              </a:lnSpc>
              <a:buClr>
                <a:srgbClr val="FB821E"/>
              </a:buClr>
              <a:buNone/>
            </a:pPr>
            <a:r>
              <a:rPr lang="et-EE" sz="1000"/>
              <a:t>Odivere küla </a:t>
            </a:r>
          </a:p>
          <a:p>
            <a:pPr marL="0" indent="0">
              <a:lnSpc>
                <a:spcPct val="85000"/>
              </a:lnSpc>
              <a:buClr>
                <a:srgbClr val="FB821E"/>
              </a:buClr>
              <a:buNone/>
            </a:pPr>
            <a:r>
              <a:rPr lang="et-EE" sz="1000"/>
              <a:t>Omedu küla </a:t>
            </a:r>
          </a:p>
          <a:p>
            <a:pPr marL="0" indent="0">
              <a:lnSpc>
                <a:spcPct val="85000"/>
              </a:lnSpc>
              <a:buClr>
                <a:srgbClr val="FB821E"/>
              </a:buClr>
              <a:buNone/>
            </a:pPr>
            <a:r>
              <a:rPr lang="et-EE" sz="1000"/>
              <a:t>Pedassaare küla</a:t>
            </a:r>
          </a:p>
          <a:p>
            <a:pPr marL="0" indent="0">
              <a:lnSpc>
                <a:spcPct val="85000"/>
              </a:lnSpc>
              <a:buClr>
                <a:srgbClr val="FB821E"/>
              </a:buClr>
              <a:buNone/>
            </a:pPr>
            <a:r>
              <a:rPr lang="et-EE" sz="1000"/>
              <a:t>Putu küla</a:t>
            </a:r>
          </a:p>
          <a:p>
            <a:pPr marL="0" indent="0">
              <a:lnSpc>
                <a:spcPct val="85000"/>
              </a:lnSpc>
              <a:buClr>
                <a:srgbClr val="FB821E"/>
              </a:buClr>
              <a:buNone/>
            </a:pPr>
            <a:r>
              <a:rPr lang="et-EE" sz="1000"/>
              <a:t>Pällu küla</a:t>
            </a:r>
          </a:p>
          <a:p>
            <a:pPr marL="0" indent="0">
              <a:lnSpc>
                <a:spcPct val="85000"/>
              </a:lnSpc>
              <a:buClr>
                <a:srgbClr val="FB821E"/>
              </a:buClr>
              <a:buNone/>
            </a:pPr>
            <a:r>
              <a:rPr lang="et-EE" sz="1000" b="1"/>
              <a:t>Raja küla</a:t>
            </a:r>
          </a:p>
          <a:p>
            <a:pPr marL="0" indent="0">
              <a:lnSpc>
                <a:spcPct val="85000"/>
              </a:lnSpc>
              <a:buClr>
                <a:srgbClr val="FB821E"/>
              </a:buClr>
              <a:buNone/>
            </a:pPr>
            <a:r>
              <a:rPr lang="et-EE" sz="1000" b="1"/>
              <a:t>Ruskavere küla </a:t>
            </a:r>
          </a:p>
          <a:p>
            <a:pPr marL="0" indent="0">
              <a:lnSpc>
                <a:spcPct val="85000"/>
              </a:lnSpc>
              <a:buClr>
                <a:srgbClr val="FB821E"/>
              </a:buClr>
              <a:buNone/>
            </a:pPr>
            <a:r>
              <a:rPr lang="et-EE" sz="1000"/>
              <a:t>Saarjärve küla </a:t>
            </a:r>
          </a:p>
          <a:p>
            <a:pPr marL="0" indent="0">
              <a:lnSpc>
                <a:spcPct val="85000"/>
              </a:lnSpc>
              <a:buClr>
                <a:srgbClr val="FB821E"/>
              </a:buClr>
              <a:buNone/>
            </a:pPr>
            <a:r>
              <a:rPr lang="et-EE" sz="1000" b="1"/>
              <a:t>Sirguvere küla</a:t>
            </a:r>
          </a:p>
          <a:p>
            <a:pPr marL="0" indent="0">
              <a:lnSpc>
                <a:spcPct val="85000"/>
              </a:lnSpc>
              <a:buClr>
                <a:srgbClr val="FB821E"/>
              </a:buClr>
              <a:buNone/>
            </a:pPr>
            <a:r>
              <a:rPr lang="et-EE" sz="1000"/>
              <a:t>Tarakvere küla </a:t>
            </a:r>
          </a:p>
          <a:p>
            <a:pPr marL="0" indent="0">
              <a:lnSpc>
                <a:spcPct val="85000"/>
              </a:lnSpc>
              <a:buClr>
                <a:srgbClr val="FB821E"/>
              </a:buClr>
              <a:buNone/>
            </a:pPr>
            <a:r>
              <a:rPr lang="et-EE" sz="1000" b="1"/>
              <a:t>Tiheda küla </a:t>
            </a:r>
            <a:endParaRPr lang="en-US" sz="1000" b="1"/>
          </a:p>
          <a:p>
            <a:pPr marL="0" indent="0">
              <a:lnSpc>
                <a:spcPct val="85000"/>
              </a:lnSpc>
              <a:buClr>
                <a:srgbClr val="FB821E"/>
              </a:buClr>
              <a:buNone/>
            </a:pPr>
            <a:r>
              <a:rPr lang="et-EE" sz="1000"/>
              <a:t>Tuulavere küla </a:t>
            </a:r>
          </a:p>
          <a:p>
            <a:pPr marL="0" indent="0">
              <a:lnSpc>
                <a:spcPct val="85000"/>
              </a:lnSpc>
              <a:buClr>
                <a:srgbClr val="FB821E"/>
              </a:buClr>
              <a:buNone/>
            </a:pPr>
            <a:r>
              <a:rPr lang="et-EE" sz="1000"/>
              <a:t>Vanassaare küla </a:t>
            </a:r>
          </a:p>
          <a:p>
            <a:pPr marL="0" indent="0">
              <a:lnSpc>
                <a:spcPct val="85000"/>
              </a:lnSpc>
              <a:buClr>
                <a:srgbClr val="FB821E"/>
              </a:buClr>
              <a:buNone/>
            </a:pPr>
            <a:r>
              <a:rPr lang="et-EE" sz="1000"/>
              <a:t>Vassevere küla </a:t>
            </a:r>
          </a:p>
          <a:p>
            <a:pPr marL="0" indent="0">
              <a:lnSpc>
                <a:spcPct val="85000"/>
              </a:lnSpc>
              <a:buClr>
                <a:srgbClr val="FB821E"/>
              </a:buClr>
              <a:buNone/>
            </a:pPr>
            <a:r>
              <a:rPr lang="et-EE" sz="1000"/>
              <a:t>Veia küla </a:t>
            </a:r>
          </a:p>
          <a:p>
            <a:pPr marL="0" indent="0">
              <a:lnSpc>
                <a:spcPct val="85000"/>
              </a:lnSpc>
              <a:buClr>
                <a:srgbClr val="FB821E"/>
              </a:buClr>
              <a:buNone/>
            </a:pPr>
            <a:r>
              <a:rPr lang="et-EE" sz="1000" b="1"/>
              <a:t>Voore küla </a:t>
            </a:r>
          </a:p>
          <a:p>
            <a:pPr marL="0" indent="0">
              <a:lnSpc>
                <a:spcPct val="85000"/>
              </a:lnSpc>
              <a:buClr>
                <a:srgbClr val="FB821E"/>
              </a:buClr>
              <a:buNone/>
            </a:pPr>
            <a:r>
              <a:rPr lang="et-EE" sz="1000" b="1"/>
              <a:t>Võtikvere küla </a:t>
            </a:r>
          </a:p>
          <a:p>
            <a:pPr marL="0" indent="0">
              <a:lnSpc>
                <a:spcPct val="85000"/>
              </a:lnSpc>
              <a:buClr>
                <a:srgbClr val="FB821E"/>
              </a:buClr>
              <a:buNone/>
            </a:pPr>
            <a:endParaRPr lang="et-EE" sz="1000"/>
          </a:p>
        </p:txBody>
      </p:sp>
      <p:sp>
        <p:nvSpPr>
          <p:cNvPr id="6" name="TextBox 5">
            <a:extLst>
              <a:ext uri="{FF2B5EF4-FFF2-40B4-BE49-F238E27FC236}">
                <a16:creationId xmlns:a16="http://schemas.microsoft.com/office/drawing/2014/main" id="{A2642373-4133-ABF6-6C52-91C1D2CF8B2C}"/>
              </a:ext>
            </a:extLst>
          </p:cNvPr>
          <p:cNvSpPr txBox="1"/>
          <p:nvPr/>
        </p:nvSpPr>
        <p:spPr>
          <a:xfrm>
            <a:off x="4518814" y="827948"/>
            <a:ext cx="3590257" cy="492443"/>
          </a:xfrm>
          <a:prstGeom prst="rect">
            <a:avLst/>
          </a:prstGeom>
          <a:noFill/>
        </p:spPr>
        <p:txBody>
          <a:bodyPr wrap="square" rtlCol="0">
            <a:spAutoFit/>
          </a:bodyPr>
          <a:lstStyle/>
          <a:p>
            <a:r>
              <a:rPr lang="et-EE" sz="1400"/>
              <a:t>VOOREMAA PIIRKONNA ASUSTUSÜKSUSED </a:t>
            </a:r>
            <a:br>
              <a:rPr lang="et-EE" sz="1400"/>
            </a:br>
            <a:r>
              <a:rPr lang="et-EE" sz="1200"/>
              <a:t>(JÕGEVA VALD)</a:t>
            </a:r>
            <a:endParaRPr lang="et-EE" sz="1400"/>
          </a:p>
        </p:txBody>
      </p:sp>
      <p:sp>
        <p:nvSpPr>
          <p:cNvPr id="8" name="TextBox 7">
            <a:extLst>
              <a:ext uri="{FF2B5EF4-FFF2-40B4-BE49-F238E27FC236}">
                <a16:creationId xmlns:a16="http://schemas.microsoft.com/office/drawing/2014/main" id="{708A5118-B87C-003C-E757-9C6FD2A58B43}"/>
              </a:ext>
            </a:extLst>
          </p:cNvPr>
          <p:cNvSpPr txBox="1"/>
          <p:nvPr/>
        </p:nvSpPr>
        <p:spPr>
          <a:xfrm>
            <a:off x="593752" y="827948"/>
            <a:ext cx="4186970" cy="492443"/>
          </a:xfrm>
          <a:prstGeom prst="rect">
            <a:avLst/>
          </a:prstGeom>
          <a:noFill/>
        </p:spPr>
        <p:txBody>
          <a:bodyPr wrap="square" rtlCol="0">
            <a:spAutoFit/>
          </a:bodyPr>
          <a:lstStyle/>
          <a:p>
            <a:r>
              <a:rPr lang="et-EE" sz="1400"/>
              <a:t>PÕLTSAMAA PIIRKONNA </a:t>
            </a:r>
            <a:r>
              <a:rPr lang="en-US" sz="1400"/>
              <a:t>ASUSTUSÜKSUSED</a:t>
            </a:r>
            <a:br>
              <a:rPr lang="et-EE" sz="1400"/>
            </a:br>
            <a:r>
              <a:rPr lang="et-EE" sz="1200"/>
              <a:t>(PÕLTSAMAA VALD)</a:t>
            </a:r>
            <a:endParaRPr lang="en-US" sz="1200"/>
          </a:p>
        </p:txBody>
      </p:sp>
      <p:sp>
        <p:nvSpPr>
          <p:cNvPr id="25" name="TextBox 24">
            <a:extLst>
              <a:ext uri="{FF2B5EF4-FFF2-40B4-BE49-F238E27FC236}">
                <a16:creationId xmlns:a16="http://schemas.microsoft.com/office/drawing/2014/main" id="{928E4CDB-FA82-CB4F-9BE6-F0A93D285652}"/>
              </a:ext>
            </a:extLst>
          </p:cNvPr>
          <p:cNvSpPr txBox="1"/>
          <p:nvPr/>
        </p:nvSpPr>
        <p:spPr>
          <a:xfrm>
            <a:off x="8458223" y="816104"/>
            <a:ext cx="3590257" cy="492443"/>
          </a:xfrm>
          <a:prstGeom prst="rect">
            <a:avLst/>
          </a:prstGeom>
          <a:noFill/>
        </p:spPr>
        <p:txBody>
          <a:bodyPr wrap="square" rtlCol="0">
            <a:spAutoFit/>
          </a:bodyPr>
          <a:lstStyle/>
          <a:p>
            <a:pPr marL="0" indent="0">
              <a:buClr>
                <a:srgbClr val="FB821E"/>
              </a:buClr>
              <a:buNone/>
            </a:pPr>
            <a:r>
              <a:rPr lang="et-EE" sz="1400"/>
              <a:t>PEIPSI PIIRKONNA ASUSTUSÜKSUSED </a:t>
            </a:r>
            <a:br>
              <a:rPr lang="et-EE" sz="1400" b="1"/>
            </a:br>
            <a:r>
              <a:rPr lang="et-EE" sz="1200"/>
              <a:t>(MUSTVEE VALD)</a:t>
            </a:r>
            <a:endParaRPr lang="et-EE" sz="1400"/>
          </a:p>
        </p:txBody>
      </p:sp>
      <p:sp>
        <p:nvSpPr>
          <p:cNvPr id="10" name="TextBox 9">
            <a:extLst>
              <a:ext uri="{FF2B5EF4-FFF2-40B4-BE49-F238E27FC236}">
                <a16:creationId xmlns:a16="http://schemas.microsoft.com/office/drawing/2014/main" id="{942D1F0E-00F1-EE60-784E-7340B9949CFE}"/>
              </a:ext>
            </a:extLst>
          </p:cNvPr>
          <p:cNvSpPr txBox="1"/>
          <p:nvPr/>
        </p:nvSpPr>
        <p:spPr>
          <a:xfrm>
            <a:off x="8453203" y="3599745"/>
            <a:ext cx="3511851" cy="276999"/>
          </a:xfrm>
          <a:prstGeom prst="rect">
            <a:avLst/>
          </a:prstGeom>
          <a:noFill/>
        </p:spPr>
        <p:txBody>
          <a:bodyPr wrap="square" rtlCol="0">
            <a:spAutoFit/>
          </a:bodyPr>
          <a:lstStyle/>
          <a:p>
            <a:pPr marL="0" indent="0">
              <a:buClr>
                <a:srgbClr val="FB821E"/>
              </a:buClr>
              <a:buNone/>
            </a:pPr>
            <a:r>
              <a:rPr lang="et-EE" sz="1200"/>
              <a:t>(PEIPSIÄÄRE VALD)</a:t>
            </a:r>
            <a:endParaRPr lang="en-US" sz="1200"/>
          </a:p>
        </p:txBody>
      </p:sp>
      <p:sp>
        <p:nvSpPr>
          <p:cNvPr id="30" name="Sisu kohatäide 2">
            <a:extLst>
              <a:ext uri="{FF2B5EF4-FFF2-40B4-BE49-F238E27FC236}">
                <a16:creationId xmlns:a16="http://schemas.microsoft.com/office/drawing/2014/main" id="{A9B93446-C6EF-784A-5463-AA1E8391A72E}"/>
              </a:ext>
            </a:extLst>
          </p:cNvPr>
          <p:cNvSpPr txBox="1">
            <a:spLocks/>
          </p:cNvSpPr>
          <p:nvPr/>
        </p:nvSpPr>
        <p:spPr>
          <a:xfrm>
            <a:off x="8453204" y="3841690"/>
            <a:ext cx="3590257" cy="1310265"/>
          </a:xfrm>
          <a:prstGeom prst="rect">
            <a:avLst/>
          </a:prstGeom>
          <a:solidFill>
            <a:srgbClr val="E0E3EC"/>
          </a:solidFill>
        </p:spPr>
        <p:txBody>
          <a:bodyPr vert="horz" lIns="91440" tIns="45720" rIns="91440" bIns="45720" numCol="3"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t-EE" sz="1000" b="1" err="1"/>
              <a:t>Assikvere</a:t>
            </a:r>
            <a:r>
              <a:rPr lang="et-EE" sz="1000" b="1"/>
              <a:t> küla </a:t>
            </a:r>
          </a:p>
          <a:p>
            <a:pPr marL="0" indent="0">
              <a:lnSpc>
                <a:spcPct val="85000"/>
              </a:lnSpc>
              <a:buClr>
                <a:srgbClr val="FB821E"/>
              </a:buClr>
              <a:buNone/>
            </a:pPr>
            <a:r>
              <a:rPr lang="et-EE" sz="1000"/>
              <a:t>Haavakivi küla </a:t>
            </a:r>
          </a:p>
          <a:p>
            <a:pPr marL="0" indent="0">
              <a:lnSpc>
                <a:spcPct val="85000"/>
              </a:lnSpc>
              <a:buClr>
                <a:srgbClr val="FB821E"/>
              </a:buClr>
              <a:buNone/>
            </a:pPr>
            <a:r>
              <a:rPr lang="et-EE" sz="1000"/>
              <a:t>Kadrina küla </a:t>
            </a:r>
          </a:p>
          <a:p>
            <a:pPr marL="0" indent="0">
              <a:lnSpc>
                <a:spcPct val="85000"/>
              </a:lnSpc>
              <a:buClr>
                <a:srgbClr val="FB821E"/>
              </a:buClr>
              <a:buNone/>
            </a:pPr>
            <a:r>
              <a:rPr lang="et-EE" sz="1000" err="1"/>
              <a:t>Kirtsi</a:t>
            </a:r>
            <a:r>
              <a:rPr lang="et-EE" sz="1000"/>
              <a:t> küla </a:t>
            </a:r>
          </a:p>
          <a:p>
            <a:pPr marL="0" indent="0">
              <a:lnSpc>
                <a:spcPct val="85000"/>
              </a:lnSpc>
              <a:buClr>
                <a:srgbClr val="FB821E"/>
              </a:buClr>
              <a:buNone/>
            </a:pPr>
            <a:r>
              <a:rPr lang="et-EE" sz="1000" b="1"/>
              <a:t>Kodavere küla </a:t>
            </a:r>
          </a:p>
          <a:p>
            <a:pPr marL="0" indent="0">
              <a:lnSpc>
                <a:spcPct val="85000"/>
              </a:lnSpc>
              <a:buClr>
                <a:srgbClr val="FB821E"/>
              </a:buClr>
              <a:buNone/>
            </a:pPr>
            <a:r>
              <a:rPr lang="et-EE" sz="1000" b="1"/>
              <a:t>Kokanurga küla </a:t>
            </a:r>
          </a:p>
          <a:p>
            <a:pPr marL="0" indent="0">
              <a:lnSpc>
                <a:spcPct val="85000"/>
              </a:lnSpc>
              <a:buClr>
                <a:srgbClr val="FB821E"/>
              </a:buClr>
              <a:buNone/>
            </a:pPr>
            <a:r>
              <a:rPr lang="et-EE" sz="1000" b="1" err="1"/>
              <a:t>Lümati</a:t>
            </a:r>
            <a:r>
              <a:rPr lang="et-EE" sz="1000" b="1"/>
              <a:t> küla </a:t>
            </a:r>
          </a:p>
          <a:p>
            <a:pPr marL="0" indent="0">
              <a:lnSpc>
                <a:spcPct val="85000"/>
              </a:lnSpc>
              <a:buClr>
                <a:srgbClr val="FB821E"/>
              </a:buClr>
              <a:buNone/>
            </a:pPr>
            <a:r>
              <a:rPr lang="et-EE" sz="1000"/>
              <a:t>Metsanurga küla </a:t>
            </a:r>
          </a:p>
          <a:p>
            <a:pPr marL="0" indent="0">
              <a:lnSpc>
                <a:spcPct val="85000"/>
              </a:lnSpc>
              <a:buClr>
                <a:srgbClr val="FB821E"/>
              </a:buClr>
              <a:buNone/>
            </a:pPr>
            <a:r>
              <a:rPr lang="et-EE" sz="1000" err="1"/>
              <a:t>Moku</a:t>
            </a:r>
            <a:r>
              <a:rPr lang="et-EE" sz="1000"/>
              <a:t> küla </a:t>
            </a:r>
          </a:p>
          <a:p>
            <a:pPr marL="0" indent="0">
              <a:lnSpc>
                <a:spcPct val="85000"/>
              </a:lnSpc>
              <a:buClr>
                <a:srgbClr val="FB821E"/>
              </a:buClr>
              <a:buNone/>
            </a:pPr>
            <a:r>
              <a:rPr lang="et-EE" sz="1000" b="1"/>
              <a:t>Nõva küla </a:t>
            </a:r>
          </a:p>
          <a:p>
            <a:pPr marL="0" indent="0">
              <a:lnSpc>
                <a:spcPct val="85000"/>
              </a:lnSpc>
              <a:buClr>
                <a:srgbClr val="FB821E"/>
              </a:buClr>
              <a:buNone/>
            </a:pPr>
            <a:r>
              <a:rPr lang="et-EE" sz="1000" b="1"/>
              <a:t>Pala küla </a:t>
            </a:r>
          </a:p>
          <a:p>
            <a:pPr marL="0" indent="0">
              <a:lnSpc>
                <a:spcPct val="85000"/>
              </a:lnSpc>
              <a:buClr>
                <a:srgbClr val="FB821E"/>
              </a:buClr>
              <a:buNone/>
            </a:pPr>
            <a:r>
              <a:rPr lang="et-EE" sz="1000" b="1" err="1"/>
              <a:t>Perametsa</a:t>
            </a:r>
            <a:r>
              <a:rPr lang="et-EE" sz="1000" b="1"/>
              <a:t> küla </a:t>
            </a:r>
          </a:p>
          <a:p>
            <a:pPr marL="0" indent="0">
              <a:lnSpc>
                <a:spcPct val="85000"/>
              </a:lnSpc>
              <a:buClr>
                <a:srgbClr val="FB821E"/>
              </a:buClr>
              <a:buNone/>
            </a:pPr>
            <a:r>
              <a:rPr lang="et-EE" sz="1000"/>
              <a:t>Piibumäe küla </a:t>
            </a:r>
          </a:p>
          <a:p>
            <a:pPr marL="0" indent="0">
              <a:lnSpc>
                <a:spcPct val="85000"/>
              </a:lnSpc>
              <a:buClr>
                <a:srgbClr val="FB821E"/>
              </a:buClr>
              <a:buNone/>
            </a:pPr>
            <a:r>
              <a:rPr lang="et-EE" sz="1000" err="1"/>
              <a:t>Piirivarbe</a:t>
            </a:r>
            <a:r>
              <a:rPr lang="et-EE" sz="1000"/>
              <a:t> küla </a:t>
            </a:r>
          </a:p>
          <a:p>
            <a:pPr marL="0" indent="0">
              <a:lnSpc>
                <a:spcPct val="85000"/>
              </a:lnSpc>
              <a:buClr>
                <a:srgbClr val="FB821E"/>
              </a:buClr>
              <a:buNone/>
            </a:pPr>
            <a:r>
              <a:rPr lang="et-EE" sz="1000"/>
              <a:t>Punikvere küla </a:t>
            </a:r>
          </a:p>
          <a:p>
            <a:pPr marL="0" indent="0">
              <a:lnSpc>
                <a:spcPct val="85000"/>
              </a:lnSpc>
              <a:buClr>
                <a:srgbClr val="FB821E"/>
              </a:buClr>
              <a:buNone/>
            </a:pPr>
            <a:r>
              <a:rPr lang="et-EE" sz="1000" b="1" err="1"/>
              <a:t>Raatvere</a:t>
            </a:r>
            <a:r>
              <a:rPr lang="et-EE" sz="1000" b="1"/>
              <a:t> küla </a:t>
            </a:r>
          </a:p>
          <a:p>
            <a:pPr marL="0" indent="0">
              <a:lnSpc>
                <a:spcPct val="85000"/>
              </a:lnSpc>
              <a:buClr>
                <a:srgbClr val="FB821E"/>
              </a:buClr>
              <a:buNone/>
            </a:pPr>
            <a:r>
              <a:rPr lang="et-EE" sz="1000"/>
              <a:t>Ranna küla </a:t>
            </a:r>
          </a:p>
          <a:p>
            <a:pPr marL="0" indent="0">
              <a:lnSpc>
                <a:spcPct val="85000"/>
              </a:lnSpc>
              <a:buClr>
                <a:srgbClr val="FB821E"/>
              </a:buClr>
              <a:buNone/>
            </a:pPr>
            <a:r>
              <a:rPr lang="et-EE" sz="1000" err="1"/>
              <a:t>Sassukvere</a:t>
            </a:r>
            <a:r>
              <a:rPr lang="et-EE" sz="1000"/>
              <a:t> küla </a:t>
            </a:r>
          </a:p>
          <a:p>
            <a:pPr marL="0" indent="0">
              <a:lnSpc>
                <a:spcPct val="85000"/>
              </a:lnSpc>
              <a:buClr>
                <a:srgbClr val="FB821E"/>
              </a:buClr>
              <a:buNone/>
            </a:pPr>
            <a:r>
              <a:rPr lang="et-EE" sz="1000" err="1"/>
              <a:t>Sõõru</a:t>
            </a:r>
            <a:r>
              <a:rPr lang="et-EE" sz="1000"/>
              <a:t> küla </a:t>
            </a:r>
          </a:p>
          <a:p>
            <a:pPr marL="0" indent="0">
              <a:lnSpc>
                <a:spcPct val="85000"/>
              </a:lnSpc>
              <a:buClr>
                <a:srgbClr val="FB821E"/>
              </a:buClr>
              <a:buNone/>
            </a:pPr>
            <a:r>
              <a:rPr lang="et-EE" sz="1000" err="1"/>
              <a:t>Sääritsa</a:t>
            </a:r>
            <a:r>
              <a:rPr lang="et-EE" sz="1000"/>
              <a:t> küla </a:t>
            </a:r>
          </a:p>
          <a:p>
            <a:pPr marL="0" indent="0">
              <a:lnSpc>
                <a:spcPct val="85000"/>
              </a:lnSpc>
              <a:buClr>
                <a:srgbClr val="FB821E"/>
              </a:buClr>
              <a:buNone/>
            </a:pPr>
            <a:r>
              <a:rPr lang="et-EE" sz="1000" b="1" err="1"/>
              <a:t>Tagumaa</a:t>
            </a:r>
            <a:r>
              <a:rPr lang="et-EE" sz="1000" b="1"/>
              <a:t> küla </a:t>
            </a:r>
          </a:p>
          <a:p>
            <a:pPr marL="0" indent="0">
              <a:lnSpc>
                <a:spcPct val="85000"/>
              </a:lnSpc>
              <a:buClr>
                <a:srgbClr val="FB821E"/>
              </a:buClr>
              <a:buNone/>
            </a:pPr>
            <a:r>
              <a:rPr lang="et-EE" sz="1000"/>
              <a:t>Vea küla </a:t>
            </a:r>
          </a:p>
          <a:p>
            <a:pPr marL="0" indent="0">
              <a:lnSpc>
                <a:spcPct val="85000"/>
              </a:lnSpc>
              <a:buClr>
                <a:srgbClr val="FB821E"/>
              </a:buClr>
              <a:buNone/>
            </a:pPr>
            <a:r>
              <a:rPr lang="et-EE" sz="1000" err="1"/>
              <a:t>Äteniidi</a:t>
            </a:r>
            <a:r>
              <a:rPr lang="et-EE" sz="1000"/>
              <a:t> küla </a:t>
            </a:r>
          </a:p>
        </p:txBody>
      </p:sp>
      <p:sp>
        <p:nvSpPr>
          <p:cNvPr id="33" name="Sisu kohatäide 2">
            <a:extLst>
              <a:ext uri="{FF2B5EF4-FFF2-40B4-BE49-F238E27FC236}">
                <a16:creationId xmlns:a16="http://schemas.microsoft.com/office/drawing/2014/main" id="{F5EDBEBF-1180-E572-1631-B58C17D681D7}"/>
              </a:ext>
            </a:extLst>
          </p:cNvPr>
          <p:cNvSpPr txBox="1">
            <a:spLocks/>
          </p:cNvSpPr>
          <p:nvPr/>
        </p:nvSpPr>
        <p:spPr>
          <a:xfrm>
            <a:off x="4525091" y="1308547"/>
            <a:ext cx="3590258" cy="5292278"/>
          </a:xfrm>
          <a:prstGeom prst="rect">
            <a:avLst/>
          </a:prstGeom>
          <a:solidFill>
            <a:srgbClr val="E0E3EC"/>
          </a:solidFill>
        </p:spPr>
        <p:txBody>
          <a:bodyPr vert="horz" lIns="91440" tIns="45720" rIns="91440" bIns="45720" numCol="3"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85000"/>
              </a:lnSpc>
              <a:buClr>
                <a:srgbClr val="FB821E"/>
              </a:buClr>
              <a:buNone/>
            </a:pPr>
            <a:r>
              <a:rPr lang="en-US" sz="1000" err="1"/>
              <a:t>Alavere</a:t>
            </a:r>
            <a:r>
              <a:rPr lang="en-US" sz="1000"/>
              <a:t> </a:t>
            </a:r>
            <a:r>
              <a:rPr lang="en-US" sz="1000" err="1"/>
              <a:t>küla</a:t>
            </a:r>
            <a:r>
              <a:rPr lang="en-US" sz="1000"/>
              <a:t> </a:t>
            </a:r>
            <a:endParaRPr lang="et-EE" sz="1000"/>
          </a:p>
          <a:p>
            <a:pPr marL="0" indent="0">
              <a:lnSpc>
                <a:spcPct val="85000"/>
              </a:lnSpc>
              <a:buClr>
                <a:srgbClr val="FB821E"/>
              </a:buClr>
              <a:buNone/>
            </a:pPr>
            <a:r>
              <a:rPr lang="en-US" sz="1000" err="1"/>
              <a:t>Eerikvere</a:t>
            </a:r>
            <a:r>
              <a:rPr lang="en-US" sz="1000"/>
              <a:t> </a:t>
            </a:r>
            <a:r>
              <a:rPr lang="en-US" sz="1000" err="1"/>
              <a:t>küla</a:t>
            </a:r>
            <a:endParaRPr lang="et-EE" sz="1000"/>
          </a:p>
          <a:p>
            <a:pPr marL="0" indent="0">
              <a:lnSpc>
                <a:spcPct val="85000"/>
              </a:lnSpc>
              <a:buClr>
                <a:srgbClr val="FB821E"/>
              </a:buClr>
              <a:buNone/>
            </a:pPr>
            <a:r>
              <a:rPr lang="en-US" sz="1000" err="1"/>
              <a:t>Ehavere</a:t>
            </a:r>
            <a:r>
              <a:rPr lang="en-US" sz="1000"/>
              <a:t> </a:t>
            </a:r>
            <a:r>
              <a:rPr lang="en-US" sz="1000" err="1"/>
              <a:t>küla</a:t>
            </a:r>
            <a:r>
              <a:rPr lang="en-US" sz="1000"/>
              <a:t> </a:t>
            </a:r>
            <a:endParaRPr lang="et-EE" sz="1000"/>
          </a:p>
          <a:p>
            <a:pPr marL="0" indent="0">
              <a:lnSpc>
                <a:spcPct val="85000"/>
              </a:lnSpc>
              <a:buClr>
                <a:srgbClr val="FB821E"/>
              </a:buClr>
              <a:buNone/>
            </a:pPr>
            <a:r>
              <a:rPr lang="en-US" sz="1000" err="1"/>
              <a:t>Ellakvere</a:t>
            </a:r>
            <a:r>
              <a:rPr lang="en-US" sz="1000"/>
              <a:t> </a:t>
            </a:r>
            <a:r>
              <a:rPr lang="en-US" sz="1000" err="1"/>
              <a:t>küla</a:t>
            </a:r>
            <a:r>
              <a:rPr lang="en-US" sz="1000"/>
              <a:t> </a:t>
            </a:r>
            <a:endParaRPr lang="et-EE" sz="1000"/>
          </a:p>
          <a:p>
            <a:pPr marL="0" indent="0">
              <a:lnSpc>
                <a:spcPct val="85000"/>
              </a:lnSpc>
              <a:buClr>
                <a:srgbClr val="FB821E"/>
              </a:buClr>
              <a:buNone/>
            </a:pPr>
            <a:r>
              <a:rPr lang="en-US" sz="1000" b="1" err="1"/>
              <a:t>Endla</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Härjanurme</a:t>
            </a:r>
            <a:r>
              <a:rPr lang="en-US" sz="1000" b="1"/>
              <a:t> </a:t>
            </a:r>
            <a:r>
              <a:rPr lang="en-US" sz="1000" b="1" err="1"/>
              <a:t>küla</a:t>
            </a:r>
            <a:endParaRPr lang="et-EE" sz="1000" b="1"/>
          </a:p>
          <a:p>
            <a:pPr marL="0" indent="0">
              <a:lnSpc>
                <a:spcPct val="85000"/>
              </a:lnSpc>
              <a:buClr>
                <a:srgbClr val="FB821E"/>
              </a:buClr>
              <a:buNone/>
            </a:pPr>
            <a:r>
              <a:rPr lang="en-US" sz="1000" b="1" err="1"/>
              <a:t>Imukvere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Iravere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a:t>Jõgeva </a:t>
            </a:r>
            <a:r>
              <a:rPr lang="en-US" sz="1000" b="1" err="1"/>
              <a:t>alevik</a:t>
            </a:r>
            <a:r>
              <a:rPr lang="en-US" sz="1000" b="1"/>
              <a:t> </a:t>
            </a:r>
            <a:endParaRPr lang="et-EE" sz="1000" b="1"/>
          </a:p>
          <a:p>
            <a:pPr marL="0" indent="0">
              <a:lnSpc>
                <a:spcPct val="85000"/>
              </a:lnSpc>
              <a:buClr>
                <a:srgbClr val="FB821E"/>
              </a:buClr>
              <a:buNone/>
            </a:pPr>
            <a:r>
              <a:rPr lang="en-US" sz="1000" b="1"/>
              <a:t>Jõgeva </a:t>
            </a:r>
            <a:r>
              <a:rPr lang="en-US" sz="1000" b="1" err="1"/>
              <a:t>linn</a:t>
            </a:r>
            <a:r>
              <a:rPr lang="en-US" sz="1000" b="1"/>
              <a:t> </a:t>
            </a:r>
            <a:endParaRPr lang="et-EE" sz="1000" b="1"/>
          </a:p>
          <a:p>
            <a:pPr marL="0" indent="0">
              <a:lnSpc>
                <a:spcPct val="85000"/>
              </a:lnSpc>
              <a:buClr>
                <a:srgbClr val="FB821E"/>
              </a:buClr>
              <a:buNone/>
            </a:pPr>
            <a:r>
              <a:rPr lang="en-US" sz="1000" err="1"/>
              <a:t>Jõune</a:t>
            </a:r>
            <a:r>
              <a:rPr lang="en-US" sz="1000"/>
              <a:t> </a:t>
            </a:r>
            <a:r>
              <a:rPr lang="en-US" sz="1000" err="1"/>
              <a:t>küla</a:t>
            </a:r>
            <a:r>
              <a:rPr lang="en-US" sz="1000"/>
              <a:t> </a:t>
            </a:r>
            <a:endParaRPr lang="et-EE" sz="1000"/>
          </a:p>
          <a:p>
            <a:pPr marL="0" indent="0">
              <a:lnSpc>
                <a:spcPct val="85000"/>
              </a:lnSpc>
              <a:buClr>
                <a:srgbClr val="FB821E"/>
              </a:buClr>
              <a:buNone/>
            </a:pPr>
            <a:r>
              <a:rPr lang="en-US" sz="1000" err="1"/>
              <a:t>Järvepera</a:t>
            </a:r>
            <a:r>
              <a:rPr lang="en-US" sz="1000"/>
              <a:t> </a:t>
            </a:r>
            <a:r>
              <a:rPr lang="en-US" sz="1000" err="1"/>
              <a:t>küla</a:t>
            </a:r>
            <a:endParaRPr lang="et-EE" sz="1000"/>
          </a:p>
          <a:p>
            <a:pPr marL="0" indent="0">
              <a:lnSpc>
                <a:spcPct val="85000"/>
              </a:lnSpc>
              <a:buClr>
                <a:srgbClr val="FB821E"/>
              </a:buClr>
              <a:buNone/>
            </a:pPr>
            <a:r>
              <a:rPr lang="en-US" sz="1000" b="1" err="1"/>
              <a:t>Kaarepere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Kaave</a:t>
            </a:r>
            <a:r>
              <a:rPr lang="en-US" sz="1000"/>
              <a:t> </a:t>
            </a:r>
            <a:r>
              <a:rPr lang="en-US" sz="1000" err="1"/>
              <a:t>küla</a:t>
            </a:r>
            <a:r>
              <a:rPr lang="en-US" sz="1000"/>
              <a:t> </a:t>
            </a:r>
            <a:endParaRPr lang="et-EE" sz="1000"/>
          </a:p>
          <a:p>
            <a:pPr marL="0" indent="0">
              <a:lnSpc>
                <a:spcPct val="85000"/>
              </a:lnSpc>
              <a:buClr>
                <a:srgbClr val="FB821E"/>
              </a:buClr>
              <a:buNone/>
            </a:pPr>
            <a:r>
              <a:rPr lang="en-US" sz="1000" b="1" err="1"/>
              <a:t>Kaera</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Kaiavere</a:t>
            </a:r>
            <a:r>
              <a:rPr lang="en-US" sz="1000"/>
              <a:t> </a:t>
            </a:r>
            <a:r>
              <a:rPr lang="en-US" sz="1000" err="1"/>
              <a:t>küla</a:t>
            </a:r>
            <a:r>
              <a:rPr lang="en-US" sz="1000"/>
              <a:t> </a:t>
            </a:r>
            <a:endParaRPr lang="et-EE" sz="1000"/>
          </a:p>
          <a:p>
            <a:pPr marL="0" indent="0">
              <a:lnSpc>
                <a:spcPct val="85000"/>
              </a:lnSpc>
              <a:buClr>
                <a:srgbClr val="FB821E"/>
              </a:buClr>
              <a:buNone/>
            </a:pPr>
            <a:r>
              <a:rPr lang="en-US" sz="1000" b="1" err="1"/>
              <a:t>Kantküla</a:t>
            </a:r>
            <a:r>
              <a:rPr lang="en-US" sz="1000"/>
              <a:t> </a:t>
            </a:r>
            <a:endParaRPr lang="et-EE" sz="1000"/>
          </a:p>
          <a:p>
            <a:pPr marL="0" indent="0">
              <a:lnSpc>
                <a:spcPct val="85000"/>
              </a:lnSpc>
              <a:buClr>
                <a:srgbClr val="FB821E"/>
              </a:buClr>
              <a:buNone/>
            </a:pPr>
            <a:r>
              <a:rPr lang="en-US" sz="1000" b="1" err="1"/>
              <a:t>Kassinurme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err="1"/>
              <a:t>Kassivere</a:t>
            </a:r>
            <a:r>
              <a:rPr lang="en-US" sz="1000"/>
              <a:t> </a:t>
            </a:r>
            <a:r>
              <a:rPr lang="en-US" sz="1000" err="1"/>
              <a:t>küla</a:t>
            </a:r>
            <a:r>
              <a:rPr lang="en-US" sz="1000"/>
              <a:t> </a:t>
            </a:r>
            <a:endParaRPr lang="et-EE" sz="1000"/>
          </a:p>
          <a:p>
            <a:pPr marL="0" indent="0">
              <a:lnSpc>
                <a:spcPct val="85000"/>
              </a:lnSpc>
              <a:buClr>
                <a:srgbClr val="FB821E"/>
              </a:buClr>
              <a:buNone/>
            </a:pPr>
            <a:r>
              <a:rPr lang="en-US" sz="1000" err="1"/>
              <a:t>Kaude</a:t>
            </a:r>
            <a:r>
              <a:rPr lang="en-US" sz="1000"/>
              <a:t> </a:t>
            </a:r>
            <a:r>
              <a:rPr lang="en-US" sz="1000" err="1"/>
              <a:t>küla</a:t>
            </a:r>
            <a:r>
              <a:rPr lang="en-US" sz="1000"/>
              <a:t> </a:t>
            </a:r>
            <a:endParaRPr lang="et-EE" sz="1000"/>
          </a:p>
          <a:p>
            <a:pPr marL="0" indent="0">
              <a:lnSpc>
                <a:spcPct val="85000"/>
              </a:lnSpc>
              <a:buClr>
                <a:srgbClr val="FB821E"/>
              </a:buClr>
              <a:buNone/>
            </a:pPr>
            <a:r>
              <a:rPr lang="en-US" sz="1000" err="1"/>
              <a:t>Kivijärv</a:t>
            </a:r>
            <a:r>
              <a:rPr lang="et-EE" sz="1000"/>
              <a:t>e küla</a:t>
            </a:r>
          </a:p>
          <a:p>
            <a:pPr marL="0" indent="0">
              <a:lnSpc>
                <a:spcPct val="85000"/>
              </a:lnSpc>
              <a:buClr>
                <a:srgbClr val="FB821E"/>
              </a:buClr>
              <a:buNone/>
            </a:pPr>
            <a:r>
              <a:rPr lang="en-US" sz="1000" err="1"/>
              <a:t>Kivimäe</a:t>
            </a:r>
            <a:r>
              <a:rPr lang="en-US" sz="1000"/>
              <a:t> </a:t>
            </a:r>
            <a:r>
              <a:rPr lang="en-US" sz="1000" err="1"/>
              <a:t>küla</a:t>
            </a:r>
            <a:r>
              <a:rPr lang="en-US" sz="1000"/>
              <a:t> </a:t>
            </a:r>
            <a:endParaRPr lang="et-EE" sz="1000"/>
          </a:p>
          <a:p>
            <a:pPr marL="0" indent="0">
              <a:lnSpc>
                <a:spcPct val="85000"/>
              </a:lnSpc>
              <a:buClr>
                <a:srgbClr val="FB821E"/>
              </a:buClr>
              <a:buNone/>
            </a:pPr>
            <a:r>
              <a:rPr lang="en-US" sz="1000" b="1" err="1"/>
              <a:t>Kodismaa</a:t>
            </a:r>
            <a:r>
              <a:rPr lang="en-US" sz="1000" b="1"/>
              <a:t> </a:t>
            </a:r>
            <a:r>
              <a:rPr lang="en-US" sz="1000" b="1" err="1"/>
              <a:t>küla</a:t>
            </a:r>
            <a:endParaRPr lang="et-EE" sz="1000" b="1"/>
          </a:p>
          <a:p>
            <a:pPr marL="0" indent="0">
              <a:lnSpc>
                <a:spcPct val="85000"/>
              </a:lnSpc>
              <a:buClr>
                <a:srgbClr val="FB821E"/>
              </a:buClr>
              <a:buNone/>
            </a:pPr>
            <a:r>
              <a:rPr lang="en-US" sz="1000" err="1"/>
              <a:t>Koimula</a:t>
            </a:r>
            <a:r>
              <a:rPr lang="en-US" sz="1000"/>
              <a:t> </a:t>
            </a:r>
            <a:r>
              <a:rPr lang="en-US" sz="1000" err="1"/>
              <a:t>küla</a:t>
            </a:r>
            <a:r>
              <a:rPr lang="en-US" sz="1000"/>
              <a:t> </a:t>
            </a:r>
            <a:endParaRPr lang="et-EE" sz="1000"/>
          </a:p>
          <a:p>
            <a:pPr marL="0" indent="0">
              <a:lnSpc>
                <a:spcPct val="85000"/>
              </a:lnSpc>
              <a:buClr>
                <a:srgbClr val="FB821E"/>
              </a:buClr>
              <a:buNone/>
            </a:pPr>
            <a:r>
              <a:rPr lang="et-EE" sz="1000"/>
              <a:t>Kudina küla</a:t>
            </a:r>
          </a:p>
          <a:p>
            <a:pPr marL="0" indent="0">
              <a:lnSpc>
                <a:spcPct val="85000"/>
              </a:lnSpc>
              <a:buClr>
                <a:srgbClr val="FB821E"/>
              </a:buClr>
              <a:buNone/>
            </a:pPr>
            <a:r>
              <a:rPr lang="et-EE" sz="1000" b="1"/>
              <a:t>Kuremaa alevik</a:t>
            </a:r>
          </a:p>
          <a:p>
            <a:pPr marL="0" indent="0">
              <a:lnSpc>
                <a:spcPct val="85000"/>
              </a:lnSpc>
              <a:buClr>
                <a:srgbClr val="FB821E"/>
              </a:buClr>
              <a:buNone/>
            </a:pPr>
            <a:r>
              <a:rPr lang="et-EE" sz="1000" b="1"/>
              <a:t>Kurista küla</a:t>
            </a:r>
          </a:p>
          <a:p>
            <a:pPr marL="0" indent="0">
              <a:lnSpc>
                <a:spcPct val="85000"/>
              </a:lnSpc>
              <a:buClr>
                <a:srgbClr val="FB821E"/>
              </a:buClr>
              <a:buNone/>
            </a:pPr>
            <a:r>
              <a:rPr lang="en-US" sz="1000" err="1"/>
              <a:t>Kõnnu</a:t>
            </a:r>
            <a:r>
              <a:rPr lang="en-US" sz="1000"/>
              <a:t> </a:t>
            </a:r>
            <a:r>
              <a:rPr lang="en-US" sz="1000" err="1"/>
              <a:t>küla</a:t>
            </a:r>
            <a:r>
              <a:rPr lang="en-US" sz="1000"/>
              <a:t> </a:t>
            </a:r>
            <a:endParaRPr lang="et-EE" sz="1000"/>
          </a:p>
          <a:p>
            <a:pPr marL="0" indent="0">
              <a:lnSpc>
                <a:spcPct val="85000"/>
              </a:lnSpc>
              <a:buClr>
                <a:srgbClr val="FB821E"/>
              </a:buClr>
              <a:buNone/>
            </a:pPr>
            <a:r>
              <a:rPr lang="en-US" sz="1000" err="1"/>
              <a:t>Kõola</a:t>
            </a:r>
            <a:r>
              <a:rPr lang="en-US" sz="1000"/>
              <a:t> </a:t>
            </a:r>
            <a:r>
              <a:rPr lang="en-US" sz="1000" err="1"/>
              <a:t>küla</a:t>
            </a:r>
            <a:r>
              <a:rPr lang="en-US" sz="1000"/>
              <a:t> </a:t>
            </a:r>
            <a:endParaRPr lang="et-EE" sz="1000"/>
          </a:p>
          <a:p>
            <a:pPr marL="0" indent="0">
              <a:lnSpc>
                <a:spcPct val="85000"/>
              </a:lnSpc>
              <a:buClr>
                <a:srgbClr val="FB821E"/>
              </a:buClr>
              <a:buNone/>
            </a:pPr>
            <a:r>
              <a:rPr lang="en-US" sz="1000" b="1" err="1"/>
              <a:t>Kärde</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Laiuse</a:t>
            </a:r>
            <a:r>
              <a:rPr lang="en-US" sz="1000" b="1"/>
              <a:t> </a:t>
            </a:r>
            <a:r>
              <a:rPr lang="en-US" sz="1000" b="1" err="1"/>
              <a:t>alevik</a:t>
            </a:r>
            <a:endParaRPr lang="et-EE" sz="1000" b="1"/>
          </a:p>
          <a:p>
            <a:pPr marL="0" indent="0">
              <a:lnSpc>
                <a:spcPct val="85000"/>
              </a:lnSpc>
              <a:buClr>
                <a:srgbClr val="FB821E"/>
              </a:buClr>
              <a:buNone/>
            </a:pPr>
            <a:r>
              <a:rPr lang="en-US" sz="1000" err="1"/>
              <a:t>Laiusevälja</a:t>
            </a:r>
            <a:r>
              <a:rPr lang="en-US" sz="1000"/>
              <a:t> </a:t>
            </a:r>
            <a:r>
              <a:rPr lang="en-US" sz="1000" err="1"/>
              <a:t>küla</a:t>
            </a:r>
            <a:r>
              <a:rPr lang="en-US" sz="1000"/>
              <a:t> </a:t>
            </a:r>
            <a:endParaRPr lang="et-EE" sz="1000"/>
          </a:p>
          <a:p>
            <a:pPr marL="0" indent="0">
              <a:lnSpc>
                <a:spcPct val="85000"/>
              </a:lnSpc>
              <a:buClr>
                <a:srgbClr val="FB821E"/>
              </a:buClr>
              <a:buNone/>
            </a:pPr>
            <a:r>
              <a:rPr lang="et-EE" sz="1000" b="1"/>
              <a:t>Leedi küla</a:t>
            </a:r>
          </a:p>
          <a:p>
            <a:pPr marL="0" indent="0">
              <a:lnSpc>
                <a:spcPct val="85000"/>
              </a:lnSpc>
              <a:buClr>
                <a:srgbClr val="FB821E"/>
              </a:buClr>
              <a:buNone/>
            </a:pPr>
            <a:r>
              <a:rPr lang="et-EE" sz="1000"/>
              <a:t>Lemuvere küla</a:t>
            </a:r>
          </a:p>
          <a:p>
            <a:pPr marL="0" indent="0">
              <a:lnSpc>
                <a:spcPct val="85000"/>
              </a:lnSpc>
              <a:buClr>
                <a:srgbClr val="FB821E"/>
              </a:buClr>
              <a:buNone/>
            </a:pPr>
            <a:r>
              <a:rPr lang="et-EE" sz="1000"/>
              <a:t>Liikatku küla</a:t>
            </a:r>
          </a:p>
          <a:p>
            <a:pPr marL="0" indent="0">
              <a:lnSpc>
                <a:spcPct val="85000"/>
              </a:lnSpc>
              <a:buClr>
                <a:srgbClr val="FB821E"/>
              </a:buClr>
              <a:buNone/>
            </a:pPr>
            <a:r>
              <a:rPr lang="et-EE" sz="1000"/>
              <a:t>Liivoja küla</a:t>
            </a:r>
          </a:p>
          <a:p>
            <a:pPr marL="0" indent="0">
              <a:lnSpc>
                <a:spcPct val="85000"/>
              </a:lnSpc>
              <a:buClr>
                <a:srgbClr val="FB821E"/>
              </a:buClr>
              <a:buNone/>
            </a:pPr>
            <a:r>
              <a:rPr lang="et-EE" sz="1000" b="1"/>
              <a:t>Lilastvere küla</a:t>
            </a:r>
          </a:p>
          <a:p>
            <a:pPr marL="0" indent="0">
              <a:lnSpc>
                <a:spcPct val="85000"/>
              </a:lnSpc>
              <a:buClr>
                <a:srgbClr val="FB821E"/>
              </a:buClr>
              <a:buNone/>
            </a:pPr>
            <a:r>
              <a:rPr lang="et-EE" sz="1000" b="1"/>
              <a:t>Luua küla</a:t>
            </a:r>
          </a:p>
          <a:p>
            <a:pPr marL="0" indent="0">
              <a:lnSpc>
                <a:spcPct val="85000"/>
              </a:lnSpc>
              <a:buClr>
                <a:srgbClr val="FB821E"/>
              </a:buClr>
              <a:buNone/>
            </a:pPr>
            <a:r>
              <a:rPr lang="et-EE" sz="1000"/>
              <a:t>Lõpe küla</a:t>
            </a:r>
          </a:p>
          <a:p>
            <a:pPr marL="0" indent="0">
              <a:lnSpc>
                <a:spcPct val="85000"/>
              </a:lnSpc>
              <a:buClr>
                <a:srgbClr val="FB821E"/>
              </a:buClr>
              <a:buNone/>
            </a:pPr>
            <a:r>
              <a:rPr lang="en-US" sz="1000" err="1"/>
              <a:t>Mooritsa</a:t>
            </a:r>
            <a:r>
              <a:rPr lang="en-US" sz="1000"/>
              <a:t> </a:t>
            </a:r>
            <a:r>
              <a:rPr lang="en-US" sz="1000" err="1"/>
              <a:t>küla</a:t>
            </a:r>
            <a:endParaRPr lang="et-EE" sz="1000"/>
          </a:p>
          <a:p>
            <a:pPr marL="0" indent="0">
              <a:lnSpc>
                <a:spcPct val="85000"/>
              </a:lnSpc>
              <a:buClr>
                <a:srgbClr val="FB821E"/>
              </a:buClr>
              <a:buNone/>
            </a:pPr>
            <a:r>
              <a:rPr lang="en-US" sz="1000" err="1"/>
              <a:t>Mullavere</a:t>
            </a:r>
            <a:r>
              <a:rPr lang="en-US" sz="1000"/>
              <a:t> </a:t>
            </a:r>
            <a:r>
              <a:rPr lang="en-US" sz="1000" err="1"/>
              <a:t>küla</a:t>
            </a:r>
            <a:endParaRPr lang="et-EE" sz="1000"/>
          </a:p>
          <a:p>
            <a:pPr marL="0" indent="0">
              <a:lnSpc>
                <a:spcPct val="85000"/>
              </a:lnSpc>
              <a:buClr>
                <a:srgbClr val="FB821E"/>
              </a:buClr>
              <a:buNone/>
            </a:pPr>
            <a:r>
              <a:rPr lang="en-US" sz="1000" b="1" err="1"/>
              <a:t>Mõisamaa</a:t>
            </a:r>
            <a:r>
              <a:rPr lang="en-US" sz="1000" b="1"/>
              <a:t> </a:t>
            </a:r>
            <a:r>
              <a:rPr lang="en-US" sz="1000" b="1" err="1"/>
              <a:t>küla</a:t>
            </a:r>
            <a:endParaRPr lang="en-US" sz="1000" b="1"/>
          </a:p>
          <a:p>
            <a:pPr marL="0" indent="0">
              <a:lnSpc>
                <a:spcPct val="85000"/>
              </a:lnSpc>
              <a:buClr>
                <a:srgbClr val="FB821E"/>
              </a:buClr>
              <a:buNone/>
            </a:pPr>
            <a:r>
              <a:rPr lang="en-US" sz="1000"/>
              <a:t>Nava </a:t>
            </a:r>
            <a:r>
              <a:rPr lang="en-US" sz="1000" err="1"/>
              <a:t>küla</a:t>
            </a:r>
            <a:endParaRPr lang="et-EE" sz="1000"/>
          </a:p>
          <a:p>
            <a:pPr marL="0" indent="0">
              <a:lnSpc>
                <a:spcPct val="85000"/>
              </a:lnSpc>
              <a:buClr>
                <a:srgbClr val="FB821E"/>
              </a:buClr>
              <a:buNone/>
            </a:pPr>
            <a:r>
              <a:rPr lang="en-US" sz="1000" b="1" err="1"/>
              <a:t>Näduvere</a:t>
            </a:r>
            <a:r>
              <a:rPr lang="en-US" sz="1000" b="1"/>
              <a:t> </a:t>
            </a:r>
            <a:r>
              <a:rPr lang="en-US" sz="1000" b="1" err="1"/>
              <a:t>küla</a:t>
            </a:r>
            <a:endParaRPr lang="et-EE" sz="1000" b="1"/>
          </a:p>
          <a:p>
            <a:pPr marL="0" indent="0">
              <a:lnSpc>
                <a:spcPct val="85000"/>
              </a:lnSpc>
              <a:buClr>
                <a:srgbClr val="FB821E"/>
              </a:buClr>
              <a:buNone/>
            </a:pPr>
            <a:r>
              <a:rPr lang="en-US" sz="1000" b="1" err="1"/>
              <a:t>Ookatku</a:t>
            </a:r>
            <a:r>
              <a:rPr lang="en-US" sz="1000" b="1"/>
              <a:t> </a:t>
            </a:r>
            <a:r>
              <a:rPr lang="en-US" sz="1000" b="1" err="1"/>
              <a:t>küla</a:t>
            </a:r>
            <a:r>
              <a:rPr lang="en-US" sz="1000" b="1"/>
              <a:t> </a:t>
            </a:r>
            <a:endParaRPr lang="et-EE" sz="1000" b="1"/>
          </a:p>
          <a:p>
            <a:pPr marL="0" indent="0">
              <a:lnSpc>
                <a:spcPct val="85000"/>
              </a:lnSpc>
              <a:buClr>
                <a:srgbClr val="FB821E"/>
              </a:buClr>
              <a:buNone/>
            </a:pPr>
            <a:r>
              <a:rPr lang="en-US" sz="1000" b="1" err="1"/>
              <a:t>Oti</a:t>
            </a:r>
            <a:r>
              <a:rPr lang="en-US" sz="1000" b="1"/>
              <a:t> </a:t>
            </a:r>
            <a:r>
              <a:rPr lang="en-US" sz="1000" b="1" err="1"/>
              <a:t>küla</a:t>
            </a:r>
            <a:endParaRPr lang="et-EE" sz="1000" b="1"/>
          </a:p>
          <a:p>
            <a:pPr marL="0" indent="0">
              <a:lnSpc>
                <a:spcPct val="85000"/>
              </a:lnSpc>
              <a:buClr>
                <a:srgbClr val="FB821E"/>
              </a:buClr>
              <a:buNone/>
            </a:pPr>
            <a:r>
              <a:rPr lang="en-US" sz="1000" b="1" err="1"/>
              <a:t>Paduvere</a:t>
            </a:r>
            <a:r>
              <a:rPr lang="en-US" sz="1000" b="1"/>
              <a:t> </a:t>
            </a:r>
            <a:r>
              <a:rPr lang="en-US" sz="1000" b="1" err="1"/>
              <a:t>küla</a:t>
            </a:r>
            <a:endParaRPr lang="et-EE" sz="1000" b="1"/>
          </a:p>
          <a:p>
            <a:pPr marL="0" indent="0">
              <a:lnSpc>
                <a:spcPct val="85000"/>
              </a:lnSpc>
              <a:buClr>
                <a:srgbClr val="FB821E"/>
              </a:buClr>
              <a:buNone/>
            </a:pPr>
            <a:r>
              <a:rPr lang="en-US" sz="1000" err="1"/>
              <a:t>Painküla</a:t>
            </a:r>
            <a:r>
              <a:rPr lang="en-US" sz="1000"/>
              <a:t> </a:t>
            </a:r>
            <a:endParaRPr lang="et-EE" sz="1000"/>
          </a:p>
          <a:p>
            <a:pPr marL="0" indent="0">
              <a:lnSpc>
                <a:spcPct val="85000"/>
              </a:lnSpc>
              <a:buClr>
                <a:srgbClr val="FB821E"/>
              </a:buClr>
              <a:buNone/>
            </a:pPr>
            <a:r>
              <a:rPr lang="en-US" sz="1000" err="1"/>
              <a:t>Pakaste</a:t>
            </a:r>
            <a:r>
              <a:rPr lang="en-US" sz="1000"/>
              <a:t> </a:t>
            </a:r>
            <a:r>
              <a:rPr lang="en-US" sz="1000" err="1"/>
              <a:t>küla</a:t>
            </a:r>
            <a:endParaRPr lang="et-EE" sz="1000"/>
          </a:p>
          <a:p>
            <a:pPr marL="0" indent="0">
              <a:lnSpc>
                <a:spcPct val="85000"/>
              </a:lnSpc>
              <a:buClr>
                <a:srgbClr val="FB821E"/>
              </a:buClr>
              <a:buNone/>
            </a:pPr>
            <a:r>
              <a:rPr lang="en-US" sz="1000" b="1" err="1"/>
              <a:t>Palamuse</a:t>
            </a:r>
            <a:r>
              <a:rPr lang="en-US" sz="1000" b="1"/>
              <a:t> </a:t>
            </a:r>
            <a:r>
              <a:rPr lang="en-US" sz="1000" b="1" err="1"/>
              <a:t>alevik</a:t>
            </a:r>
            <a:endParaRPr lang="et-EE" sz="1000" b="1"/>
          </a:p>
          <a:p>
            <a:pPr marL="0" indent="0">
              <a:lnSpc>
                <a:spcPct val="85000"/>
              </a:lnSpc>
              <a:buClr>
                <a:srgbClr val="FB821E"/>
              </a:buClr>
              <a:buNone/>
            </a:pPr>
            <a:r>
              <a:rPr lang="en-US" sz="1000" err="1"/>
              <a:t>Palupere</a:t>
            </a:r>
            <a:r>
              <a:rPr lang="en-US" sz="1000"/>
              <a:t> </a:t>
            </a:r>
            <a:r>
              <a:rPr lang="en-US" sz="1000" err="1"/>
              <a:t>küla</a:t>
            </a:r>
            <a:endParaRPr lang="et-EE" sz="1000"/>
          </a:p>
          <a:p>
            <a:pPr marL="0" indent="0">
              <a:lnSpc>
                <a:spcPct val="85000"/>
              </a:lnSpc>
              <a:buClr>
                <a:srgbClr val="FB821E"/>
              </a:buClr>
              <a:buNone/>
            </a:pPr>
            <a:r>
              <a:rPr lang="en-US" sz="1000" err="1"/>
              <a:t>Patjala</a:t>
            </a:r>
            <a:r>
              <a:rPr lang="en-US" sz="1000"/>
              <a:t> </a:t>
            </a:r>
            <a:r>
              <a:rPr lang="en-US" sz="1000" err="1"/>
              <a:t>küla</a:t>
            </a:r>
            <a:endParaRPr lang="et-EE" sz="1000"/>
          </a:p>
          <a:p>
            <a:pPr marL="0" indent="0">
              <a:lnSpc>
                <a:spcPct val="85000"/>
              </a:lnSpc>
              <a:buClr>
                <a:srgbClr val="FB821E"/>
              </a:buClr>
              <a:buNone/>
            </a:pPr>
            <a:r>
              <a:rPr lang="en-US" sz="1000" err="1"/>
              <a:t>Pedja</a:t>
            </a:r>
            <a:r>
              <a:rPr lang="en-US" sz="1000"/>
              <a:t> </a:t>
            </a:r>
            <a:r>
              <a:rPr lang="en-US" sz="1000" err="1"/>
              <a:t>küla</a:t>
            </a:r>
            <a:endParaRPr lang="et-EE" sz="1000"/>
          </a:p>
          <a:p>
            <a:pPr marL="0" indent="0">
              <a:lnSpc>
                <a:spcPct val="85000"/>
              </a:lnSpc>
              <a:buClr>
                <a:srgbClr val="FB821E"/>
              </a:buClr>
              <a:buNone/>
            </a:pPr>
            <a:r>
              <a:rPr lang="en-US" sz="1000" err="1"/>
              <a:t>Pikkjärve</a:t>
            </a:r>
            <a:r>
              <a:rPr lang="en-US" sz="1000"/>
              <a:t> </a:t>
            </a:r>
            <a:r>
              <a:rPr lang="en-US" sz="1000" err="1"/>
              <a:t>küla</a:t>
            </a:r>
            <a:endParaRPr lang="et-EE" sz="1000"/>
          </a:p>
          <a:p>
            <a:pPr marL="0" indent="0">
              <a:lnSpc>
                <a:spcPct val="85000"/>
              </a:lnSpc>
              <a:buClr>
                <a:srgbClr val="FB821E"/>
              </a:buClr>
              <a:buNone/>
            </a:pPr>
            <a:r>
              <a:rPr lang="en-US" sz="1000" err="1"/>
              <a:t>Praaklima</a:t>
            </a:r>
            <a:r>
              <a:rPr lang="en-US" sz="1000"/>
              <a:t> </a:t>
            </a:r>
            <a:r>
              <a:rPr lang="en-US" sz="1000" err="1"/>
              <a:t>küla</a:t>
            </a:r>
            <a:endParaRPr lang="et-EE" sz="1000"/>
          </a:p>
          <a:p>
            <a:pPr marL="0" indent="0">
              <a:lnSpc>
                <a:spcPct val="85000"/>
              </a:lnSpc>
              <a:buClr>
                <a:srgbClr val="FB821E"/>
              </a:buClr>
              <a:buNone/>
            </a:pPr>
            <a:r>
              <a:rPr lang="en-US" sz="1000" err="1"/>
              <a:t>Pööra</a:t>
            </a:r>
            <a:r>
              <a:rPr lang="en-US" sz="1000"/>
              <a:t> </a:t>
            </a:r>
            <a:r>
              <a:rPr lang="en-US" sz="1000" err="1"/>
              <a:t>küla</a:t>
            </a:r>
            <a:endParaRPr lang="et-EE" sz="1000"/>
          </a:p>
          <a:p>
            <a:pPr marL="0" indent="0">
              <a:lnSpc>
                <a:spcPct val="85000"/>
              </a:lnSpc>
              <a:buClr>
                <a:srgbClr val="FB821E"/>
              </a:buClr>
              <a:buNone/>
            </a:pPr>
            <a:r>
              <a:rPr lang="en-US" sz="1000" err="1"/>
              <a:t>Raadivere</a:t>
            </a:r>
            <a:r>
              <a:rPr lang="en-US" sz="1000"/>
              <a:t> </a:t>
            </a:r>
            <a:r>
              <a:rPr lang="en-US" sz="1000" err="1"/>
              <a:t>küla</a:t>
            </a:r>
            <a:endParaRPr lang="et-EE" sz="1000"/>
          </a:p>
          <a:p>
            <a:pPr marL="0" indent="0">
              <a:lnSpc>
                <a:spcPct val="85000"/>
              </a:lnSpc>
              <a:buClr>
                <a:srgbClr val="FB821E"/>
              </a:buClr>
              <a:buNone/>
            </a:pPr>
            <a:r>
              <a:rPr lang="en-US" sz="1000" err="1"/>
              <a:t>Raaduvere</a:t>
            </a:r>
            <a:r>
              <a:rPr lang="en-US" sz="1000"/>
              <a:t> </a:t>
            </a:r>
            <a:r>
              <a:rPr lang="en-US" sz="1000" err="1"/>
              <a:t>küla</a:t>
            </a:r>
            <a:endParaRPr lang="et-EE" sz="1000"/>
          </a:p>
          <a:p>
            <a:pPr marL="0" indent="0">
              <a:lnSpc>
                <a:spcPct val="85000"/>
              </a:lnSpc>
              <a:buClr>
                <a:srgbClr val="FB821E"/>
              </a:buClr>
              <a:buNone/>
            </a:pPr>
            <a:r>
              <a:rPr lang="en-US" sz="1000" b="1" err="1"/>
              <a:t>Rahivere</a:t>
            </a:r>
            <a:r>
              <a:rPr lang="en-US" sz="1000"/>
              <a:t> </a:t>
            </a:r>
            <a:r>
              <a:rPr lang="en-US" sz="1000" b="1" err="1"/>
              <a:t>küla</a:t>
            </a:r>
            <a:endParaRPr lang="et-EE" sz="1000" b="1"/>
          </a:p>
          <a:p>
            <a:pPr marL="0" indent="0">
              <a:lnSpc>
                <a:spcPct val="85000"/>
              </a:lnSpc>
              <a:buClr>
                <a:srgbClr val="FB821E"/>
              </a:buClr>
              <a:buNone/>
            </a:pPr>
            <a:r>
              <a:rPr lang="en-US" sz="1000" b="1" err="1"/>
              <a:t>Rassiku</a:t>
            </a:r>
            <a:r>
              <a:rPr lang="en-US" sz="1000" b="1"/>
              <a:t> </a:t>
            </a:r>
            <a:r>
              <a:rPr lang="en-US" sz="1000" b="1" err="1"/>
              <a:t>küla</a:t>
            </a:r>
            <a:endParaRPr lang="et-EE" sz="1000" b="1"/>
          </a:p>
          <a:p>
            <a:pPr marL="0" indent="0">
              <a:lnSpc>
                <a:spcPct val="85000"/>
              </a:lnSpc>
              <a:buClr>
                <a:srgbClr val="FB821E"/>
              </a:buClr>
              <a:buNone/>
            </a:pPr>
            <a:r>
              <a:rPr lang="en-US" sz="1000" b="1" err="1"/>
              <a:t>Reastvere</a:t>
            </a:r>
            <a:r>
              <a:rPr lang="en-US" sz="1000" b="1"/>
              <a:t> </a:t>
            </a:r>
            <a:r>
              <a:rPr lang="en-US" sz="1000" b="1" err="1"/>
              <a:t>küla</a:t>
            </a:r>
            <a:endParaRPr lang="et-EE" sz="1000" b="1"/>
          </a:p>
          <a:p>
            <a:pPr marL="0" indent="0">
              <a:lnSpc>
                <a:spcPct val="85000"/>
              </a:lnSpc>
              <a:buClr>
                <a:srgbClr val="FB821E"/>
              </a:buClr>
              <a:buNone/>
            </a:pPr>
            <a:r>
              <a:rPr lang="en-US" sz="1000" err="1"/>
              <a:t>Rohe</a:t>
            </a:r>
            <a:r>
              <a:rPr lang="en-US" sz="1000"/>
              <a:t> </a:t>
            </a:r>
            <a:r>
              <a:rPr lang="en-US" sz="1000" err="1"/>
              <a:t>küla</a:t>
            </a:r>
            <a:endParaRPr lang="et-EE" sz="1000"/>
          </a:p>
          <a:p>
            <a:pPr marL="0" indent="0">
              <a:lnSpc>
                <a:spcPct val="85000"/>
              </a:lnSpc>
              <a:buClr>
                <a:srgbClr val="FB821E"/>
              </a:buClr>
              <a:buNone/>
            </a:pPr>
            <a:r>
              <a:rPr lang="en-US" sz="1000" err="1"/>
              <a:t>Ronivere</a:t>
            </a:r>
            <a:r>
              <a:rPr lang="en-US" sz="1000"/>
              <a:t> </a:t>
            </a:r>
            <a:r>
              <a:rPr lang="en-US" sz="1000" err="1"/>
              <a:t>küla</a:t>
            </a:r>
            <a:endParaRPr lang="et-EE" sz="1000"/>
          </a:p>
          <a:p>
            <a:pPr marL="0" indent="0">
              <a:lnSpc>
                <a:spcPct val="85000"/>
              </a:lnSpc>
              <a:buClr>
                <a:srgbClr val="FB821E"/>
              </a:buClr>
              <a:buNone/>
            </a:pPr>
            <a:r>
              <a:rPr lang="en-US" sz="1000" err="1"/>
              <a:t>Rääbise</a:t>
            </a:r>
            <a:r>
              <a:rPr lang="en-US" sz="1000"/>
              <a:t> </a:t>
            </a:r>
            <a:r>
              <a:rPr lang="en-US" sz="1000" err="1"/>
              <a:t>küla</a:t>
            </a:r>
            <a:endParaRPr lang="et-EE" sz="1000"/>
          </a:p>
          <a:p>
            <a:pPr marL="0" indent="0">
              <a:lnSpc>
                <a:spcPct val="85000"/>
              </a:lnSpc>
              <a:buClr>
                <a:srgbClr val="FB821E"/>
              </a:buClr>
              <a:buNone/>
            </a:pPr>
            <a:r>
              <a:rPr lang="en-US" sz="1000" b="1" err="1"/>
              <a:t>Sadala</a:t>
            </a:r>
            <a:r>
              <a:rPr lang="en-US" sz="1000" b="1"/>
              <a:t> </a:t>
            </a:r>
            <a:r>
              <a:rPr lang="en-US" sz="1000" b="1" err="1"/>
              <a:t>alevik</a:t>
            </a:r>
            <a:endParaRPr lang="et-EE" sz="1000" b="1"/>
          </a:p>
          <a:p>
            <a:pPr marL="0" indent="0">
              <a:lnSpc>
                <a:spcPct val="85000"/>
              </a:lnSpc>
              <a:buClr>
                <a:srgbClr val="FB821E"/>
              </a:buClr>
              <a:buNone/>
            </a:pPr>
            <a:r>
              <a:rPr lang="en-US" sz="1000" b="1" err="1"/>
              <a:t>Saduküla</a:t>
            </a:r>
            <a:r>
              <a:rPr lang="en-US" sz="1000" b="1"/>
              <a:t> </a:t>
            </a:r>
            <a:endParaRPr lang="et-EE" sz="1000" b="1"/>
          </a:p>
          <a:p>
            <a:pPr marL="0" indent="0">
              <a:lnSpc>
                <a:spcPct val="85000"/>
              </a:lnSpc>
              <a:buClr>
                <a:srgbClr val="FB821E"/>
              </a:buClr>
              <a:buNone/>
            </a:pPr>
            <a:r>
              <a:rPr lang="en-US" sz="1000" err="1"/>
              <a:t>Selli</a:t>
            </a:r>
            <a:r>
              <a:rPr lang="en-US" sz="1000"/>
              <a:t> </a:t>
            </a:r>
            <a:r>
              <a:rPr lang="en-US" sz="1000" err="1"/>
              <a:t>küla</a:t>
            </a:r>
            <a:r>
              <a:rPr lang="en-US" sz="1000"/>
              <a:t> </a:t>
            </a:r>
            <a:endParaRPr lang="et-EE" sz="1000"/>
          </a:p>
          <a:p>
            <a:pPr marL="0" indent="0">
              <a:lnSpc>
                <a:spcPct val="85000"/>
              </a:lnSpc>
              <a:buClr>
                <a:srgbClr val="FB821E"/>
              </a:buClr>
              <a:buNone/>
            </a:pPr>
            <a:r>
              <a:rPr lang="en-US" sz="1000" b="1" err="1"/>
              <a:t>Siimusti</a:t>
            </a:r>
            <a:r>
              <a:rPr lang="en-US" sz="1000" b="1"/>
              <a:t> </a:t>
            </a:r>
            <a:r>
              <a:rPr lang="en-US" sz="1000" b="1" err="1"/>
              <a:t>alevik</a:t>
            </a:r>
            <a:endParaRPr lang="et-EE" sz="1000" b="1"/>
          </a:p>
          <a:p>
            <a:pPr marL="0" indent="0">
              <a:lnSpc>
                <a:spcPct val="85000"/>
              </a:lnSpc>
              <a:buClr>
                <a:srgbClr val="FB821E"/>
              </a:buClr>
              <a:buNone/>
            </a:pPr>
            <a:r>
              <a:rPr lang="en-US" sz="1000" err="1"/>
              <a:t>Soomevere</a:t>
            </a:r>
            <a:r>
              <a:rPr lang="en-US" sz="1000"/>
              <a:t> </a:t>
            </a:r>
            <a:r>
              <a:rPr lang="en-US" sz="1000" err="1"/>
              <a:t>küla</a:t>
            </a:r>
            <a:endParaRPr lang="et-EE" sz="1000"/>
          </a:p>
          <a:p>
            <a:pPr marL="0" indent="0">
              <a:lnSpc>
                <a:spcPct val="85000"/>
              </a:lnSpc>
              <a:buClr>
                <a:srgbClr val="FB821E"/>
              </a:buClr>
              <a:buNone/>
            </a:pPr>
            <a:r>
              <a:rPr lang="en-US" sz="1000" err="1"/>
              <a:t>Sudiste</a:t>
            </a:r>
            <a:r>
              <a:rPr lang="en-US" sz="1000"/>
              <a:t> </a:t>
            </a:r>
            <a:r>
              <a:rPr lang="en-US" sz="1000" err="1"/>
              <a:t>küla</a:t>
            </a:r>
            <a:endParaRPr lang="et-EE" sz="1000"/>
          </a:p>
          <a:p>
            <a:pPr marL="0" indent="0">
              <a:lnSpc>
                <a:spcPct val="85000"/>
              </a:lnSpc>
              <a:buClr>
                <a:srgbClr val="FB821E"/>
              </a:buClr>
              <a:buNone/>
            </a:pPr>
            <a:r>
              <a:rPr lang="en-US" sz="1000" err="1"/>
              <a:t>Sätsuvere</a:t>
            </a:r>
            <a:r>
              <a:rPr lang="en-US" sz="1000"/>
              <a:t> </a:t>
            </a:r>
            <a:r>
              <a:rPr lang="en-US" sz="1000" err="1"/>
              <a:t>küla</a:t>
            </a:r>
            <a:endParaRPr lang="et-EE" sz="1000"/>
          </a:p>
          <a:p>
            <a:pPr marL="0" indent="0">
              <a:lnSpc>
                <a:spcPct val="85000"/>
              </a:lnSpc>
              <a:buClr>
                <a:srgbClr val="FB821E"/>
              </a:buClr>
              <a:buNone/>
            </a:pPr>
            <a:r>
              <a:rPr lang="en-US" sz="1000" err="1"/>
              <a:t>Süvalepa</a:t>
            </a:r>
            <a:r>
              <a:rPr lang="en-US" sz="1000"/>
              <a:t> </a:t>
            </a:r>
            <a:r>
              <a:rPr lang="en-US" sz="1000" err="1"/>
              <a:t>küla</a:t>
            </a:r>
            <a:endParaRPr lang="et-EE" sz="1000"/>
          </a:p>
          <a:p>
            <a:pPr marL="0" indent="0">
              <a:lnSpc>
                <a:spcPct val="85000"/>
              </a:lnSpc>
              <a:buClr>
                <a:srgbClr val="FB821E"/>
              </a:buClr>
              <a:buNone/>
            </a:pPr>
            <a:r>
              <a:rPr lang="en-US" sz="1000" err="1"/>
              <a:t>Tealama</a:t>
            </a:r>
            <a:r>
              <a:rPr lang="en-US" sz="1000"/>
              <a:t> </a:t>
            </a:r>
            <a:r>
              <a:rPr lang="en-US" sz="1000" err="1"/>
              <a:t>küla</a:t>
            </a:r>
            <a:endParaRPr lang="et-EE" sz="1000"/>
          </a:p>
          <a:p>
            <a:pPr marL="0" indent="0">
              <a:lnSpc>
                <a:spcPct val="85000"/>
              </a:lnSpc>
              <a:buClr>
                <a:srgbClr val="FB821E"/>
              </a:buClr>
              <a:buNone/>
            </a:pPr>
            <a:r>
              <a:rPr lang="en-US" sz="1000" err="1"/>
              <a:t>Teilma</a:t>
            </a:r>
            <a:r>
              <a:rPr lang="en-US" sz="1000"/>
              <a:t> </a:t>
            </a:r>
            <a:r>
              <a:rPr lang="en-US" sz="1000" err="1"/>
              <a:t>küla</a:t>
            </a:r>
            <a:r>
              <a:rPr lang="en-US" sz="1000"/>
              <a:t> </a:t>
            </a:r>
            <a:endParaRPr lang="et-EE" sz="1000"/>
          </a:p>
          <a:p>
            <a:pPr marL="0" indent="0">
              <a:lnSpc>
                <a:spcPct val="85000"/>
              </a:lnSpc>
              <a:buClr>
                <a:srgbClr val="FB821E"/>
              </a:buClr>
              <a:buNone/>
            </a:pPr>
            <a:r>
              <a:rPr lang="en-US" sz="1000" err="1"/>
              <a:t>Tooma</a:t>
            </a:r>
            <a:r>
              <a:rPr lang="en-US" sz="1000"/>
              <a:t> </a:t>
            </a:r>
            <a:r>
              <a:rPr lang="en-US" sz="1000" err="1"/>
              <a:t>küla</a:t>
            </a:r>
            <a:r>
              <a:rPr lang="en-US" sz="1000"/>
              <a:t> </a:t>
            </a:r>
            <a:endParaRPr lang="et-EE" sz="1000"/>
          </a:p>
          <a:p>
            <a:pPr marL="0" indent="0">
              <a:lnSpc>
                <a:spcPct val="85000"/>
              </a:lnSpc>
              <a:buClr>
                <a:srgbClr val="FB821E"/>
              </a:buClr>
              <a:buNone/>
            </a:pPr>
            <a:r>
              <a:rPr lang="en-US" sz="1000" err="1"/>
              <a:t>Toovere</a:t>
            </a:r>
            <a:r>
              <a:rPr lang="en-US" sz="1000"/>
              <a:t> </a:t>
            </a:r>
            <a:r>
              <a:rPr lang="en-US" sz="1000" err="1"/>
              <a:t>küla</a:t>
            </a:r>
            <a:endParaRPr lang="et-EE" sz="1000"/>
          </a:p>
          <a:p>
            <a:pPr marL="0" indent="0">
              <a:lnSpc>
                <a:spcPct val="85000"/>
              </a:lnSpc>
              <a:buClr>
                <a:srgbClr val="FB821E"/>
              </a:buClr>
              <a:buNone/>
            </a:pPr>
            <a:r>
              <a:rPr lang="en-US" sz="1000" b="1"/>
              <a:t>Torma </a:t>
            </a:r>
            <a:r>
              <a:rPr lang="en-US" sz="1000" b="1" err="1"/>
              <a:t>alevik</a:t>
            </a:r>
            <a:r>
              <a:rPr lang="en-US" sz="1000" b="1"/>
              <a:t> </a:t>
            </a:r>
            <a:endParaRPr lang="et-EE" sz="1000" b="1"/>
          </a:p>
          <a:p>
            <a:pPr marL="0" indent="0">
              <a:lnSpc>
                <a:spcPct val="85000"/>
              </a:lnSpc>
              <a:buClr>
                <a:srgbClr val="FB821E"/>
              </a:buClr>
              <a:buNone/>
            </a:pPr>
            <a:r>
              <a:rPr lang="en-US" sz="1000" b="1" err="1"/>
              <a:t>Tuimõisa</a:t>
            </a:r>
            <a:r>
              <a:rPr lang="en-US" sz="1000" b="1"/>
              <a:t> </a:t>
            </a:r>
            <a:r>
              <a:rPr lang="en-US" sz="1000" b="1" err="1"/>
              <a:t>küla</a:t>
            </a:r>
            <a:endParaRPr lang="et-EE" sz="1000" b="1"/>
          </a:p>
          <a:p>
            <a:pPr marL="0" indent="0">
              <a:lnSpc>
                <a:spcPct val="85000"/>
              </a:lnSpc>
              <a:buClr>
                <a:srgbClr val="FB821E"/>
              </a:buClr>
              <a:buNone/>
            </a:pPr>
            <a:r>
              <a:rPr lang="en-US" sz="1000" err="1"/>
              <a:t>Tõikvere</a:t>
            </a:r>
            <a:r>
              <a:rPr lang="en-US" sz="1000"/>
              <a:t> </a:t>
            </a:r>
            <a:r>
              <a:rPr lang="en-US" sz="1000" err="1"/>
              <a:t>küla</a:t>
            </a:r>
            <a:r>
              <a:rPr lang="en-US" sz="1000"/>
              <a:t> </a:t>
            </a:r>
            <a:endParaRPr lang="et-EE" sz="1000"/>
          </a:p>
          <a:p>
            <a:pPr marL="0" indent="0">
              <a:lnSpc>
                <a:spcPct val="85000"/>
              </a:lnSpc>
              <a:buClr>
                <a:srgbClr val="FB821E"/>
              </a:buClr>
              <a:buNone/>
            </a:pPr>
            <a:r>
              <a:rPr lang="en-US" sz="1000" b="1" err="1"/>
              <a:t>Tähkvere</a:t>
            </a:r>
            <a:r>
              <a:rPr lang="en-US" sz="1000" b="1"/>
              <a:t> </a:t>
            </a:r>
            <a:r>
              <a:rPr lang="en-US" sz="1000" b="1" err="1"/>
              <a:t>küla</a:t>
            </a:r>
            <a:endParaRPr lang="et-EE" sz="1000" b="1"/>
          </a:p>
          <a:p>
            <a:pPr marL="0" indent="0">
              <a:lnSpc>
                <a:spcPct val="85000"/>
              </a:lnSpc>
              <a:buClr>
                <a:srgbClr val="FB821E"/>
              </a:buClr>
              <a:buNone/>
            </a:pPr>
            <a:r>
              <a:rPr lang="en-US" sz="1000" b="1" err="1"/>
              <a:t>Vaiatu</a:t>
            </a:r>
            <a:r>
              <a:rPr lang="en-US" sz="1000" b="1"/>
              <a:t> </a:t>
            </a:r>
            <a:r>
              <a:rPr lang="en-US" sz="1000" b="1" err="1"/>
              <a:t>küla</a:t>
            </a:r>
            <a:endParaRPr lang="et-EE" sz="1000" b="1"/>
          </a:p>
          <a:p>
            <a:pPr marL="0" indent="0">
              <a:lnSpc>
                <a:spcPct val="85000"/>
              </a:lnSpc>
              <a:buClr>
                <a:srgbClr val="FB821E"/>
              </a:buClr>
              <a:buNone/>
            </a:pPr>
            <a:r>
              <a:rPr lang="en-US" sz="1000" b="1" err="1"/>
              <a:t>Vaidavere</a:t>
            </a:r>
            <a:r>
              <a:rPr lang="en-US" sz="1000" b="1"/>
              <a:t> </a:t>
            </a:r>
            <a:r>
              <a:rPr lang="en-US" sz="1000" b="1" err="1"/>
              <a:t>küla</a:t>
            </a:r>
            <a:endParaRPr lang="et-EE" sz="1000" b="1"/>
          </a:p>
          <a:p>
            <a:pPr marL="0" indent="0">
              <a:lnSpc>
                <a:spcPct val="85000"/>
              </a:lnSpc>
              <a:buClr>
                <a:srgbClr val="FB821E"/>
              </a:buClr>
              <a:buNone/>
            </a:pPr>
            <a:r>
              <a:rPr lang="en-US" sz="1000" b="1" err="1"/>
              <a:t>Vaimastvere</a:t>
            </a:r>
            <a:r>
              <a:rPr lang="en-US" sz="1000" b="1"/>
              <a:t> </a:t>
            </a:r>
            <a:r>
              <a:rPr lang="en-US" sz="1000" b="1" err="1"/>
              <a:t>küla</a:t>
            </a:r>
            <a:endParaRPr lang="et-EE" sz="1000" b="1"/>
          </a:p>
          <a:p>
            <a:pPr marL="0" indent="0">
              <a:lnSpc>
                <a:spcPct val="85000"/>
              </a:lnSpc>
              <a:buClr>
                <a:srgbClr val="FB821E"/>
              </a:buClr>
              <a:buNone/>
            </a:pPr>
            <a:r>
              <a:rPr lang="en-US" sz="1000" b="1"/>
              <a:t>Vana-Jõgeva </a:t>
            </a:r>
            <a:r>
              <a:rPr lang="en-US" sz="1000" b="1" err="1"/>
              <a:t>küla</a:t>
            </a:r>
            <a:endParaRPr lang="et-EE" sz="1000" b="1"/>
          </a:p>
          <a:p>
            <a:pPr marL="0" indent="0">
              <a:lnSpc>
                <a:spcPct val="85000"/>
              </a:lnSpc>
              <a:buClr>
                <a:srgbClr val="FB821E"/>
              </a:buClr>
              <a:buNone/>
            </a:pPr>
            <a:r>
              <a:rPr lang="en-US" sz="1000" err="1"/>
              <a:t>Vanamõisa</a:t>
            </a:r>
            <a:r>
              <a:rPr lang="en-US" sz="1000"/>
              <a:t> </a:t>
            </a:r>
            <a:r>
              <a:rPr lang="en-US" sz="1000" err="1"/>
              <a:t>küla</a:t>
            </a:r>
            <a:endParaRPr lang="et-EE" sz="1000"/>
          </a:p>
          <a:p>
            <a:pPr marL="0" indent="0">
              <a:lnSpc>
                <a:spcPct val="85000"/>
              </a:lnSpc>
              <a:buClr>
                <a:srgbClr val="FB821E"/>
              </a:buClr>
              <a:buNone/>
            </a:pPr>
            <a:r>
              <a:rPr lang="en-US" sz="1000" err="1"/>
              <a:t>Vanavälja</a:t>
            </a:r>
            <a:r>
              <a:rPr lang="en-US" sz="1000"/>
              <a:t> </a:t>
            </a:r>
            <a:r>
              <a:rPr lang="en-US" sz="1000" err="1"/>
              <a:t>küla</a:t>
            </a:r>
            <a:r>
              <a:rPr lang="en-US" sz="1000"/>
              <a:t> </a:t>
            </a:r>
            <a:endParaRPr lang="et-EE" sz="1000"/>
          </a:p>
          <a:p>
            <a:pPr marL="0" indent="0">
              <a:lnSpc>
                <a:spcPct val="85000"/>
              </a:lnSpc>
              <a:buClr>
                <a:srgbClr val="FB821E"/>
              </a:buClr>
              <a:buNone/>
            </a:pPr>
            <a:r>
              <a:rPr lang="en-US" sz="1000" err="1"/>
              <a:t>Varbevere</a:t>
            </a:r>
            <a:r>
              <a:rPr lang="en-US" sz="1000"/>
              <a:t> </a:t>
            </a:r>
            <a:r>
              <a:rPr lang="en-US" sz="1000" err="1"/>
              <a:t>küla</a:t>
            </a:r>
            <a:endParaRPr lang="et-EE" sz="1000"/>
          </a:p>
          <a:p>
            <a:pPr marL="0" indent="0">
              <a:lnSpc>
                <a:spcPct val="85000"/>
              </a:lnSpc>
              <a:buClr>
                <a:srgbClr val="FB821E"/>
              </a:buClr>
              <a:buNone/>
            </a:pPr>
            <a:r>
              <a:rPr lang="en-US" sz="1000" err="1"/>
              <a:t>Vilina</a:t>
            </a:r>
            <a:r>
              <a:rPr lang="en-US" sz="1000"/>
              <a:t> </a:t>
            </a:r>
            <a:r>
              <a:rPr lang="en-US" sz="1000" err="1"/>
              <a:t>küla</a:t>
            </a:r>
            <a:endParaRPr lang="et-EE" sz="1000"/>
          </a:p>
          <a:p>
            <a:pPr marL="0" indent="0">
              <a:lnSpc>
                <a:spcPct val="85000"/>
              </a:lnSpc>
              <a:buClr>
                <a:srgbClr val="FB821E"/>
              </a:buClr>
              <a:buNone/>
            </a:pPr>
            <a:r>
              <a:rPr lang="en-US" sz="1000" err="1"/>
              <a:t>Viruvere</a:t>
            </a:r>
            <a:r>
              <a:rPr lang="en-US" sz="1000"/>
              <a:t> </a:t>
            </a:r>
            <a:r>
              <a:rPr lang="en-US" sz="1000" err="1"/>
              <a:t>küla</a:t>
            </a:r>
            <a:endParaRPr lang="et-EE" sz="1000"/>
          </a:p>
          <a:p>
            <a:pPr marL="0" indent="0">
              <a:lnSpc>
                <a:spcPct val="85000"/>
              </a:lnSpc>
              <a:buClr>
                <a:srgbClr val="FB821E"/>
              </a:buClr>
              <a:buNone/>
            </a:pPr>
            <a:r>
              <a:rPr lang="en-US" sz="1000" err="1"/>
              <a:t>Visusti</a:t>
            </a:r>
            <a:r>
              <a:rPr lang="en-US" sz="1000"/>
              <a:t> </a:t>
            </a:r>
            <a:r>
              <a:rPr lang="en-US" sz="1000" err="1"/>
              <a:t>küla</a:t>
            </a:r>
            <a:endParaRPr lang="et-EE" sz="1000"/>
          </a:p>
          <a:p>
            <a:pPr marL="0" indent="0">
              <a:lnSpc>
                <a:spcPct val="85000"/>
              </a:lnSpc>
              <a:buClr>
                <a:srgbClr val="FB821E"/>
              </a:buClr>
              <a:buNone/>
            </a:pPr>
            <a:r>
              <a:rPr lang="en-US" sz="1000" err="1"/>
              <a:t>Võduvere</a:t>
            </a:r>
            <a:r>
              <a:rPr lang="en-US" sz="1000"/>
              <a:t> </a:t>
            </a:r>
            <a:r>
              <a:rPr lang="en-US" sz="1000" err="1"/>
              <a:t>küla</a:t>
            </a:r>
            <a:endParaRPr lang="et-EE" sz="1000"/>
          </a:p>
          <a:p>
            <a:pPr marL="0" indent="0">
              <a:lnSpc>
                <a:spcPct val="85000"/>
              </a:lnSpc>
              <a:buClr>
                <a:srgbClr val="FB821E"/>
              </a:buClr>
              <a:buNone/>
            </a:pPr>
            <a:r>
              <a:rPr lang="en-US" sz="1000" err="1"/>
              <a:t>Võidivere</a:t>
            </a:r>
            <a:r>
              <a:rPr lang="en-US" sz="1000"/>
              <a:t> </a:t>
            </a:r>
            <a:r>
              <a:rPr lang="en-US" sz="1000" err="1"/>
              <a:t>küla</a:t>
            </a:r>
            <a:r>
              <a:rPr lang="en-US" sz="1000"/>
              <a:t> </a:t>
            </a:r>
            <a:endParaRPr lang="et-EE" sz="1000"/>
          </a:p>
          <a:p>
            <a:pPr marL="0" indent="0">
              <a:lnSpc>
                <a:spcPct val="85000"/>
              </a:lnSpc>
              <a:buClr>
                <a:srgbClr val="FB821E"/>
              </a:buClr>
              <a:buNone/>
            </a:pPr>
            <a:r>
              <a:rPr lang="en-US" sz="1000" err="1"/>
              <a:t>Võikvere</a:t>
            </a:r>
            <a:r>
              <a:rPr lang="en-US" sz="1000"/>
              <a:t> </a:t>
            </a:r>
            <a:r>
              <a:rPr lang="en-US" sz="1000" err="1"/>
              <a:t>küla</a:t>
            </a:r>
            <a:endParaRPr lang="et-EE" sz="1000"/>
          </a:p>
          <a:p>
            <a:pPr marL="0" indent="0">
              <a:lnSpc>
                <a:spcPct val="85000"/>
              </a:lnSpc>
              <a:buClr>
                <a:srgbClr val="FB821E"/>
              </a:buClr>
              <a:buNone/>
            </a:pPr>
            <a:r>
              <a:rPr lang="en-US" sz="1000" err="1"/>
              <a:t>Vägeva</a:t>
            </a:r>
            <a:r>
              <a:rPr lang="en-US" sz="1000"/>
              <a:t> </a:t>
            </a:r>
            <a:r>
              <a:rPr lang="en-US" sz="1000" err="1"/>
              <a:t>küla</a:t>
            </a:r>
            <a:endParaRPr lang="et-EE" sz="1000"/>
          </a:p>
          <a:p>
            <a:pPr marL="0" indent="0">
              <a:lnSpc>
                <a:spcPct val="85000"/>
              </a:lnSpc>
              <a:buClr>
                <a:srgbClr val="FB821E"/>
              </a:buClr>
              <a:buNone/>
            </a:pPr>
            <a:r>
              <a:rPr lang="en-US" sz="1000" err="1"/>
              <a:t>Väljaotsa</a:t>
            </a:r>
            <a:r>
              <a:rPr lang="en-US" sz="1000"/>
              <a:t> </a:t>
            </a:r>
            <a:r>
              <a:rPr lang="en-US" sz="1000" err="1"/>
              <a:t>küla</a:t>
            </a:r>
            <a:endParaRPr lang="et-EE" sz="1000"/>
          </a:p>
          <a:p>
            <a:pPr marL="0" indent="0">
              <a:lnSpc>
                <a:spcPct val="85000"/>
              </a:lnSpc>
              <a:buClr>
                <a:srgbClr val="FB821E"/>
              </a:buClr>
              <a:buNone/>
            </a:pPr>
            <a:r>
              <a:rPr lang="en-US" sz="1000" err="1"/>
              <a:t>Õuna</a:t>
            </a:r>
            <a:r>
              <a:rPr lang="en-US" sz="1000"/>
              <a:t> </a:t>
            </a:r>
            <a:r>
              <a:rPr lang="en-US" sz="1000" err="1"/>
              <a:t>küla</a:t>
            </a:r>
            <a:endParaRPr lang="et-EE" sz="1000"/>
          </a:p>
          <a:p>
            <a:pPr marL="0" indent="0">
              <a:lnSpc>
                <a:spcPct val="85000"/>
              </a:lnSpc>
              <a:buClr>
                <a:srgbClr val="FB821E"/>
              </a:buClr>
              <a:buNone/>
            </a:pPr>
            <a:r>
              <a:rPr lang="en-US" sz="1000" err="1"/>
              <a:t>Änkküla</a:t>
            </a:r>
            <a:endParaRPr lang="en-US" sz="1000"/>
          </a:p>
          <a:p>
            <a:pPr marL="0" indent="0">
              <a:lnSpc>
                <a:spcPct val="85000"/>
              </a:lnSpc>
              <a:buClr>
                <a:srgbClr val="FB821E"/>
              </a:buClr>
              <a:buNone/>
            </a:pPr>
            <a:endParaRPr lang="et-EE" sz="1000"/>
          </a:p>
        </p:txBody>
      </p:sp>
      <p:sp>
        <p:nvSpPr>
          <p:cNvPr id="3" name="TextBox 2">
            <a:extLst>
              <a:ext uri="{FF2B5EF4-FFF2-40B4-BE49-F238E27FC236}">
                <a16:creationId xmlns:a16="http://schemas.microsoft.com/office/drawing/2014/main" id="{41499067-43C1-5B20-E489-9605A11BC2F2}"/>
              </a:ext>
            </a:extLst>
          </p:cNvPr>
          <p:cNvSpPr txBox="1"/>
          <p:nvPr/>
        </p:nvSpPr>
        <p:spPr>
          <a:xfrm>
            <a:off x="593752" y="4669572"/>
            <a:ext cx="3588465" cy="584775"/>
          </a:xfrm>
          <a:prstGeom prst="rect">
            <a:avLst/>
          </a:prstGeom>
          <a:noFill/>
        </p:spPr>
        <p:txBody>
          <a:bodyPr wrap="square" rtlCol="0">
            <a:spAutoFit/>
          </a:bodyPr>
          <a:lstStyle/>
          <a:p>
            <a:pPr algn="ctr"/>
            <a:r>
              <a:rPr lang="en-US"/>
              <a:t>62 </a:t>
            </a:r>
            <a:r>
              <a:rPr lang="en-US" err="1"/>
              <a:t>asustusüksust</a:t>
            </a:r>
            <a:r>
              <a:rPr lang="en-US"/>
              <a:t>,</a:t>
            </a:r>
          </a:p>
          <a:p>
            <a:pPr algn="ctr"/>
            <a:r>
              <a:rPr lang="en-US" sz="1400" b="1"/>
              <a:t>36 </a:t>
            </a:r>
            <a:r>
              <a:rPr lang="en-US" sz="1400" b="1" err="1"/>
              <a:t>asustusüksust</a:t>
            </a:r>
            <a:r>
              <a:rPr lang="en-US" sz="1400" b="1"/>
              <a:t> on </a:t>
            </a:r>
            <a:r>
              <a:rPr lang="en-US" sz="1400" b="1" err="1"/>
              <a:t>aktiivsed</a:t>
            </a:r>
            <a:r>
              <a:rPr lang="en-US" sz="1400" b="1"/>
              <a:t>* (58,1%)</a:t>
            </a:r>
            <a:endParaRPr lang="et-EE" sz="1400" b="1"/>
          </a:p>
        </p:txBody>
      </p:sp>
      <p:sp>
        <p:nvSpPr>
          <p:cNvPr id="4" name="TextBox 3">
            <a:extLst>
              <a:ext uri="{FF2B5EF4-FFF2-40B4-BE49-F238E27FC236}">
                <a16:creationId xmlns:a16="http://schemas.microsoft.com/office/drawing/2014/main" id="{4FE6A8FD-D087-E4A4-0C3B-31E24303BE9E}"/>
              </a:ext>
            </a:extLst>
          </p:cNvPr>
          <p:cNvSpPr txBox="1"/>
          <p:nvPr/>
        </p:nvSpPr>
        <p:spPr>
          <a:xfrm>
            <a:off x="3920310" y="6514638"/>
            <a:ext cx="4822474" cy="646331"/>
          </a:xfrm>
          <a:prstGeom prst="rect">
            <a:avLst/>
          </a:prstGeom>
          <a:noFill/>
        </p:spPr>
        <p:txBody>
          <a:bodyPr wrap="square" rtlCol="0">
            <a:spAutoFit/>
          </a:bodyPr>
          <a:lstStyle/>
          <a:p>
            <a:pPr algn="ctr"/>
            <a:r>
              <a:rPr lang="en-US"/>
              <a:t>97 </a:t>
            </a:r>
            <a:r>
              <a:rPr lang="en-US" err="1"/>
              <a:t>asustusüksust</a:t>
            </a:r>
            <a:r>
              <a:rPr lang="en-US"/>
              <a:t>, </a:t>
            </a:r>
            <a:r>
              <a:rPr lang="fi-FI" sz="1400" b="1"/>
              <a:t>37 asustusüksust on aktiivsed* </a:t>
            </a:r>
            <a:r>
              <a:rPr lang="fi-FI" sz="1400"/>
              <a:t>(38,1%)</a:t>
            </a:r>
          </a:p>
          <a:p>
            <a:pPr algn="ctr"/>
            <a:endParaRPr lang="et-EE"/>
          </a:p>
        </p:txBody>
      </p:sp>
      <p:sp>
        <p:nvSpPr>
          <p:cNvPr id="5" name="TextBox 4">
            <a:extLst>
              <a:ext uri="{FF2B5EF4-FFF2-40B4-BE49-F238E27FC236}">
                <a16:creationId xmlns:a16="http://schemas.microsoft.com/office/drawing/2014/main" id="{46A7B5A6-F39D-5537-1AB1-3BFA61BE3252}"/>
              </a:ext>
            </a:extLst>
          </p:cNvPr>
          <p:cNvSpPr txBox="1"/>
          <p:nvPr/>
        </p:nvSpPr>
        <p:spPr>
          <a:xfrm>
            <a:off x="8454996" y="3054025"/>
            <a:ext cx="3588465" cy="584775"/>
          </a:xfrm>
          <a:prstGeom prst="rect">
            <a:avLst/>
          </a:prstGeom>
          <a:noFill/>
        </p:spPr>
        <p:txBody>
          <a:bodyPr wrap="square" rtlCol="0">
            <a:spAutoFit/>
          </a:bodyPr>
          <a:lstStyle/>
          <a:p>
            <a:pPr algn="ctr"/>
            <a:r>
              <a:rPr lang="en-US"/>
              <a:t>31 </a:t>
            </a:r>
            <a:r>
              <a:rPr lang="en-US" err="1"/>
              <a:t>asustusüksust</a:t>
            </a:r>
            <a:r>
              <a:rPr lang="en-US"/>
              <a:t>,</a:t>
            </a:r>
          </a:p>
          <a:p>
            <a:pPr algn="ctr"/>
            <a:r>
              <a:rPr lang="en-US" sz="1400" b="1"/>
              <a:t>9 as</a:t>
            </a:r>
            <a:r>
              <a:rPr lang="et-EE" sz="1400" b="1"/>
              <a:t>us</a:t>
            </a:r>
            <a:r>
              <a:rPr lang="en-US" sz="1400" b="1" err="1"/>
              <a:t>tusüksust</a:t>
            </a:r>
            <a:r>
              <a:rPr lang="en-US" sz="1400" b="1"/>
              <a:t> on </a:t>
            </a:r>
            <a:r>
              <a:rPr lang="en-US" sz="1400" b="1" err="1"/>
              <a:t>aktiivsed</a:t>
            </a:r>
            <a:r>
              <a:rPr lang="en-US" sz="1400" b="1"/>
              <a:t>* </a:t>
            </a:r>
            <a:r>
              <a:rPr lang="en-US" sz="1400"/>
              <a:t>(29,0%)</a:t>
            </a:r>
            <a:endParaRPr lang="et-EE" sz="1400"/>
          </a:p>
        </p:txBody>
      </p:sp>
      <p:sp>
        <p:nvSpPr>
          <p:cNvPr id="7" name="TextBox 6">
            <a:extLst>
              <a:ext uri="{FF2B5EF4-FFF2-40B4-BE49-F238E27FC236}">
                <a16:creationId xmlns:a16="http://schemas.microsoft.com/office/drawing/2014/main" id="{664732E5-7147-EBEB-4A5D-EC080A0B455C}"/>
              </a:ext>
            </a:extLst>
          </p:cNvPr>
          <p:cNvSpPr txBox="1"/>
          <p:nvPr/>
        </p:nvSpPr>
        <p:spPr>
          <a:xfrm>
            <a:off x="8453203" y="5076635"/>
            <a:ext cx="35884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23 </a:t>
            </a:r>
            <a:r>
              <a:rPr lang="en-US" err="1"/>
              <a:t>asustusüksust</a:t>
            </a:r>
            <a:r>
              <a:rPr kumimoji="0" lang="en-US" sz="1800" b="0" i="0" u="none" strike="noStrike" kern="1200" cap="none" spc="0" normalizeH="0" baseline="0" noProof="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prstClr val="black"/>
                </a:solidFill>
                <a:latin typeface="Calibri"/>
              </a:rPr>
              <a:t>9</a:t>
            </a:r>
            <a:r>
              <a:rPr kumimoji="0" lang="en-US" sz="1400" b="1" i="0" u="none" strike="noStrike" kern="1200" cap="none" spc="0" normalizeH="0" baseline="0" noProof="0">
                <a:ln>
                  <a:noFill/>
                </a:ln>
                <a:solidFill>
                  <a:prstClr val="black"/>
                </a:solidFill>
                <a:effectLst/>
                <a:uLnTx/>
                <a:uFillTx/>
                <a:latin typeface="Calibri"/>
                <a:ea typeface="+mn-ea"/>
                <a:cs typeface="+mn-cs"/>
              </a:rPr>
              <a:t> </a:t>
            </a:r>
            <a:r>
              <a:rPr kumimoji="0" lang="en-US" sz="1400" b="1" i="0" u="none" strike="noStrike" kern="1200" cap="none" spc="0" normalizeH="0" baseline="0" noProof="0" err="1">
                <a:ln>
                  <a:noFill/>
                </a:ln>
                <a:solidFill>
                  <a:prstClr val="black"/>
                </a:solidFill>
                <a:effectLst/>
                <a:uLnTx/>
                <a:uFillTx/>
                <a:latin typeface="Calibri"/>
                <a:ea typeface="+mn-ea"/>
                <a:cs typeface="+mn-cs"/>
              </a:rPr>
              <a:t>asustusüksust</a:t>
            </a:r>
            <a:r>
              <a:rPr kumimoji="0" lang="en-US" sz="1400" b="1" i="0" u="none" strike="noStrike" kern="1200" cap="none" spc="0" normalizeH="0" baseline="0" noProof="0">
                <a:ln>
                  <a:noFill/>
                </a:ln>
                <a:solidFill>
                  <a:prstClr val="black"/>
                </a:solidFill>
                <a:effectLst/>
                <a:uLnTx/>
                <a:uFillTx/>
                <a:latin typeface="Calibri"/>
                <a:ea typeface="+mn-ea"/>
                <a:cs typeface="+mn-cs"/>
              </a:rPr>
              <a:t> on </a:t>
            </a:r>
            <a:r>
              <a:rPr kumimoji="0" lang="en-US" sz="1400" b="1" i="0" u="none" strike="noStrike" kern="1200" cap="none" spc="0" normalizeH="0" baseline="0" noProof="0" err="1">
                <a:ln>
                  <a:noFill/>
                </a:ln>
                <a:solidFill>
                  <a:prstClr val="black"/>
                </a:solidFill>
                <a:effectLst/>
                <a:uLnTx/>
                <a:uFillTx/>
                <a:latin typeface="Calibri"/>
                <a:ea typeface="+mn-ea"/>
                <a:cs typeface="+mn-cs"/>
              </a:rPr>
              <a:t>aktiivsed</a:t>
            </a:r>
            <a:r>
              <a:rPr kumimoji="0" lang="en-US" sz="1400" b="1" i="0" u="none" strike="noStrike" kern="1200" cap="none" spc="0" normalizeH="0" baseline="0" noProof="0">
                <a:ln>
                  <a:noFill/>
                </a:ln>
                <a:solidFill>
                  <a:prstClr val="black"/>
                </a:solidFill>
                <a:effectLst/>
                <a:uLnTx/>
                <a:uFillTx/>
                <a:latin typeface="Calibri"/>
                <a:ea typeface="+mn-ea"/>
                <a:cs typeface="+mn-cs"/>
              </a:rPr>
              <a:t>* </a:t>
            </a:r>
            <a:r>
              <a:rPr kumimoji="0" lang="en-US" sz="1400" b="0" i="0" u="none" strike="noStrike" kern="1200" cap="none" spc="0" normalizeH="0" baseline="0" noProof="0">
                <a:ln>
                  <a:noFill/>
                </a:ln>
                <a:solidFill>
                  <a:prstClr val="black"/>
                </a:solidFill>
                <a:effectLst/>
                <a:uLnTx/>
                <a:uFillTx/>
                <a:latin typeface="Calibri"/>
                <a:ea typeface="+mn-ea"/>
                <a:cs typeface="+mn-cs"/>
              </a:rPr>
              <a:t>(39,1%)</a:t>
            </a:r>
            <a:endParaRPr kumimoji="0" lang="et-EE" sz="14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4B2BA6BC-F4E7-63BC-4258-B909C4C7B4FA}"/>
              </a:ext>
            </a:extLst>
          </p:cNvPr>
          <p:cNvSpPr txBox="1"/>
          <p:nvPr/>
        </p:nvSpPr>
        <p:spPr>
          <a:xfrm>
            <a:off x="8453202" y="5718491"/>
            <a:ext cx="3588465" cy="923330"/>
          </a:xfrm>
          <a:prstGeom prst="rect">
            <a:avLst/>
          </a:prstGeom>
          <a:noFill/>
        </p:spPr>
        <p:txBody>
          <a:bodyPr wrap="square" rtlCol="0">
            <a:spAutoFit/>
          </a:bodyPr>
          <a:lstStyle/>
          <a:p>
            <a:pPr algn="ctr"/>
            <a:r>
              <a:rPr lang="en-US" b="1" u="sng" err="1"/>
              <a:t>Kokku</a:t>
            </a:r>
            <a:r>
              <a:rPr lang="en-US" b="1" u="sng"/>
              <a:t>: 213 </a:t>
            </a:r>
            <a:r>
              <a:rPr lang="en-US" b="1" u="sng" err="1"/>
              <a:t>asustusüksust</a:t>
            </a:r>
            <a:r>
              <a:rPr lang="en-US" b="1" u="sng"/>
              <a:t> </a:t>
            </a:r>
            <a:r>
              <a:rPr lang="en-US" b="1" u="sng" err="1"/>
              <a:t>sh</a:t>
            </a:r>
            <a:r>
              <a:rPr lang="en-US" b="1" u="sng"/>
              <a:t> 91 (42,7%) </a:t>
            </a:r>
            <a:r>
              <a:rPr lang="en-US" b="1" u="sng" err="1"/>
              <a:t>aktiivse</a:t>
            </a:r>
            <a:r>
              <a:rPr lang="en-US" b="1" u="sng"/>
              <a:t> </a:t>
            </a:r>
            <a:r>
              <a:rPr lang="en-US" b="1" u="sng" err="1"/>
              <a:t>kogukonnaga</a:t>
            </a:r>
            <a:r>
              <a:rPr lang="en-US" b="1" u="sng"/>
              <a:t> </a:t>
            </a:r>
            <a:r>
              <a:rPr lang="en-US" b="1" u="sng" err="1"/>
              <a:t>tegutsevat</a:t>
            </a:r>
            <a:r>
              <a:rPr lang="en-US" b="1" u="sng"/>
              <a:t> </a:t>
            </a:r>
            <a:r>
              <a:rPr lang="en-US" b="1" u="sng" err="1"/>
              <a:t>asustusüksust</a:t>
            </a:r>
            <a:endParaRPr lang="et-EE" b="1" u="sng"/>
          </a:p>
        </p:txBody>
      </p:sp>
      <p:sp>
        <p:nvSpPr>
          <p:cNvPr id="12" name="Pealkiri 23">
            <a:extLst>
              <a:ext uri="{FF2B5EF4-FFF2-40B4-BE49-F238E27FC236}">
                <a16:creationId xmlns:a16="http://schemas.microsoft.com/office/drawing/2014/main" id="{A8F390E9-4199-1E9B-8FC0-CDF4328F1C5B}"/>
              </a:ext>
            </a:extLst>
          </p:cNvPr>
          <p:cNvSpPr>
            <a:spLocks noGrp="1"/>
          </p:cNvSpPr>
          <p:nvPr>
            <p:ph type="title"/>
          </p:nvPr>
        </p:nvSpPr>
        <p:spPr>
          <a:xfrm>
            <a:off x="593752" y="93744"/>
            <a:ext cx="8963025" cy="740924"/>
          </a:xfrm>
          <a:noFill/>
        </p:spPr>
        <p:txBody>
          <a:bodyPr>
            <a:normAutofit/>
          </a:bodyPr>
          <a:lstStyle/>
          <a:p>
            <a:r>
              <a:rPr lang="en-US" err="1">
                <a:highlight>
                  <a:srgbClr val="FFFFFF"/>
                </a:highlight>
              </a:rPr>
              <a:t>Tegevuspiirkonna</a:t>
            </a:r>
            <a:r>
              <a:rPr lang="en-US">
                <a:highlight>
                  <a:srgbClr val="FFFFFF"/>
                </a:highlight>
              </a:rPr>
              <a:t> </a:t>
            </a:r>
            <a:r>
              <a:rPr lang="en-US" err="1">
                <a:highlight>
                  <a:srgbClr val="FFFFFF"/>
                </a:highlight>
              </a:rPr>
              <a:t>asustusüksused</a:t>
            </a:r>
            <a:endParaRPr lang="et-EE">
              <a:highlight>
                <a:srgbClr val="FFFFFF"/>
              </a:highlight>
            </a:endParaRPr>
          </a:p>
        </p:txBody>
      </p:sp>
      <p:sp>
        <p:nvSpPr>
          <p:cNvPr id="13" name="TextBox 12">
            <a:extLst>
              <a:ext uri="{FF2B5EF4-FFF2-40B4-BE49-F238E27FC236}">
                <a16:creationId xmlns:a16="http://schemas.microsoft.com/office/drawing/2014/main" id="{36508C11-681A-AC26-6D44-0CA1AF8A03AD}"/>
              </a:ext>
            </a:extLst>
          </p:cNvPr>
          <p:cNvSpPr txBox="1"/>
          <p:nvPr/>
        </p:nvSpPr>
        <p:spPr>
          <a:xfrm>
            <a:off x="47084" y="5879298"/>
            <a:ext cx="3799840" cy="954107"/>
          </a:xfrm>
          <a:prstGeom prst="rect">
            <a:avLst/>
          </a:prstGeom>
          <a:noFill/>
        </p:spPr>
        <p:txBody>
          <a:bodyPr wrap="square" rtlCol="0">
            <a:spAutoFit/>
          </a:bodyPr>
          <a:lstStyle/>
          <a:p>
            <a:r>
              <a:rPr lang="et-EE" sz="1400" i="1"/>
              <a:t>*Paksus kirjas on välja toodud tegevuspiirkonna asustusüksused</a:t>
            </a:r>
            <a:r>
              <a:rPr lang="en-US" sz="1400" i="1"/>
              <a:t>, </a:t>
            </a:r>
            <a:r>
              <a:rPr lang="en-US" sz="1400" i="1" err="1"/>
              <a:t>kus</a:t>
            </a:r>
            <a:r>
              <a:rPr lang="en-US" sz="1400" i="1"/>
              <a:t> MTÜ </a:t>
            </a:r>
            <a:r>
              <a:rPr lang="en-US" sz="1400" i="1" err="1"/>
              <a:t>vormis</a:t>
            </a:r>
            <a:r>
              <a:rPr lang="en-US" sz="1400" i="1"/>
              <a:t> </a:t>
            </a:r>
            <a:r>
              <a:rPr lang="en-US" sz="1400" i="1" err="1"/>
              <a:t>tegutsevad</a:t>
            </a:r>
            <a:r>
              <a:rPr lang="en-US" sz="1400" i="1"/>
              <a:t> </a:t>
            </a:r>
            <a:r>
              <a:rPr lang="et-EE" sz="1400" i="1"/>
              <a:t>aktiivsed</a:t>
            </a:r>
            <a:r>
              <a:rPr lang="en-US" sz="1400" i="1"/>
              <a:t> </a:t>
            </a:r>
            <a:r>
              <a:rPr lang="en-US" sz="1400" i="1" err="1"/>
              <a:t>kogukonnaelu</a:t>
            </a:r>
            <a:r>
              <a:rPr lang="en-US" sz="1400" i="1"/>
              <a:t> </a:t>
            </a:r>
            <a:r>
              <a:rPr lang="en-US" sz="1400" i="1" err="1"/>
              <a:t>edendavad</a:t>
            </a:r>
            <a:r>
              <a:rPr lang="en-US" sz="1400" i="1"/>
              <a:t> </a:t>
            </a:r>
            <a:r>
              <a:rPr lang="en-US" sz="1400" i="1" err="1"/>
              <a:t>organisatsioonid</a:t>
            </a:r>
            <a:endParaRPr lang="et-EE" sz="1400" i="1"/>
          </a:p>
        </p:txBody>
      </p:sp>
      <p:sp>
        <p:nvSpPr>
          <p:cNvPr id="14" name="Slaidinumbri kohatäide 3">
            <a:extLst>
              <a:ext uri="{FF2B5EF4-FFF2-40B4-BE49-F238E27FC236}">
                <a16:creationId xmlns:a16="http://schemas.microsoft.com/office/drawing/2014/main" id="{CDF26E5B-EDDE-B18A-BEFF-80920F694C5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a:t>
            </a:fld>
            <a:endParaRPr lang="et-EE">
              <a:solidFill>
                <a:prstClr val="black"/>
              </a:solidFill>
              <a:latin typeface="Calibri"/>
            </a:endParaRPr>
          </a:p>
        </p:txBody>
      </p:sp>
    </p:spTree>
    <p:extLst>
      <p:ext uri="{BB962C8B-B14F-4D97-AF65-F5344CB8AC3E}">
        <p14:creationId xmlns:p14="http://schemas.microsoft.com/office/powerpoint/2010/main" val="8157216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9848296" cy="1143000"/>
          </a:xfrm>
        </p:spPr>
        <p:txBody>
          <a:bodyPr>
            <a:noAutofit/>
          </a:bodyPr>
          <a:lstStyle/>
          <a:p>
            <a:r>
              <a:rPr lang="en-US"/>
              <a:t>Jõgevamaa </a:t>
            </a:r>
            <a:r>
              <a:rPr lang="en-US" err="1"/>
              <a:t>elanike</a:t>
            </a:r>
            <a:r>
              <a:rPr lang="en-US"/>
              <a:t> </a:t>
            </a:r>
            <a:r>
              <a:rPr lang="en-US" err="1"/>
              <a:t>positiivne</a:t>
            </a:r>
            <a:r>
              <a:rPr lang="en-US"/>
              <a:t> </a:t>
            </a:r>
            <a:r>
              <a:rPr lang="en-US" err="1"/>
              <a:t>tervise</a:t>
            </a:r>
            <a:r>
              <a:rPr lang="en-US"/>
              <a:t> </a:t>
            </a:r>
            <a:r>
              <a:rPr lang="en-US" err="1"/>
              <a:t>enesehinnang</a:t>
            </a:r>
            <a:r>
              <a:rPr lang="en-US"/>
              <a:t> on </a:t>
            </a:r>
            <a:r>
              <a:rPr lang="en-US" err="1"/>
              <a:t>kasvavas</a:t>
            </a:r>
            <a:r>
              <a:rPr lang="en-US"/>
              <a:t> </a:t>
            </a:r>
            <a:r>
              <a:rPr lang="en-US" err="1"/>
              <a:t>trendis</a:t>
            </a:r>
            <a:endParaRPr lang="et-EE"/>
          </a:p>
        </p:txBody>
      </p:sp>
      <p:sp>
        <p:nvSpPr>
          <p:cNvPr id="14" name="AutoShape 15">
            <a:extLst>
              <a:ext uri="{FF2B5EF4-FFF2-40B4-BE49-F238E27FC236}">
                <a16:creationId xmlns:a16="http://schemas.microsoft.com/office/drawing/2014/main" id="{ADB41A03-1A2A-E093-959A-2003BE4C47A2}"/>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Sisu kohatäide 2">
            <a:extLst>
              <a:ext uri="{FF2B5EF4-FFF2-40B4-BE49-F238E27FC236}">
                <a16:creationId xmlns:a16="http://schemas.microsoft.com/office/drawing/2014/main" id="{35CC330C-03B3-8E9A-44E1-629135170D91}"/>
              </a:ext>
            </a:extLst>
          </p:cNvPr>
          <p:cNvSpPr txBox="1">
            <a:spLocks/>
          </p:cNvSpPr>
          <p:nvPr/>
        </p:nvSpPr>
        <p:spPr>
          <a:xfrm>
            <a:off x="79899"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Jõgevamaa. </a:t>
            </a:r>
            <a:r>
              <a:rPr lang="en-US" sz="800" err="1"/>
              <a:t>Maakonna</a:t>
            </a:r>
            <a:r>
              <a:rPr lang="en-US" sz="800"/>
              <a:t> </a:t>
            </a:r>
            <a:r>
              <a:rPr lang="en-US" sz="800" err="1"/>
              <a:t>tervise</a:t>
            </a:r>
            <a:r>
              <a:rPr lang="en-US" sz="800"/>
              <a:t> ja </a:t>
            </a:r>
            <a:r>
              <a:rPr lang="en-US" sz="800" err="1"/>
              <a:t>heaolu</a:t>
            </a:r>
            <a:r>
              <a:rPr lang="en-US" sz="800"/>
              <a:t> </a:t>
            </a:r>
            <a:r>
              <a:rPr lang="en-US" sz="800" err="1"/>
              <a:t>ülevaade</a:t>
            </a:r>
            <a:r>
              <a:rPr lang="en-US" sz="800"/>
              <a:t> 2022. </a:t>
            </a:r>
            <a:r>
              <a:rPr lang="en-US" sz="800" err="1"/>
              <a:t>Tervise</a:t>
            </a:r>
            <a:r>
              <a:rPr lang="en-US" sz="800"/>
              <a:t> </a:t>
            </a:r>
            <a:r>
              <a:rPr lang="en-US" sz="800" err="1"/>
              <a:t>arengu</a:t>
            </a:r>
            <a:r>
              <a:rPr lang="en-US" sz="800"/>
              <a:t> Instituut</a:t>
            </a:r>
          </a:p>
          <a:p>
            <a:pPr marL="0" indent="0">
              <a:buClr>
                <a:srgbClr val="FB821E"/>
              </a:buClr>
              <a:buNone/>
            </a:pPr>
            <a:r>
              <a:rPr lang="en-US" sz="800">
                <a:hlinkClick r:id="rId2"/>
              </a:rPr>
              <a:t>https://jaek.ee/wp-content/uploads/2022/04/Jogevamaa_tervise_ja_heaolu_ulevaade_2022.pdf?x17269</a:t>
            </a:r>
            <a:r>
              <a:rPr lang="en-US" sz="800"/>
              <a:t> </a:t>
            </a:r>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635178"/>
            <a:ext cx="3518518" cy="392742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Jõgevamaa </a:t>
            </a:r>
            <a:r>
              <a:rPr lang="en-US" sz="1400" err="1"/>
              <a:t>elanike</a:t>
            </a:r>
            <a:r>
              <a:rPr lang="en-US" sz="1400"/>
              <a:t> </a:t>
            </a:r>
            <a:r>
              <a:rPr lang="en-US" sz="1400" err="1"/>
              <a:t>tervisekäitumise</a:t>
            </a:r>
            <a:r>
              <a:rPr lang="en-US" sz="1400"/>
              <a:t> </a:t>
            </a:r>
            <a:r>
              <a:rPr lang="en-US" sz="1400" err="1"/>
              <a:t>põhinäitajatest</a:t>
            </a:r>
            <a:r>
              <a:rPr lang="en-US" sz="1400"/>
              <a:t> on </a:t>
            </a:r>
            <a:r>
              <a:rPr lang="en-US" sz="1400" err="1"/>
              <a:t>tervisespordi</a:t>
            </a:r>
            <a:r>
              <a:rPr lang="en-US" sz="1400"/>
              <a:t> </a:t>
            </a:r>
            <a:r>
              <a:rPr lang="en-US" sz="1400" err="1"/>
              <a:t>harrastamine</a:t>
            </a:r>
            <a:r>
              <a:rPr lang="en-US" sz="1400"/>
              <a:t> </a:t>
            </a:r>
            <a:r>
              <a:rPr lang="en-US" sz="1400" err="1"/>
              <a:t>madalam</a:t>
            </a:r>
            <a:r>
              <a:rPr lang="en-US" sz="1400"/>
              <a:t> Eesti </a:t>
            </a:r>
            <a:r>
              <a:rPr lang="en-US" sz="1400" err="1"/>
              <a:t>keskmisest</a:t>
            </a:r>
            <a:r>
              <a:rPr lang="en-US" sz="1400"/>
              <a:t> 2,6% </a:t>
            </a:r>
            <a:r>
              <a:rPr lang="en-US" sz="1400" err="1"/>
              <a:t>võrra</a:t>
            </a:r>
            <a:r>
              <a:rPr lang="en-US" sz="1400"/>
              <a:t> ja </a:t>
            </a:r>
            <a:r>
              <a:rPr lang="en-US" sz="1400" err="1"/>
              <a:t>ülekaalulisus</a:t>
            </a:r>
            <a:r>
              <a:rPr lang="en-US" sz="1400"/>
              <a:t> </a:t>
            </a:r>
            <a:r>
              <a:rPr lang="en-US" sz="1400" err="1"/>
              <a:t>elanike</a:t>
            </a:r>
            <a:r>
              <a:rPr lang="en-US" sz="1400"/>
              <a:t> seas </a:t>
            </a:r>
            <a:r>
              <a:rPr lang="en-US" sz="1400" err="1"/>
              <a:t>kõrgem</a:t>
            </a:r>
            <a:r>
              <a:rPr lang="en-US" sz="1400"/>
              <a:t> Eesti </a:t>
            </a:r>
            <a:r>
              <a:rPr lang="en-US" sz="1400" err="1"/>
              <a:t>keskmisest</a:t>
            </a:r>
            <a:r>
              <a:rPr lang="en-US" sz="1400"/>
              <a:t> 12,6% </a:t>
            </a:r>
            <a:r>
              <a:rPr lang="en-US" sz="1400" err="1"/>
              <a:t>võrra</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Kuigi</a:t>
            </a:r>
            <a:r>
              <a:rPr lang="en-US" sz="1400"/>
              <a:t> Jõgevamaa </a:t>
            </a:r>
            <a:r>
              <a:rPr lang="en-US" sz="1400" err="1"/>
              <a:t>elanike</a:t>
            </a:r>
            <a:r>
              <a:rPr lang="en-US" sz="1400"/>
              <a:t> </a:t>
            </a:r>
            <a:r>
              <a:rPr lang="en-US" sz="1400" err="1"/>
              <a:t>tervise</a:t>
            </a:r>
            <a:r>
              <a:rPr lang="en-US" sz="1400"/>
              <a:t> </a:t>
            </a:r>
            <a:r>
              <a:rPr lang="en-US" sz="1400" err="1"/>
              <a:t>enesehinnang</a:t>
            </a:r>
            <a:r>
              <a:rPr lang="en-US" sz="1400"/>
              <a:t> on Eesti </a:t>
            </a:r>
            <a:r>
              <a:rPr lang="en-US" sz="1400" err="1"/>
              <a:t>keskmisest</a:t>
            </a:r>
            <a:r>
              <a:rPr lang="en-US" sz="1400"/>
              <a:t> </a:t>
            </a:r>
            <a:r>
              <a:rPr lang="en-US" sz="1400" err="1"/>
              <a:t>madalam</a:t>
            </a:r>
            <a:r>
              <a:rPr lang="en-US" sz="1400"/>
              <a:t>, on see </a:t>
            </a:r>
            <a:r>
              <a:rPr lang="en-US" sz="1400" err="1"/>
              <a:t>kasvavas</a:t>
            </a:r>
            <a:r>
              <a:rPr lang="en-US" sz="1400"/>
              <a:t> </a:t>
            </a:r>
            <a:r>
              <a:rPr lang="en-US" sz="1400" err="1"/>
              <a:t>trendis</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Elanike</a:t>
            </a:r>
            <a:r>
              <a:rPr lang="en-US" sz="1400"/>
              <a:t> </a:t>
            </a:r>
            <a:r>
              <a:rPr lang="en-US" sz="1400" err="1"/>
              <a:t>positiivne</a:t>
            </a:r>
            <a:r>
              <a:rPr lang="en-US" sz="1400"/>
              <a:t> </a:t>
            </a:r>
            <a:r>
              <a:rPr lang="en-US" sz="1400" err="1"/>
              <a:t>tervisehinnang</a:t>
            </a:r>
            <a:r>
              <a:rPr lang="en-US" sz="1400"/>
              <a:t> </a:t>
            </a:r>
            <a:r>
              <a:rPr lang="en-US" sz="1400" err="1"/>
              <a:t>peegeldab</a:t>
            </a:r>
            <a:r>
              <a:rPr lang="en-US" sz="1400"/>
              <a:t> </a:t>
            </a:r>
            <a:r>
              <a:rPr lang="en-US" sz="1400" err="1"/>
              <a:t>inimese</a:t>
            </a:r>
            <a:r>
              <a:rPr lang="en-US" sz="1400"/>
              <a:t> </a:t>
            </a:r>
            <a:r>
              <a:rPr lang="en-US" sz="1400" err="1"/>
              <a:t>subjektiivset</a:t>
            </a:r>
            <a:r>
              <a:rPr lang="en-US" sz="1400"/>
              <a:t> </a:t>
            </a:r>
            <a:r>
              <a:rPr lang="en-US" sz="1400" err="1"/>
              <a:t>kui</a:t>
            </a:r>
            <a:r>
              <a:rPr lang="en-US" sz="1400"/>
              <a:t> ka </a:t>
            </a:r>
            <a:r>
              <a:rPr lang="en-US" sz="1400" err="1"/>
              <a:t>objektiivset</a:t>
            </a:r>
            <a:r>
              <a:rPr lang="en-US" sz="1400"/>
              <a:t> </a:t>
            </a:r>
            <a:r>
              <a:rPr lang="en-US" sz="1400" err="1"/>
              <a:t>tervist</a:t>
            </a:r>
            <a:r>
              <a:rPr lang="en-US" sz="1400"/>
              <a:t> </a:t>
            </a:r>
            <a:r>
              <a:rPr lang="en-US" sz="1400" err="1"/>
              <a:t>kirjeldades</a:t>
            </a:r>
            <a:r>
              <a:rPr lang="en-US" sz="1400"/>
              <a:t> </a:t>
            </a:r>
            <a:r>
              <a:rPr lang="en-US" sz="1400" err="1"/>
              <a:t>üldist</a:t>
            </a:r>
            <a:r>
              <a:rPr lang="en-US" sz="1400"/>
              <a:t> </a:t>
            </a:r>
            <a:r>
              <a:rPr lang="en-US" sz="1400" err="1"/>
              <a:t>rahulolu</a:t>
            </a:r>
            <a:r>
              <a:rPr lang="en-US" sz="1400"/>
              <a:t> </a:t>
            </a:r>
            <a:r>
              <a:rPr lang="en-US" sz="1400" err="1"/>
              <a:t>oma</a:t>
            </a:r>
            <a:r>
              <a:rPr lang="en-US" sz="1400"/>
              <a:t> </a:t>
            </a:r>
            <a:r>
              <a:rPr lang="en-US" sz="1400" err="1"/>
              <a:t>eluga</a:t>
            </a:r>
            <a:r>
              <a:rPr lang="en-US" sz="1400"/>
              <a:t> ja </a:t>
            </a:r>
            <a:r>
              <a:rPr lang="en-US" sz="1400" err="1"/>
              <a:t>võimaldades</a:t>
            </a:r>
            <a:r>
              <a:rPr lang="en-US" sz="1400"/>
              <a:t> </a:t>
            </a:r>
            <a:r>
              <a:rPr lang="en-US" sz="1400" err="1"/>
              <a:t>prognoosida</a:t>
            </a:r>
            <a:r>
              <a:rPr lang="en-US" sz="1400"/>
              <a:t> </a:t>
            </a:r>
            <a:r>
              <a:rPr lang="en-US" sz="1400" err="1"/>
              <a:t>haigestumust</a:t>
            </a:r>
            <a:r>
              <a:rPr lang="en-US" sz="1400"/>
              <a:t> ja </a:t>
            </a:r>
            <a:r>
              <a:rPr lang="en-US" sz="1400" err="1"/>
              <a:t>suremust</a:t>
            </a:r>
            <a:r>
              <a:rPr lang="en-US" sz="1400"/>
              <a:t>. </a:t>
            </a:r>
          </a:p>
          <a:p>
            <a:pPr marL="274320" indent="-274320">
              <a:buClr>
                <a:srgbClr val="FB821E"/>
              </a:buClr>
              <a:buFont typeface="Wingdings" panose="05000000000000000000" pitchFamily="2" charset="2"/>
              <a:buChar char="ü"/>
            </a:pPr>
            <a:endParaRPr lang="en-US" sz="1400"/>
          </a:p>
        </p:txBody>
      </p:sp>
      <p:pic>
        <p:nvPicPr>
          <p:cNvPr id="3" name="Pilt 2">
            <a:extLst>
              <a:ext uri="{FF2B5EF4-FFF2-40B4-BE49-F238E27FC236}">
                <a16:creationId xmlns:a16="http://schemas.microsoft.com/office/drawing/2014/main" id="{42618B8A-2C46-159D-DA7E-2CDA0E9F3E92}"/>
              </a:ext>
            </a:extLst>
          </p:cNvPr>
          <p:cNvPicPr>
            <a:picLocks noChangeAspect="1"/>
          </p:cNvPicPr>
          <p:nvPr/>
        </p:nvPicPr>
        <p:blipFill>
          <a:blip r:embed="rId3"/>
          <a:stretch>
            <a:fillRect/>
          </a:stretch>
        </p:blipFill>
        <p:spPr>
          <a:xfrm>
            <a:off x="5024436" y="1635178"/>
            <a:ext cx="6649378" cy="3829584"/>
          </a:xfrm>
          <a:prstGeom prst="rect">
            <a:avLst/>
          </a:prstGeom>
          <a:ln>
            <a:solidFill>
              <a:schemeClr val="bg1">
                <a:lumMod val="85000"/>
              </a:schemeClr>
            </a:solidFill>
          </a:ln>
        </p:spPr>
      </p:pic>
      <p:sp>
        <p:nvSpPr>
          <p:cNvPr id="4" name="Slaidinumbri kohatäide 3">
            <a:extLst>
              <a:ext uri="{FF2B5EF4-FFF2-40B4-BE49-F238E27FC236}">
                <a16:creationId xmlns:a16="http://schemas.microsoft.com/office/drawing/2014/main" id="{07302D72-C670-C5D7-E5BD-5A4A918E362F}"/>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90</a:t>
            </a:fld>
            <a:endParaRPr lang="et-EE">
              <a:solidFill>
                <a:prstClr val="black"/>
              </a:solidFill>
              <a:latin typeface="Calibri"/>
            </a:endParaRPr>
          </a:p>
        </p:txBody>
      </p:sp>
    </p:spTree>
    <p:extLst>
      <p:ext uri="{BB962C8B-B14F-4D97-AF65-F5344CB8AC3E}">
        <p14:creationId xmlns:p14="http://schemas.microsoft.com/office/powerpoint/2010/main" val="36800706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8963025" cy="1143000"/>
          </a:xfrm>
        </p:spPr>
        <p:txBody>
          <a:bodyPr>
            <a:noAutofit/>
          </a:bodyPr>
          <a:lstStyle/>
          <a:p>
            <a:r>
              <a:rPr lang="en-US"/>
              <a:t>Meeste seas on </a:t>
            </a:r>
            <a:r>
              <a:rPr lang="en-US" err="1"/>
              <a:t>tervena</a:t>
            </a:r>
            <a:r>
              <a:rPr lang="en-US"/>
              <a:t> </a:t>
            </a:r>
            <a:r>
              <a:rPr lang="en-US" err="1"/>
              <a:t>elada</a:t>
            </a:r>
            <a:r>
              <a:rPr lang="en-US"/>
              <a:t> </a:t>
            </a:r>
            <a:r>
              <a:rPr lang="en-US" err="1"/>
              <a:t>jäänud</a:t>
            </a:r>
            <a:r>
              <a:rPr lang="en-US"/>
              <a:t> </a:t>
            </a:r>
            <a:r>
              <a:rPr lang="en-US" err="1"/>
              <a:t>aastate</a:t>
            </a:r>
            <a:r>
              <a:rPr lang="en-US"/>
              <a:t> </a:t>
            </a:r>
            <a:r>
              <a:rPr lang="en-US" err="1"/>
              <a:t>arv</a:t>
            </a:r>
            <a:r>
              <a:rPr lang="en-US"/>
              <a:t> </a:t>
            </a:r>
            <a:r>
              <a:rPr lang="en-US" err="1"/>
              <a:t>oluliselt</a:t>
            </a:r>
            <a:r>
              <a:rPr lang="en-US"/>
              <a:t> </a:t>
            </a:r>
            <a:r>
              <a:rPr lang="en-US" err="1"/>
              <a:t>madalam</a:t>
            </a:r>
            <a:r>
              <a:rPr lang="en-US"/>
              <a:t> Eesti </a:t>
            </a:r>
            <a:r>
              <a:rPr lang="en-US" err="1"/>
              <a:t>keskmisest</a:t>
            </a:r>
            <a:endParaRPr lang="et-EE"/>
          </a:p>
        </p:txBody>
      </p:sp>
      <p:sp>
        <p:nvSpPr>
          <p:cNvPr id="14" name="AutoShape 15">
            <a:extLst>
              <a:ext uri="{FF2B5EF4-FFF2-40B4-BE49-F238E27FC236}">
                <a16:creationId xmlns:a16="http://schemas.microsoft.com/office/drawing/2014/main" id="{ADB41A03-1A2A-E093-959A-2003BE4C47A2}"/>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Sisu kohatäide 2">
            <a:extLst>
              <a:ext uri="{FF2B5EF4-FFF2-40B4-BE49-F238E27FC236}">
                <a16:creationId xmlns:a16="http://schemas.microsoft.com/office/drawing/2014/main" id="{35CC330C-03B3-8E9A-44E1-629135170D91}"/>
              </a:ext>
            </a:extLst>
          </p:cNvPr>
          <p:cNvSpPr txBox="1">
            <a:spLocks/>
          </p:cNvSpPr>
          <p:nvPr/>
        </p:nvSpPr>
        <p:spPr>
          <a:xfrm>
            <a:off x="79899"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Jõgevamaa. </a:t>
            </a:r>
            <a:r>
              <a:rPr lang="en-US" sz="800" err="1"/>
              <a:t>Maakonna</a:t>
            </a:r>
            <a:r>
              <a:rPr lang="en-US" sz="800"/>
              <a:t> </a:t>
            </a:r>
            <a:r>
              <a:rPr lang="en-US" sz="800" err="1"/>
              <a:t>tervise</a:t>
            </a:r>
            <a:r>
              <a:rPr lang="en-US" sz="800"/>
              <a:t> ja </a:t>
            </a:r>
            <a:r>
              <a:rPr lang="en-US" sz="800" err="1"/>
              <a:t>heaolu</a:t>
            </a:r>
            <a:r>
              <a:rPr lang="en-US" sz="800"/>
              <a:t> </a:t>
            </a:r>
            <a:r>
              <a:rPr lang="en-US" sz="800" err="1"/>
              <a:t>ülevaade</a:t>
            </a:r>
            <a:r>
              <a:rPr lang="en-US" sz="800"/>
              <a:t> 2022. </a:t>
            </a:r>
            <a:r>
              <a:rPr lang="en-US" sz="800" err="1"/>
              <a:t>Tervise</a:t>
            </a:r>
            <a:r>
              <a:rPr lang="en-US" sz="800"/>
              <a:t> </a:t>
            </a:r>
            <a:r>
              <a:rPr lang="en-US" sz="800" err="1"/>
              <a:t>arengu</a:t>
            </a:r>
            <a:r>
              <a:rPr lang="en-US" sz="800"/>
              <a:t> Instituut</a:t>
            </a:r>
          </a:p>
          <a:p>
            <a:pPr marL="0" indent="0">
              <a:buClr>
                <a:srgbClr val="FB821E"/>
              </a:buClr>
              <a:buNone/>
            </a:pPr>
            <a:r>
              <a:rPr lang="en-US" sz="800">
                <a:hlinkClick r:id="rId2"/>
              </a:rPr>
              <a:t>https://jaek.ee/wp-content/uploads/2022/04/Jogevamaa_tervise_ja_heaolu_ulevaade_2022.pdf?x17269</a:t>
            </a:r>
            <a:r>
              <a:rPr lang="en-US" sz="800"/>
              <a:t> </a:t>
            </a:r>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635178"/>
            <a:ext cx="3820358" cy="4397322"/>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err="1"/>
              <a:t>Tervena</a:t>
            </a:r>
            <a:r>
              <a:rPr lang="en-US" sz="1400"/>
              <a:t> </a:t>
            </a:r>
            <a:r>
              <a:rPr lang="en-US" sz="1400" err="1"/>
              <a:t>elada</a:t>
            </a:r>
            <a:r>
              <a:rPr lang="en-US" sz="1400"/>
              <a:t> </a:t>
            </a:r>
            <a:r>
              <a:rPr lang="en-US" sz="1400" err="1"/>
              <a:t>jäänud</a:t>
            </a:r>
            <a:r>
              <a:rPr lang="en-US" sz="1400"/>
              <a:t> </a:t>
            </a:r>
            <a:r>
              <a:rPr lang="en-US" sz="1400" err="1"/>
              <a:t>aastad</a:t>
            </a:r>
            <a:r>
              <a:rPr lang="en-US" sz="1400"/>
              <a:t> </a:t>
            </a:r>
            <a:r>
              <a:rPr lang="en-US" sz="1400" err="1"/>
              <a:t>näitavad</a:t>
            </a:r>
            <a:r>
              <a:rPr lang="en-US" sz="1400"/>
              <a:t> </a:t>
            </a:r>
            <a:r>
              <a:rPr lang="en-US" sz="1400" err="1"/>
              <a:t>keskmist</a:t>
            </a:r>
            <a:r>
              <a:rPr lang="en-US" sz="1400"/>
              <a:t> </a:t>
            </a:r>
            <a:r>
              <a:rPr lang="en-US" sz="1400" err="1"/>
              <a:t>aastate</a:t>
            </a:r>
            <a:r>
              <a:rPr lang="en-US" sz="1400"/>
              <a:t> </a:t>
            </a:r>
            <a:r>
              <a:rPr lang="en-US" sz="1400" err="1"/>
              <a:t>arvu</a:t>
            </a:r>
            <a:r>
              <a:rPr lang="en-US" sz="1400"/>
              <a:t>, mis </a:t>
            </a:r>
            <a:r>
              <a:rPr lang="en-US" sz="1400" err="1"/>
              <a:t>inimene</a:t>
            </a:r>
            <a:r>
              <a:rPr lang="en-US" sz="1400"/>
              <a:t> </a:t>
            </a:r>
            <a:r>
              <a:rPr lang="en-US" sz="1400" err="1"/>
              <a:t>tõenäoliselt</a:t>
            </a:r>
            <a:r>
              <a:rPr lang="en-US" sz="1400"/>
              <a:t> </a:t>
            </a:r>
            <a:r>
              <a:rPr lang="en-US" sz="1400" err="1"/>
              <a:t>elab</a:t>
            </a:r>
            <a:r>
              <a:rPr lang="en-US" sz="1400"/>
              <a:t> </a:t>
            </a:r>
            <a:r>
              <a:rPr lang="en-US" sz="1400" err="1"/>
              <a:t>igapäevategevuse</a:t>
            </a:r>
            <a:r>
              <a:rPr lang="en-US" sz="1400"/>
              <a:t> </a:t>
            </a:r>
            <a:r>
              <a:rPr lang="en-US" sz="1400" err="1"/>
              <a:t>piiranguteta</a:t>
            </a:r>
            <a:r>
              <a:rPr lang="en-US" sz="1400"/>
              <a:t>, </a:t>
            </a:r>
            <a:r>
              <a:rPr lang="en-US" sz="1400" err="1"/>
              <a:t>kui</a:t>
            </a:r>
            <a:r>
              <a:rPr lang="en-US" sz="1400"/>
              <a:t> </a:t>
            </a:r>
            <a:r>
              <a:rPr lang="en-US" sz="1400" err="1"/>
              <a:t>suremus</a:t>
            </a:r>
            <a:r>
              <a:rPr lang="en-US" sz="1400"/>
              <a:t> ja </a:t>
            </a:r>
            <a:r>
              <a:rPr lang="en-US" sz="1400" err="1"/>
              <a:t>rahvastiku</a:t>
            </a:r>
            <a:r>
              <a:rPr lang="en-US" sz="1400"/>
              <a:t> </a:t>
            </a:r>
            <a:r>
              <a:rPr lang="en-US" sz="1400" err="1"/>
              <a:t>tervisenäitajad</a:t>
            </a:r>
            <a:r>
              <a:rPr lang="en-US" sz="1400"/>
              <a:t> </a:t>
            </a:r>
            <a:r>
              <a:rPr lang="en-US" sz="1400" err="1"/>
              <a:t>jäävad</a:t>
            </a:r>
            <a:r>
              <a:rPr lang="en-US" sz="1400"/>
              <a:t> </a:t>
            </a:r>
            <a:r>
              <a:rPr lang="en-US" sz="1400" err="1"/>
              <a:t>samaks</a:t>
            </a:r>
            <a:r>
              <a:rPr lang="en-US" sz="1400"/>
              <a:t>.</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Jõgevamaa </a:t>
            </a:r>
            <a:r>
              <a:rPr lang="en-US" sz="1400" err="1"/>
              <a:t>elanike</a:t>
            </a:r>
            <a:r>
              <a:rPr lang="en-US" sz="1400"/>
              <a:t> </a:t>
            </a:r>
            <a:r>
              <a:rPr lang="en-US" sz="1400" err="1"/>
              <a:t>tervena</a:t>
            </a:r>
            <a:r>
              <a:rPr lang="en-US" sz="1400"/>
              <a:t> </a:t>
            </a:r>
            <a:r>
              <a:rPr lang="en-US" sz="1400" err="1"/>
              <a:t>elada</a:t>
            </a:r>
            <a:r>
              <a:rPr lang="en-US" sz="1400"/>
              <a:t> </a:t>
            </a:r>
            <a:r>
              <a:rPr lang="en-US" sz="1400" err="1"/>
              <a:t>jäänud</a:t>
            </a:r>
            <a:r>
              <a:rPr lang="en-US" sz="1400"/>
              <a:t> </a:t>
            </a:r>
            <a:r>
              <a:rPr lang="en-US" sz="1400" err="1"/>
              <a:t>aastate</a:t>
            </a:r>
            <a:r>
              <a:rPr lang="en-US" sz="1400"/>
              <a:t> </a:t>
            </a:r>
            <a:r>
              <a:rPr lang="en-US" sz="1400" err="1"/>
              <a:t>arv</a:t>
            </a:r>
            <a:r>
              <a:rPr lang="en-US" sz="1400"/>
              <a:t> on Eesti </a:t>
            </a:r>
            <a:r>
              <a:rPr lang="en-US" sz="1400" err="1"/>
              <a:t>keskmisest</a:t>
            </a:r>
            <a:r>
              <a:rPr lang="en-US" sz="1400"/>
              <a:t> </a:t>
            </a:r>
            <a:r>
              <a:rPr lang="en-US" sz="1400" err="1"/>
              <a:t>madalam</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Naiste</a:t>
            </a:r>
            <a:r>
              <a:rPr lang="en-US" sz="1400"/>
              <a:t> seas on </a:t>
            </a:r>
            <a:r>
              <a:rPr lang="en-US" sz="1400" err="1"/>
              <a:t>erinevus</a:t>
            </a:r>
            <a:r>
              <a:rPr lang="en-US" sz="1400"/>
              <a:t> Eesti </a:t>
            </a:r>
            <a:r>
              <a:rPr lang="en-US" sz="1400" err="1"/>
              <a:t>keskmisest</a:t>
            </a:r>
            <a:r>
              <a:rPr lang="en-US" sz="1400"/>
              <a:t> 1,2 </a:t>
            </a:r>
            <a:r>
              <a:rPr lang="en-US" sz="1400" err="1"/>
              <a:t>aastat</a:t>
            </a:r>
            <a:r>
              <a:rPr lang="en-US" sz="1400"/>
              <a:t>, </a:t>
            </a:r>
            <a:r>
              <a:rPr lang="en-US" sz="1400" err="1"/>
              <a:t>kuid</a:t>
            </a:r>
            <a:r>
              <a:rPr lang="en-US" sz="1400"/>
              <a:t> </a:t>
            </a:r>
            <a:r>
              <a:rPr lang="en-US" sz="1400" err="1"/>
              <a:t>meeste</a:t>
            </a:r>
            <a:r>
              <a:rPr lang="en-US" sz="1400"/>
              <a:t> seas 6,8 </a:t>
            </a:r>
            <a:r>
              <a:rPr lang="en-US" sz="1400" err="1"/>
              <a:t>aastat</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Jõgevamaa </a:t>
            </a:r>
            <a:r>
              <a:rPr lang="en-US" sz="1400" err="1"/>
              <a:t>meeste</a:t>
            </a:r>
            <a:r>
              <a:rPr lang="en-US" sz="1400"/>
              <a:t> </a:t>
            </a:r>
            <a:r>
              <a:rPr lang="en-US" sz="1400" err="1"/>
              <a:t>keskmine</a:t>
            </a:r>
            <a:r>
              <a:rPr lang="en-US" sz="1400"/>
              <a:t> </a:t>
            </a:r>
            <a:r>
              <a:rPr lang="en-US" sz="1400" err="1"/>
              <a:t>tervena</a:t>
            </a:r>
            <a:r>
              <a:rPr lang="en-US" sz="1400"/>
              <a:t> </a:t>
            </a:r>
            <a:r>
              <a:rPr lang="en-US" sz="1400" err="1"/>
              <a:t>elada</a:t>
            </a:r>
            <a:r>
              <a:rPr lang="en-US" sz="1400"/>
              <a:t> </a:t>
            </a:r>
            <a:r>
              <a:rPr lang="en-US" sz="1400" err="1"/>
              <a:t>jäänud</a:t>
            </a:r>
            <a:r>
              <a:rPr lang="en-US" sz="1400"/>
              <a:t> </a:t>
            </a:r>
            <a:r>
              <a:rPr lang="en-US" sz="1400" err="1"/>
              <a:t>aastate</a:t>
            </a:r>
            <a:r>
              <a:rPr lang="en-US" sz="1400"/>
              <a:t> </a:t>
            </a:r>
            <a:r>
              <a:rPr lang="en-US" sz="1400" err="1"/>
              <a:t>arv</a:t>
            </a:r>
            <a:r>
              <a:rPr lang="en-US" sz="1400"/>
              <a:t> on 47,9 </a:t>
            </a:r>
            <a:r>
              <a:rPr lang="en-US" sz="1400" err="1"/>
              <a:t>aastat</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Võttes</a:t>
            </a:r>
            <a:r>
              <a:rPr lang="en-US" sz="1400"/>
              <a:t> </a:t>
            </a:r>
            <a:r>
              <a:rPr lang="en-US" sz="1400" err="1"/>
              <a:t>arvesse</a:t>
            </a:r>
            <a:r>
              <a:rPr lang="en-US" sz="1400"/>
              <a:t> ka </a:t>
            </a:r>
            <a:r>
              <a:rPr lang="en-US" sz="1400" err="1"/>
              <a:t>vananevat</a:t>
            </a:r>
            <a:r>
              <a:rPr lang="en-US" sz="1400"/>
              <a:t> </a:t>
            </a:r>
            <a:r>
              <a:rPr lang="en-US" sz="1400" err="1"/>
              <a:t>rahvastikku</a:t>
            </a:r>
            <a:r>
              <a:rPr lang="en-US" sz="1400"/>
              <a:t>, </a:t>
            </a:r>
            <a:r>
              <a:rPr lang="en-US" sz="1400" err="1"/>
              <a:t>mõjutab</a:t>
            </a:r>
            <a:r>
              <a:rPr lang="en-US" sz="1400"/>
              <a:t> see </a:t>
            </a:r>
            <a:r>
              <a:rPr lang="en-US" sz="1400" err="1"/>
              <a:t>oluliselt</a:t>
            </a:r>
            <a:r>
              <a:rPr lang="en-US" sz="1400"/>
              <a:t> </a:t>
            </a:r>
            <a:r>
              <a:rPr lang="en-US" sz="1400" err="1"/>
              <a:t>tööealiste</a:t>
            </a:r>
            <a:r>
              <a:rPr lang="en-US" sz="1400"/>
              <a:t> </a:t>
            </a:r>
            <a:r>
              <a:rPr lang="en-US" sz="1400" err="1"/>
              <a:t>meeste</a:t>
            </a:r>
            <a:r>
              <a:rPr lang="en-US" sz="1400"/>
              <a:t> </a:t>
            </a:r>
            <a:r>
              <a:rPr lang="en-US" sz="1400" err="1"/>
              <a:t>töövõimekust</a:t>
            </a:r>
            <a:r>
              <a:rPr lang="en-US" sz="1400"/>
              <a:t> ja </a:t>
            </a:r>
            <a:r>
              <a:rPr lang="en-US" sz="1400" err="1"/>
              <a:t>toimetulekut</a:t>
            </a:r>
            <a:r>
              <a:rPr lang="en-US" sz="1400"/>
              <a:t> </a:t>
            </a:r>
            <a:r>
              <a:rPr lang="en-US" sz="1400" err="1"/>
              <a:t>piirkonnas</a:t>
            </a:r>
            <a:r>
              <a:rPr lang="en-US" sz="1400"/>
              <a:t>.</a:t>
            </a:r>
          </a:p>
        </p:txBody>
      </p:sp>
      <p:pic>
        <p:nvPicPr>
          <p:cNvPr id="20" name="Pilt 19">
            <a:extLst>
              <a:ext uri="{FF2B5EF4-FFF2-40B4-BE49-F238E27FC236}">
                <a16:creationId xmlns:a16="http://schemas.microsoft.com/office/drawing/2014/main" id="{5AB1A93F-43B7-AEF6-5325-8D8429010956}"/>
              </a:ext>
            </a:extLst>
          </p:cNvPr>
          <p:cNvPicPr>
            <a:picLocks noChangeAspect="1"/>
          </p:cNvPicPr>
          <p:nvPr/>
        </p:nvPicPr>
        <p:blipFill>
          <a:blip r:embed="rId3"/>
          <a:stretch>
            <a:fillRect/>
          </a:stretch>
        </p:blipFill>
        <p:spPr>
          <a:xfrm>
            <a:off x="5019027" y="1635178"/>
            <a:ext cx="6677957" cy="3886742"/>
          </a:xfrm>
          <a:prstGeom prst="rect">
            <a:avLst/>
          </a:prstGeom>
          <a:ln>
            <a:solidFill>
              <a:schemeClr val="bg1">
                <a:lumMod val="85000"/>
              </a:schemeClr>
            </a:solidFill>
          </a:ln>
        </p:spPr>
      </p:pic>
      <p:sp>
        <p:nvSpPr>
          <p:cNvPr id="3" name="Slaidinumbri kohatäide 3">
            <a:extLst>
              <a:ext uri="{FF2B5EF4-FFF2-40B4-BE49-F238E27FC236}">
                <a16:creationId xmlns:a16="http://schemas.microsoft.com/office/drawing/2014/main" id="{4E37EACB-7373-BDD7-4CD5-A279A9CE3C90}"/>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91</a:t>
            </a:fld>
            <a:endParaRPr lang="et-EE">
              <a:solidFill>
                <a:prstClr val="black"/>
              </a:solidFill>
              <a:latin typeface="Calibri"/>
            </a:endParaRPr>
          </a:p>
        </p:txBody>
      </p:sp>
    </p:spTree>
    <p:extLst>
      <p:ext uri="{BB962C8B-B14F-4D97-AF65-F5344CB8AC3E}">
        <p14:creationId xmlns:p14="http://schemas.microsoft.com/office/powerpoint/2010/main" val="42608972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9960430" cy="1143000"/>
          </a:xfrm>
        </p:spPr>
        <p:txBody>
          <a:bodyPr>
            <a:noAutofit/>
          </a:bodyPr>
          <a:lstStyle/>
          <a:p>
            <a:r>
              <a:rPr lang="et-EE"/>
              <a:t>Jõgevamaa esimese klassi tüdrukud on 10% </a:t>
            </a:r>
            <a:br>
              <a:rPr lang="et-EE"/>
            </a:br>
            <a:r>
              <a:rPr lang="et-EE"/>
              <a:t>võrra rohkem ülekaalus võrreldes Eesti keskmisega</a:t>
            </a:r>
          </a:p>
        </p:txBody>
      </p:sp>
      <p:sp>
        <p:nvSpPr>
          <p:cNvPr id="14" name="AutoShape 15">
            <a:extLst>
              <a:ext uri="{FF2B5EF4-FFF2-40B4-BE49-F238E27FC236}">
                <a16:creationId xmlns:a16="http://schemas.microsoft.com/office/drawing/2014/main" id="{ADB41A03-1A2A-E093-959A-2003BE4C47A2}"/>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Sisu kohatäide 2">
            <a:extLst>
              <a:ext uri="{FF2B5EF4-FFF2-40B4-BE49-F238E27FC236}">
                <a16:creationId xmlns:a16="http://schemas.microsoft.com/office/drawing/2014/main" id="{35CC330C-03B3-8E9A-44E1-629135170D91}"/>
              </a:ext>
            </a:extLst>
          </p:cNvPr>
          <p:cNvSpPr txBox="1">
            <a:spLocks/>
          </p:cNvSpPr>
          <p:nvPr/>
        </p:nvSpPr>
        <p:spPr>
          <a:xfrm>
            <a:off x="124287"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Jõgevamaa. </a:t>
            </a:r>
            <a:r>
              <a:rPr lang="en-US" sz="800" err="1"/>
              <a:t>Maakonna</a:t>
            </a:r>
            <a:r>
              <a:rPr lang="en-US" sz="800"/>
              <a:t> </a:t>
            </a:r>
            <a:r>
              <a:rPr lang="en-US" sz="800" err="1"/>
              <a:t>tervise</a:t>
            </a:r>
            <a:r>
              <a:rPr lang="en-US" sz="800"/>
              <a:t> ja </a:t>
            </a:r>
            <a:r>
              <a:rPr lang="en-US" sz="800" err="1"/>
              <a:t>heaolu</a:t>
            </a:r>
            <a:r>
              <a:rPr lang="en-US" sz="800"/>
              <a:t> </a:t>
            </a:r>
            <a:r>
              <a:rPr lang="en-US" sz="800" err="1"/>
              <a:t>ülevaade</a:t>
            </a:r>
            <a:r>
              <a:rPr lang="en-US" sz="800"/>
              <a:t> 2022. </a:t>
            </a:r>
            <a:r>
              <a:rPr lang="en-US" sz="800" err="1"/>
              <a:t>Tervise</a:t>
            </a:r>
            <a:r>
              <a:rPr lang="en-US" sz="800"/>
              <a:t> </a:t>
            </a:r>
            <a:r>
              <a:rPr lang="en-US" sz="800" err="1"/>
              <a:t>arengu</a:t>
            </a:r>
            <a:r>
              <a:rPr lang="en-US" sz="800"/>
              <a:t> Instituut</a:t>
            </a:r>
          </a:p>
          <a:p>
            <a:pPr marL="0" indent="0">
              <a:buClr>
                <a:srgbClr val="FB821E"/>
              </a:buClr>
              <a:buNone/>
            </a:pPr>
            <a:r>
              <a:rPr lang="en-US" sz="800">
                <a:hlinkClick r:id="rId2"/>
              </a:rPr>
              <a:t>https://jaek.ee/wp-content/uploads/2022/04/Jogevamaa_tervise_ja_heaolu_ulevaade_2022.pdf?x17269</a:t>
            </a:r>
            <a:r>
              <a:rPr lang="en-US" sz="800"/>
              <a:t> </a:t>
            </a:r>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885147"/>
            <a:ext cx="3447496" cy="3535940"/>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t-EE" sz="1400"/>
              <a:t>31% Jõgeva maakonna esimese klassi õpilastest on ülekaalus, mis on 4% rohkem Eesti keskmisest </a:t>
            </a:r>
            <a:r>
              <a:rPr lang="et-EE" sz="1400" i="1"/>
              <a:t>(27% Eesti esimese klassi õpilastest on ülekaalus).</a:t>
            </a:r>
          </a:p>
          <a:p>
            <a:pPr marL="274320" indent="-274320" algn="just">
              <a:buClr>
                <a:srgbClr val="FB821E"/>
              </a:buClr>
              <a:buFont typeface="Wingdings" panose="05000000000000000000" pitchFamily="2" charset="2"/>
              <a:buChar char="ü"/>
            </a:pPr>
            <a:endParaRPr lang="et-EE" sz="1400" i="1"/>
          </a:p>
          <a:p>
            <a:pPr marL="274320" indent="-274320" algn="just">
              <a:buClr>
                <a:srgbClr val="FB821E"/>
              </a:buClr>
              <a:buFont typeface="Wingdings" panose="05000000000000000000" pitchFamily="2" charset="2"/>
              <a:buChar char="ü"/>
            </a:pPr>
            <a:r>
              <a:rPr lang="et-EE" sz="1400"/>
              <a:t>Lähemalt vaadates on näha, et tüdrukud on lausa 10% võrra rohkem ülekaalus võrreldes Eesti keskmisega </a:t>
            </a:r>
            <a:r>
              <a:rPr lang="et-EE" sz="1400" i="1"/>
              <a:t>(35% Jõgevamaal, 25% Eesti keskmine),</a:t>
            </a:r>
            <a:r>
              <a:rPr lang="et-EE" sz="1400"/>
              <a:t> kui poisid on Eesti keskmisel tasemel </a:t>
            </a:r>
            <a:r>
              <a:rPr lang="et-EE" sz="1400" i="1"/>
              <a:t>(Eesti keskmine 28%)</a:t>
            </a:r>
            <a:r>
              <a:rPr lang="et-EE" sz="1400"/>
              <a:t>.</a:t>
            </a:r>
            <a:endParaRPr lang="en-US" sz="1400"/>
          </a:p>
        </p:txBody>
      </p:sp>
      <p:pic>
        <p:nvPicPr>
          <p:cNvPr id="4" name="Pilt 3">
            <a:extLst>
              <a:ext uri="{FF2B5EF4-FFF2-40B4-BE49-F238E27FC236}">
                <a16:creationId xmlns:a16="http://schemas.microsoft.com/office/drawing/2014/main" id="{EDD20CF6-B58A-A46B-74E9-6AA93B2D1F55}"/>
              </a:ext>
            </a:extLst>
          </p:cNvPr>
          <p:cNvPicPr>
            <a:picLocks noChangeAspect="1"/>
          </p:cNvPicPr>
          <p:nvPr/>
        </p:nvPicPr>
        <p:blipFill>
          <a:blip r:embed="rId3"/>
          <a:stretch>
            <a:fillRect/>
          </a:stretch>
        </p:blipFill>
        <p:spPr>
          <a:xfrm>
            <a:off x="5512562" y="1885147"/>
            <a:ext cx="5325218" cy="4020111"/>
          </a:xfrm>
          <a:prstGeom prst="rect">
            <a:avLst/>
          </a:prstGeom>
        </p:spPr>
      </p:pic>
      <p:sp>
        <p:nvSpPr>
          <p:cNvPr id="2" name="Slaidinumbri kohatäide 3">
            <a:extLst>
              <a:ext uri="{FF2B5EF4-FFF2-40B4-BE49-F238E27FC236}">
                <a16:creationId xmlns:a16="http://schemas.microsoft.com/office/drawing/2014/main" id="{37EC0DBA-CEBA-0718-2391-464CAA8C55A4}"/>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92</a:t>
            </a:fld>
            <a:endParaRPr lang="et-EE">
              <a:solidFill>
                <a:prstClr val="black"/>
              </a:solidFill>
              <a:latin typeface="Calibri"/>
            </a:endParaRPr>
          </a:p>
        </p:txBody>
      </p:sp>
    </p:spTree>
    <p:extLst>
      <p:ext uri="{BB962C8B-B14F-4D97-AF65-F5344CB8AC3E}">
        <p14:creationId xmlns:p14="http://schemas.microsoft.com/office/powerpoint/2010/main" val="21986951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C1340C84-EBAB-5F07-6083-29B84C6195E0}"/>
              </a:ext>
            </a:extLst>
          </p:cNvPr>
          <p:cNvSpPr>
            <a:spLocks noGrp="1"/>
          </p:cNvSpPr>
          <p:nvPr>
            <p:ph type="title"/>
          </p:nvPr>
        </p:nvSpPr>
        <p:spPr>
          <a:xfrm>
            <a:off x="643944" y="136523"/>
            <a:ext cx="9796196" cy="1199908"/>
          </a:xfrm>
        </p:spPr>
        <p:txBody>
          <a:bodyPr>
            <a:normAutofit/>
          </a:bodyPr>
          <a:lstStyle/>
          <a:p>
            <a:r>
              <a:rPr lang="et-EE"/>
              <a:t>Jõgeva</a:t>
            </a:r>
            <a:r>
              <a:rPr lang="en-US"/>
              <a:t> </a:t>
            </a:r>
            <a:r>
              <a:rPr lang="en-US" err="1"/>
              <a:t>maakond</a:t>
            </a:r>
            <a:r>
              <a:rPr lang="en-US"/>
              <a:t> on </a:t>
            </a:r>
            <a:r>
              <a:rPr lang="en-US" err="1"/>
              <a:t>mitme</a:t>
            </a:r>
            <a:r>
              <a:rPr lang="et-EE"/>
              <a:t>te</a:t>
            </a:r>
            <a:r>
              <a:rPr lang="en-US"/>
              <a:t> </a:t>
            </a:r>
            <a:r>
              <a:rPr lang="en-US" err="1"/>
              <a:t>tervise</a:t>
            </a:r>
            <a:r>
              <a:rPr lang="en-US"/>
              <a:t> ja </a:t>
            </a:r>
            <a:r>
              <a:rPr lang="en-US" err="1"/>
              <a:t>heaolu</a:t>
            </a:r>
            <a:r>
              <a:rPr lang="en-US"/>
              <a:t> </a:t>
            </a:r>
            <a:r>
              <a:rPr lang="en-US" err="1"/>
              <a:t>näitaja</a:t>
            </a:r>
            <a:r>
              <a:rPr lang="et-EE"/>
              <a:t>te</a:t>
            </a:r>
            <a:r>
              <a:rPr lang="en-US"/>
              <a:t> </a:t>
            </a:r>
            <a:r>
              <a:rPr lang="en-US" err="1"/>
              <a:t>poolest</a:t>
            </a:r>
            <a:r>
              <a:rPr lang="en-US"/>
              <a:t> Eesti </a:t>
            </a:r>
            <a:r>
              <a:rPr lang="et-EE"/>
              <a:t>halvima</a:t>
            </a:r>
            <a:r>
              <a:rPr lang="en-US"/>
              <a:t> 25% seas</a:t>
            </a:r>
          </a:p>
        </p:txBody>
      </p:sp>
      <p:sp>
        <p:nvSpPr>
          <p:cNvPr id="7" name="AutoShape 15">
            <a:extLst>
              <a:ext uri="{FF2B5EF4-FFF2-40B4-BE49-F238E27FC236}">
                <a16:creationId xmlns:a16="http://schemas.microsoft.com/office/drawing/2014/main" id="{467D7EC3-49F7-B5B2-55A9-6F070A82C012}"/>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0000"/>
              </a:solidFill>
            </a:endParaRPr>
          </a:p>
        </p:txBody>
      </p:sp>
      <p:sp>
        <p:nvSpPr>
          <p:cNvPr id="8" name="Sisu kohatäide 2">
            <a:extLst>
              <a:ext uri="{FF2B5EF4-FFF2-40B4-BE49-F238E27FC236}">
                <a16:creationId xmlns:a16="http://schemas.microsoft.com/office/drawing/2014/main" id="{1917DE46-4EA2-4BE6-BD31-59F0168D9C98}"/>
              </a:ext>
            </a:extLst>
          </p:cNvPr>
          <p:cNvSpPr txBox="1">
            <a:spLocks/>
          </p:cNvSpPr>
          <p:nvPr/>
        </p:nvSpPr>
        <p:spPr>
          <a:xfrm>
            <a:off x="483998" y="5287227"/>
            <a:ext cx="11224003" cy="1069125"/>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en-US" sz="1400" err="1"/>
              <a:t>Graafikul</a:t>
            </a:r>
            <a:r>
              <a:rPr lang="en-US" sz="1400"/>
              <a:t> on </a:t>
            </a:r>
            <a:r>
              <a:rPr lang="en-US" sz="1400" err="1"/>
              <a:t>kujutletud</a:t>
            </a:r>
            <a:r>
              <a:rPr lang="en-US" sz="1400"/>
              <a:t> </a:t>
            </a:r>
            <a:r>
              <a:rPr lang="et-EE" sz="1400"/>
              <a:t>Jõgeva</a:t>
            </a:r>
            <a:r>
              <a:rPr lang="en-US" sz="1400"/>
              <a:t> </a:t>
            </a:r>
            <a:r>
              <a:rPr lang="en-US" sz="1400" err="1"/>
              <a:t>maakonna</a:t>
            </a:r>
            <a:r>
              <a:rPr lang="en-US" sz="1400"/>
              <a:t> </a:t>
            </a:r>
            <a:r>
              <a:rPr lang="en-US" sz="1400" err="1"/>
              <a:t>positsioon</a:t>
            </a:r>
            <a:r>
              <a:rPr lang="en-US" sz="1400"/>
              <a:t> </a:t>
            </a:r>
            <a:r>
              <a:rPr lang="en-US" sz="1400" i="1"/>
              <a:t>(</a:t>
            </a:r>
            <a:r>
              <a:rPr lang="en-US" sz="1400" i="1" err="1"/>
              <a:t>valge</a:t>
            </a:r>
            <a:r>
              <a:rPr lang="en-US" sz="1400" i="1"/>
              <a:t> ring)</a:t>
            </a:r>
            <a:r>
              <a:rPr lang="en-US" sz="1400"/>
              <a:t> </a:t>
            </a:r>
            <a:r>
              <a:rPr lang="en-US" sz="1400" err="1"/>
              <a:t>Eesti</a:t>
            </a:r>
            <a:r>
              <a:rPr lang="en-US" sz="1400"/>
              <a:t> </a:t>
            </a:r>
            <a:r>
              <a:rPr lang="en-US" sz="1400" err="1"/>
              <a:t>keskmise</a:t>
            </a:r>
            <a:r>
              <a:rPr lang="en-US" sz="1400"/>
              <a:t> </a:t>
            </a:r>
            <a:r>
              <a:rPr lang="en-US" sz="1400" err="1"/>
              <a:t>suhtes</a:t>
            </a:r>
            <a:r>
              <a:rPr lang="en-US" sz="1400"/>
              <a:t> </a:t>
            </a:r>
            <a:r>
              <a:rPr lang="en-US" sz="1400" i="1"/>
              <a:t>(</a:t>
            </a:r>
            <a:r>
              <a:rPr lang="en-US" sz="1400" i="1" err="1"/>
              <a:t>roheline</a:t>
            </a:r>
            <a:r>
              <a:rPr lang="en-US" sz="1400" i="1"/>
              <a:t> </a:t>
            </a:r>
            <a:r>
              <a:rPr lang="en-US" sz="1400" i="1" err="1"/>
              <a:t>kujutab</a:t>
            </a:r>
            <a:r>
              <a:rPr lang="en-US" sz="1400" i="1"/>
              <a:t> </a:t>
            </a:r>
            <a:r>
              <a:rPr lang="en-US" sz="1400" i="1" err="1"/>
              <a:t>Eesti</a:t>
            </a:r>
            <a:r>
              <a:rPr lang="en-US" sz="1400" i="1"/>
              <a:t> 25% </a:t>
            </a:r>
            <a:r>
              <a:rPr lang="en-US" sz="1400" i="1" err="1"/>
              <a:t>parimate</a:t>
            </a:r>
            <a:r>
              <a:rPr lang="en-US" sz="1400" i="1"/>
              <a:t> </a:t>
            </a:r>
            <a:r>
              <a:rPr lang="en-US" sz="1400" i="1" err="1"/>
              <a:t>maakondade</a:t>
            </a:r>
            <a:r>
              <a:rPr lang="en-US" sz="1400" i="1"/>
              <a:t> </a:t>
            </a:r>
            <a:r>
              <a:rPr lang="en-US" sz="1400" i="1" err="1"/>
              <a:t>tulemusi</a:t>
            </a:r>
            <a:r>
              <a:rPr lang="en-US" sz="1400" i="1"/>
              <a:t> ja </a:t>
            </a:r>
            <a:r>
              <a:rPr lang="en-US" sz="1400" i="1" err="1"/>
              <a:t>punane</a:t>
            </a:r>
            <a:r>
              <a:rPr lang="en-US" sz="1400" i="1"/>
              <a:t> 25% </a:t>
            </a:r>
            <a:r>
              <a:rPr lang="en-US" sz="1400" i="1" err="1"/>
              <a:t>halvimate</a:t>
            </a:r>
            <a:r>
              <a:rPr lang="en-US" sz="1400" i="1"/>
              <a:t> </a:t>
            </a:r>
            <a:r>
              <a:rPr lang="en-US" sz="1400" i="1" err="1"/>
              <a:t>maakondade</a:t>
            </a:r>
            <a:r>
              <a:rPr lang="en-US" sz="1400" i="1"/>
              <a:t> </a:t>
            </a:r>
            <a:r>
              <a:rPr lang="en-US" sz="1400" i="1" err="1"/>
              <a:t>tulemusi</a:t>
            </a:r>
            <a:r>
              <a:rPr lang="en-US" sz="1400" i="1"/>
              <a:t>)</a:t>
            </a:r>
            <a:r>
              <a:rPr lang="en-US" sz="1400"/>
              <a:t>.</a:t>
            </a:r>
            <a:endParaRPr lang="et-EE" sz="1400"/>
          </a:p>
          <a:p>
            <a:pPr marL="274320" indent="-274320">
              <a:buClr>
                <a:srgbClr val="FB821E"/>
              </a:buClr>
              <a:buFont typeface="Wingdings" panose="05000000000000000000" pitchFamily="2" charset="2"/>
              <a:buChar char="ü"/>
            </a:pPr>
            <a:r>
              <a:rPr lang="et-EE" sz="1400"/>
              <a:t>Jõgeva maakonnas on väga kõrge ülekaaluliste ja rasvunute, enesetapule mõtlevate, tuleõnnetuses hukkunute ning uppunud inimeste tase.</a:t>
            </a:r>
          </a:p>
          <a:p>
            <a:pPr marL="274320" indent="-274320">
              <a:buClr>
                <a:srgbClr val="FB821E"/>
              </a:buClr>
              <a:buFont typeface="Wingdings" panose="05000000000000000000" pitchFamily="2" charset="2"/>
              <a:buChar char="ü"/>
            </a:pPr>
            <a:r>
              <a:rPr lang="et-EE" sz="1400"/>
              <a:t>Eesti keskmisega võrreldes on ka väga madal liikumisradade ja spordiasutuste kättesaadavus.</a:t>
            </a:r>
            <a:endParaRPr lang="en-US" sz="1400"/>
          </a:p>
        </p:txBody>
      </p:sp>
      <p:sp>
        <p:nvSpPr>
          <p:cNvPr id="9" name="Sisu kohatäide 2">
            <a:extLst>
              <a:ext uri="{FF2B5EF4-FFF2-40B4-BE49-F238E27FC236}">
                <a16:creationId xmlns:a16="http://schemas.microsoft.com/office/drawing/2014/main" id="{B21408CF-0C19-7165-812A-0304ACDC07AE}"/>
              </a:ext>
            </a:extLst>
          </p:cNvPr>
          <p:cNvSpPr txBox="1">
            <a:spLocks/>
          </p:cNvSpPr>
          <p:nvPr/>
        </p:nvSpPr>
        <p:spPr>
          <a:xfrm>
            <a:off x="115410" y="6448428"/>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t-EE" sz="800"/>
              <a:t>Jõgevamaa</a:t>
            </a:r>
            <a:r>
              <a:rPr lang="en-US" sz="800"/>
              <a:t>. </a:t>
            </a:r>
            <a:r>
              <a:rPr lang="en-US" sz="800" err="1"/>
              <a:t>Maakonna</a:t>
            </a:r>
            <a:r>
              <a:rPr lang="en-US" sz="800"/>
              <a:t> </a:t>
            </a:r>
            <a:r>
              <a:rPr lang="en-US" sz="800" err="1"/>
              <a:t>tervise</a:t>
            </a:r>
            <a:r>
              <a:rPr lang="en-US" sz="800"/>
              <a:t> ja </a:t>
            </a:r>
            <a:r>
              <a:rPr lang="en-US" sz="800" err="1"/>
              <a:t>heaolu</a:t>
            </a:r>
            <a:r>
              <a:rPr lang="en-US" sz="800"/>
              <a:t> </a:t>
            </a:r>
            <a:r>
              <a:rPr lang="en-US" sz="800" err="1"/>
              <a:t>ülevaade</a:t>
            </a:r>
            <a:r>
              <a:rPr lang="en-US" sz="800"/>
              <a:t> 2022. </a:t>
            </a:r>
            <a:r>
              <a:rPr lang="en-US" sz="800" err="1"/>
              <a:t>Tervise</a:t>
            </a:r>
            <a:r>
              <a:rPr lang="en-US" sz="800"/>
              <a:t> </a:t>
            </a:r>
            <a:r>
              <a:rPr lang="en-US" sz="800" err="1"/>
              <a:t>arengu</a:t>
            </a:r>
            <a:r>
              <a:rPr lang="en-US" sz="800"/>
              <a:t> Instituut</a:t>
            </a:r>
            <a:endParaRPr lang="et-EE" sz="800"/>
          </a:p>
          <a:p>
            <a:pPr marL="0" indent="0">
              <a:buClr>
                <a:srgbClr val="FB821E"/>
              </a:buClr>
              <a:buNone/>
            </a:pPr>
            <a:r>
              <a:rPr lang="en-US" sz="800">
                <a:hlinkClick r:id="rId2"/>
              </a:rPr>
              <a:t>https://jaek.ee/wp-content/uploads/2022/04/Jogevamaa_tervise_ja_heaolu_ulevaade_2022.pdf?x17269</a:t>
            </a:r>
            <a:r>
              <a:rPr lang="et-EE" sz="800"/>
              <a:t> </a:t>
            </a:r>
            <a:endParaRPr lang="en-US" sz="800"/>
          </a:p>
        </p:txBody>
      </p:sp>
      <p:pic>
        <p:nvPicPr>
          <p:cNvPr id="16" name="Pilt 15">
            <a:extLst>
              <a:ext uri="{FF2B5EF4-FFF2-40B4-BE49-F238E27FC236}">
                <a16:creationId xmlns:a16="http://schemas.microsoft.com/office/drawing/2014/main" id="{F253DE71-D9B9-ACDB-94CC-B3FFB41B4D0E}"/>
              </a:ext>
            </a:extLst>
          </p:cNvPr>
          <p:cNvPicPr>
            <a:picLocks noChangeAspect="1"/>
          </p:cNvPicPr>
          <p:nvPr/>
        </p:nvPicPr>
        <p:blipFill>
          <a:blip r:embed="rId3"/>
          <a:stretch>
            <a:fillRect/>
          </a:stretch>
        </p:blipFill>
        <p:spPr>
          <a:xfrm>
            <a:off x="483999" y="1457315"/>
            <a:ext cx="11224002" cy="3673446"/>
          </a:xfrm>
          <a:prstGeom prst="rect">
            <a:avLst/>
          </a:prstGeom>
        </p:spPr>
      </p:pic>
      <p:sp>
        <p:nvSpPr>
          <p:cNvPr id="4" name="Slaidinumbri kohatäide 3">
            <a:extLst>
              <a:ext uri="{FF2B5EF4-FFF2-40B4-BE49-F238E27FC236}">
                <a16:creationId xmlns:a16="http://schemas.microsoft.com/office/drawing/2014/main" id="{CF4BAF62-210F-58C9-3E4B-7272F40023A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93</a:t>
            </a:fld>
            <a:endParaRPr lang="et-EE">
              <a:solidFill>
                <a:prstClr val="black"/>
              </a:solidFill>
              <a:latin typeface="Calibri"/>
            </a:endParaRPr>
          </a:p>
        </p:txBody>
      </p:sp>
    </p:spTree>
    <p:extLst>
      <p:ext uri="{BB962C8B-B14F-4D97-AF65-F5344CB8AC3E}">
        <p14:creationId xmlns:p14="http://schemas.microsoft.com/office/powerpoint/2010/main" val="9982341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C1340C84-EBAB-5F07-6083-29B84C6195E0}"/>
              </a:ext>
            </a:extLst>
          </p:cNvPr>
          <p:cNvSpPr>
            <a:spLocks noGrp="1"/>
          </p:cNvSpPr>
          <p:nvPr>
            <p:ph type="title"/>
          </p:nvPr>
        </p:nvSpPr>
        <p:spPr>
          <a:xfrm>
            <a:off x="643944" y="136523"/>
            <a:ext cx="10062718" cy="1199908"/>
          </a:xfrm>
        </p:spPr>
        <p:txBody>
          <a:bodyPr>
            <a:normAutofit/>
          </a:bodyPr>
          <a:lstStyle/>
          <a:p>
            <a:r>
              <a:rPr lang="et-EE"/>
              <a:t>Jõgeva</a:t>
            </a:r>
            <a:r>
              <a:rPr lang="en-US"/>
              <a:t> </a:t>
            </a:r>
            <a:r>
              <a:rPr lang="en-US" err="1"/>
              <a:t>maakon</a:t>
            </a:r>
            <a:r>
              <a:rPr lang="et-EE"/>
              <a:t>na parimad </a:t>
            </a:r>
            <a:r>
              <a:rPr lang="en-US" err="1"/>
              <a:t>tervise</a:t>
            </a:r>
            <a:r>
              <a:rPr lang="en-US"/>
              <a:t> ja </a:t>
            </a:r>
            <a:r>
              <a:rPr lang="en-US" err="1"/>
              <a:t>heaolu</a:t>
            </a:r>
            <a:r>
              <a:rPr lang="en-US"/>
              <a:t> </a:t>
            </a:r>
            <a:r>
              <a:rPr lang="en-US" err="1"/>
              <a:t>näitaja</a:t>
            </a:r>
            <a:r>
              <a:rPr lang="et-EE"/>
              <a:t>d</a:t>
            </a:r>
            <a:endParaRPr lang="en-US"/>
          </a:p>
        </p:txBody>
      </p:sp>
      <p:sp>
        <p:nvSpPr>
          <p:cNvPr id="7" name="AutoShape 15">
            <a:extLst>
              <a:ext uri="{FF2B5EF4-FFF2-40B4-BE49-F238E27FC236}">
                <a16:creationId xmlns:a16="http://schemas.microsoft.com/office/drawing/2014/main" id="{467D7EC3-49F7-B5B2-55A9-6F070A82C012}"/>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Sisu kohatäide 2">
            <a:extLst>
              <a:ext uri="{FF2B5EF4-FFF2-40B4-BE49-F238E27FC236}">
                <a16:creationId xmlns:a16="http://schemas.microsoft.com/office/drawing/2014/main" id="{1917DE46-4EA2-4BE6-BD31-59F0168D9C98}"/>
              </a:ext>
            </a:extLst>
          </p:cNvPr>
          <p:cNvSpPr txBox="1">
            <a:spLocks/>
          </p:cNvSpPr>
          <p:nvPr/>
        </p:nvSpPr>
        <p:spPr>
          <a:xfrm>
            <a:off x="609601" y="4873441"/>
            <a:ext cx="10296527" cy="122590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et-EE" sz="1400"/>
              <a:t>Jõgeva</a:t>
            </a:r>
            <a:r>
              <a:rPr lang="en-US" sz="1400"/>
              <a:t> </a:t>
            </a:r>
            <a:r>
              <a:rPr lang="en-US" sz="1400" err="1"/>
              <a:t>maakonnas</a:t>
            </a:r>
            <a:r>
              <a:rPr lang="en-US" sz="1400"/>
              <a:t> on </a:t>
            </a:r>
            <a:r>
              <a:rPr lang="et-EE" sz="1400"/>
              <a:t>rinnavähi sõeluuringutega hõlmatus ja vaktsineerimisega hõlmatus 2-aastaselt kõrgel</a:t>
            </a:r>
            <a:r>
              <a:rPr lang="en-US" sz="1400"/>
              <a:t> </a:t>
            </a:r>
            <a:r>
              <a:rPr lang="en-US" sz="1400" err="1"/>
              <a:t>tasemel</a:t>
            </a:r>
            <a:r>
              <a:rPr lang="en-US" sz="1400"/>
              <a:t> </a:t>
            </a:r>
            <a:r>
              <a:rPr lang="en-US" sz="1400" err="1"/>
              <a:t>võrreldes</a:t>
            </a:r>
            <a:r>
              <a:rPr lang="en-US" sz="1400"/>
              <a:t> </a:t>
            </a:r>
            <a:r>
              <a:rPr lang="en-US" sz="1400" err="1"/>
              <a:t>teiste</a:t>
            </a:r>
            <a:r>
              <a:rPr lang="en-US" sz="1400"/>
              <a:t> </a:t>
            </a:r>
            <a:r>
              <a:rPr lang="en-US" sz="1400" err="1"/>
              <a:t>maakondadega</a:t>
            </a:r>
            <a:r>
              <a:rPr lang="en-US" sz="1400"/>
              <a:t>. </a:t>
            </a:r>
            <a:endParaRPr lang="et-EE" sz="1400"/>
          </a:p>
          <a:p>
            <a:pPr marL="274320" indent="-274320">
              <a:buClr>
                <a:srgbClr val="FB821E"/>
              </a:buClr>
              <a:buFont typeface="Wingdings" panose="05000000000000000000" pitchFamily="2" charset="2"/>
              <a:buChar char="ü"/>
            </a:pPr>
            <a:r>
              <a:rPr lang="et-EE" sz="1400"/>
              <a:t>Alkoholi tarvitamise </a:t>
            </a:r>
            <a:r>
              <a:rPr lang="en-US" sz="1400" err="1"/>
              <a:t>indeks</a:t>
            </a:r>
            <a:r>
              <a:rPr lang="et-EE" sz="1400"/>
              <a:t> on Jõgeva maakonnas </a:t>
            </a:r>
            <a:r>
              <a:rPr lang="en-US" sz="1400" err="1"/>
              <a:t>Eesti</a:t>
            </a:r>
            <a:r>
              <a:rPr lang="en-US" sz="1400"/>
              <a:t> </a:t>
            </a:r>
            <a:r>
              <a:rPr lang="et-EE" sz="1400"/>
              <a:t>keskmisest 3,4% võrra madalam</a:t>
            </a:r>
            <a:r>
              <a:rPr lang="en-US" sz="1400"/>
              <a:t> ja </a:t>
            </a:r>
            <a:r>
              <a:rPr lang="en-US" sz="1400" err="1"/>
              <a:t>suitsetamise</a:t>
            </a:r>
            <a:r>
              <a:rPr lang="en-US" sz="1400"/>
              <a:t> </a:t>
            </a:r>
            <a:r>
              <a:rPr lang="en-US" sz="1400" err="1"/>
              <a:t>indeks</a:t>
            </a:r>
            <a:r>
              <a:rPr lang="en-US" sz="1400"/>
              <a:t> 0,8% </a:t>
            </a:r>
            <a:r>
              <a:rPr lang="en-US" sz="1400" err="1"/>
              <a:t>võrra</a:t>
            </a:r>
            <a:r>
              <a:rPr lang="en-US" sz="1400"/>
              <a:t> </a:t>
            </a:r>
            <a:r>
              <a:rPr lang="en-US" sz="1400" err="1"/>
              <a:t>madalam</a:t>
            </a:r>
            <a:r>
              <a:rPr lang="en-US" sz="1400"/>
              <a:t>.</a:t>
            </a:r>
          </a:p>
          <a:p>
            <a:pPr marL="274320" indent="-274320">
              <a:buClr>
                <a:srgbClr val="FB821E"/>
              </a:buClr>
              <a:buFont typeface="Wingdings" panose="05000000000000000000" pitchFamily="2" charset="2"/>
              <a:buChar char="ü"/>
            </a:pPr>
            <a:endParaRPr lang="en-US" sz="1400"/>
          </a:p>
        </p:txBody>
      </p:sp>
      <p:sp>
        <p:nvSpPr>
          <p:cNvPr id="9" name="Sisu kohatäide 2">
            <a:extLst>
              <a:ext uri="{FF2B5EF4-FFF2-40B4-BE49-F238E27FC236}">
                <a16:creationId xmlns:a16="http://schemas.microsoft.com/office/drawing/2014/main" id="{B21408CF-0C19-7165-812A-0304ACDC07AE}"/>
              </a:ext>
            </a:extLst>
          </p:cNvPr>
          <p:cNvSpPr txBox="1">
            <a:spLocks/>
          </p:cNvSpPr>
          <p:nvPr/>
        </p:nvSpPr>
        <p:spPr>
          <a:xfrm>
            <a:off x="182177" y="6400749"/>
            <a:ext cx="5616605"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FB821E"/>
              </a:buClr>
              <a:buNone/>
            </a:pPr>
            <a:r>
              <a:rPr lang="en-US" sz="800" err="1"/>
              <a:t>Allikas</a:t>
            </a:r>
            <a:r>
              <a:rPr lang="en-US" sz="800"/>
              <a:t>: </a:t>
            </a:r>
            <a:r>
              <a:rPr lang="et-EE" sz="800"/>
              <a:t>Jõgevamaa</a:t>
            </a:r>
            <a:r>
              <a:rPr lang="en-US" sz="800"/>
              <a:t>. </a:t>
            </a:r>
            <a:r>
              <a:rPr lang="en-US" sz="800" err="1"/>
              <a:t>Maakonna</a:t>
            </a:r>
            <a:r>
              <a:rPr lang="en-US" sz="800"/>
              <a:t> </a:t>
            </a:r>
            <a:r>
              <a:rPr lang="en-US" sz="800" err="1"/>
              <a:t>tervise</a:t>
            </a:r>
            <a:r>
              <a:rPr lang="en-US" sz="800"/>
              <a:t> ja </a:t>
            </a:r>
            <a:r>
              <a:rPr lang="en-US" sz="800" err="1"/>
              <a:t>heaolu</a:t>
            </a:r>
            <a:r>
              <a:rPr lang="en-US" sz="800"/>
              <a:t> </a:t>
            </a:r>
            <a:r>
              <a:rPr lang="en-US" sz="800" err="1"/>
              <a:t>ülevaade</a:t>
            </a:r>
            <a:r>
              <a:rPr lang="en-US" sz="800"/>
              <a:t> 2022. </a:t>
            </a:r>
            <a:r>
              <a:rPr lang="en-US" sz="800" err="1"/>
              <a:t>Tervise</a:t>
            </a:r>
            <a:r>
              <a:rPr lang="en-US" sz="800"/>
              <a:t> </a:t>
            </a:r>
            <a:r>
              <a:rPr lang="en-US" sz="800" err="1"/>
              <a:t>arengu</a:t>
            </a:r>
            <a:r>
              <a:rPr lang="en-US" sz="800"/>
              <a:t> Instituut</a:t>
            </a:r>
            <a:endParaRPr lang="et-EE" sz="800"/>
          </a:p>
          <a:p>
            <a:pPr marL="0" indent="0">
              <a:buClr>
                <a:srgbClr val="FB821E"/>
              </a:buClr>
              <a:buNone/>
            </a:pPr>
            <a:r>
              <a:rPr lang="en-US" sz="800">
                <a:hlinkClick r:id="rId2"/>
              </a:rPr>
              <a:t>https://jaek.ee/wp-content/uploads/2022/04/Jogevamaa_tervise_ja_heaolu_ulevaade_2022.pdf?x17269</a:t>
            </a:r>
            <a:r>
              <a:rPr lang="et-EE" sz="800"/>
              <a:t> </a:t>
            </a:r>
            <a:endParaRPr lang="en-US" sz="800"/>
          </a:p>
        </p:txBody>
      </p:sp>
      <p:pic>
        <p:nvPicPr>
          <p:cNvPr id="5" name="Pilt 4">
            <a:extLst>
              <a:ext uri="{FF2B5EF4-FFF2-40B4-BE49-F238E27FC236}">
                <a16:creationId xmlns:a16="http://schemas.microsoft.com/office/drawing/2014/main" id="{21769FFC-2104-70D7-ACC6-A5F9452C94C0}"/>
              </a:ext>
            </a:extLst>
          </p:cNvPr>
          <p:cNvPicPr>
            <a:picLocks noChangeAspect="1"/>
          </p:cNvPicPr>
          <p:nvPr/>
        </p:nvPicPr>
        <p:blipFill>
          <a:blip r:embed="rId3"/>
          <a:stretch>
            <a:fillRect/>
          </a:stretch>
        </p:blipFill>
        <p:spPr>
          <a:xfrm>
            <a:off x="643944" y="1796010"/>
            <a:ext cx="11110091" cy="2617852"/>
          </a:xfrm>
          <a:prstGeom prst="rect">
            <a:avLst/>
          </a:prstGeom>
        </p:spPr>
      </p:pic>
      <p:sp>
        <p:nvSpPr>
          <p:cNvPr id="4" name="Slaidinumbri kohatäide 3">
            <a:extLst>
              <a:ext uri="{FF2B5EF4-FFF2-40B4-BE49-F238E27FC236}">
                <a16:creationId xmlns:a16="http://schemas.microsoft.com/office/drawing/2014/main" id="{8772680A-87FD-C185-6599-F737494019DC}"/>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94</a:t>
            </a:fld>
            <a:endParaRPr lang="et-EE">
              <a:solidFill>
                <a:prstClr val="black"/>
              </a:solidFill>
              <a:latin typeface="Calibri"/>
            </a:endParaRPr>
          </a:p>
        </p:txBody>
      </p:sp>
    </p:spTree>
    <p:extLst>
      <p:ext uri="{BB962C8B-B14F-4D97-AF65-F5344CB8AC3E}">
        <p14:creationId xmlns:p14="http://schemas.microsoft.com/office/powerpoint/2010/main" val="12207639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9413290" cy="1143000"/>
          </a:xfrm>
        </p:spPr>
        <p:txBody>
          <a:bodyPr>
            <a:noAutofit/>
          </a:bodyPr>
          <a:lstStyle/>
          <a:p>
            <a:r>
              <a:rPr lang="en-US"/>
              <a:t>Puuetega </a:t>
            </a:r>
            <a:r>
              <a:rPr lang="en-US" err="1"/>
              <a:t>inimeste</a:t>
            </a:r>
            <a:r>
              <a:rPr lang="en-US"/>
              <a:t> </a:t>
            </a:r>
            <a:r>
              <a:rPr lang="en-US" err="1"/>
              <a:t>osakaal</a:t>
            </a:r>
            <a:r>
              <a:rPr lang="en-US"/>
              <a:t> Jõgeva </a:t>
            </a:r>
            <a:r>
              <a:rPr lang="en-US" err="1"/>
              <a:t>maakonnas</a:t>
            </a:r>
            <a:r>
              <a:rPr lang="en-US"/>
              <a:t> on Eesti </a:t>
            </a:r>
            <a:r>
              <a:rPr lang="en-US" err="1"/>
              <a:t>üks</a:t>
            </a:r>
            <a:r>
              <a:rPr lang="en-US"/>
              <a:t> </a:t>
            </a:r>
            <a:r>
              <a:rPr lang="en-US" err="1"/>
              <a:t>kõrgemaid</a:t>
            </a:r>
            <a:r>
              <a:rPr lang="en-US"/>
              <a:t> </a:t>
            </a:r>
            <a:endParaRPr lang="et-EE"/>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8" y="1635178"/>
            <a:ext cx="3483008" cy="4505768"/>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Jõgeva </a:t>
            </a:r>
            <a:r>
              <a:rPr lang="en-US" sz="1400" err="1"/>
              <a:t>maakonnas</a:t>
            </a:r>
            <a:r>
              <a:rPr lang="en-US" sz="1400"/>
              <a:t> on </a:t>
            </a:r>
            <a:r>
              <a:rPr lang="en-US" sz="1400" err="1"/>
              <a:t>puuetega</a:t>
            </a:r>
            <a:r>
              <a:rPr lang="en-US" sz="1400"/>
              <a:t> </a:t>
            </a:r>
            <a:r>
              <a:rPr lang="en-US" sz="1400" err="1"/>
              <a:t>inimeste</a:t>
            </a:r>
            <a:r>
              <a:rPr lang="en-US" sz="1400"/>
              <a:t> </a:t>
            </a:r>
            <a:r>
              <a:rPr lang="en-US" sz="1400" err="1"/>
              <a:t>osakaal</a:t>
            </a:r>
            <a:r>
              <a:rPr lang="en-US" sz="1400"/>
              <a:t> </a:t>
            </a:r>
            <a:r>
              <a:rPr lang="en-US" sz="1400" err="1"/>
              <a:t>kogu</a:t>
            </a:r>
            <a:r>
              <a:rPr lang="en-US" sz="1400"/>
              <a:t> </a:t>
            </a:r>
            <a:r>
              <a:rPr lang="en-US" sz="1400" err="1"/>
              <a:t>elanikkonnast</a:t>
            </a:r>
            <a:r>
              <a:rPr lang="en-US" sz="1400"/>
              <a:t> Eesti </a:t>
            </a:r>
            <a:r>
              <a:rPr lang="en-US" sz="1400" err="1"/>
              <a:t>kõrgemate</a:t>
            </a:r>
            <a:r>
              <a:rPr lang="en-US" sz="1400"/>
              <a:t> seas (18% 2022. </a:t>
            </a:r>
            <a:r>
              <a:rPr lang="en-US" sz="1400" err="1"/>
              <a:t>aasta</a:t>
            </a:r>
            <a:r>
              <a:rPr lang="en-US" sz="1400"/>
              <a:t> 1. </a:t>
            </a:r>
            <a:r>
              <a:rPr lang="en-US" sz="1400" err="1"/>
              <a:t>jaanuari</a:t>
            </a:r>
            <a:r>
              <a:rPr lang="en-US" sz="1400"/>
              <a:t> </a:t>
            </a:r>
            <a:r>
              <a:rPr lang="en-US" sz="1400" err="1"/>
              <a:t>seisuga</a:t>
            </a:r>
            <a:r>
              <a:rPr lang="en-US" sz="1400"/>
              <a:t>). </a:t>
            </a:r>
            <a:r>
              <a:rPr lang="en-US" sz="1400" err="1"/>
              <a:t>Kõrgem</a:t>
            </a:r>
            <a:r>
              <a:rPr lang="en-US" sz="1400"/>
              <a:t> on </a:t>
            </a:r>
            <a:r>
              <a:rPr lang="en-US" sz="1400" err="1"/>
              <a:t>puuetega</a:t>
            </a:r>
            <a:r>
              <a:rPr lang="en-US" sz="1400"/>
              <a:t> </a:t>
            </a:r>
            <a:r>
              <a:rPr lang="en-US" sz="1400" err="1"/>
              <a:t>inimeste</a:t>
            </a:r>
            <a:r>
              <a:rPr lang="en-US" sz="1400"/>
              <a:t> </a:t>
            </a:r>
            <a:r>
              <a:rPr lang="en-US" sz="1400" err="1"/>
              <a:t>osakaal</a:t>
            </a:r>
            <a:r>
              <a:rPr lang="en-US" sz="1400"/>
              <a:t> </a:t>
            </a:r>
            <a:r>
              <a:rPr lang="en-US" sz="1400" err="1"/>
              <a:t>vaid</a:t>
            </a:r>
            <a:r>
              <a:rPr lang="en-US" sz="1400"/>
              <a:t> Põlva ja </a:t>
            </a:r>
            <a:r>
              <a:rPr lang="en-US" sz="1400" err="1"/>
              <a:t>Võru</a:t>
            </a:r>
            <a:r>
              <a:rPr lang="en-US" sz="1400"/>
              <a:t> </a:t>
            </a:r>
            <a:r>
              <a:rPr lang="en-US" sz="1400" err="1"/>
              <a:t>maakondades</a:t>
            </a:r>
            <a:r>
              <a:rPr lang="en-US" sz="1400"/>
              <a:t> (</a:t>
            </a:r>
            <a:r>
              <a:rPr lang="en-US" sz="1400" err="1"/>
              <a:t>vastavalt</a:t>
            </a:r>
            <a:r>
              <a:rPr lang="en-US" sz="1400"/>
              <a:t> 21% ja 19%). </a:t>
            </a:r>
            <a:r>
              <a:rPr lang="en-US" sz="1400" err="1"/>
              <a:t>Madalaim</a:t>
            </a:r>
            <a:r>
              <a:rPr lang="en-US" sz="1400"/>
              <a:t> on </a:t>
            </a:r>
            <a:r>
              <a:rPr lang="en-US" sz="1400" err="1"/>
              <a:t>Eestis</a:t>
            </a:r>
            <a:r>
              <a:rPr lang="en-US" sz="1400"/>
              <a:t> </a:t>
            </a:r>
            <a:r>
              <a:rPr lang="en-US" sz="1400" err="1"/>
              <a:t>puuetega</a:t>
            </a:r>
            <a:r>
              <a:rPr lang="en-US" sz="1400"/>
              <a:t> </a:t>
            </a:r>
            <a:r>
              <a:rPr lang="en-US" sz="1400" err="1"/>
              <a:t>inimeste</a:t>
            </a:r>
            <a:r>
              <a:rPr lang="en-US" sz="1400"/>
              <a:t> </a:t>
            </a:r>
            <a:r>
              <a:rPr lang="en-US" sz="1400" err="1"/>
              <a:t>osakaal</a:t>
            </a:r>
            <a:r>
              <a:rPr lang="en-US" sz="1400"/>
              <a:t> Harju </a:t>
            </a:r>
            <a:r>
              <a:rPr lang="en-US" sz="1400" err="1"/>
              <a:t>maakonnas</a:t>
            </a:r>
            <a:r>
              <a:rPr lang="en-US" sz="1400"/>
              <a:t> (6%).</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Joonisel</a:t>
            </a:r>
            <a:r>
              <a:rPr lang="en-US" sz="1400"/>
              <a:t> on </a:t>
            </a:r>
            <a:r>
              <a:rPr lang="en-US" sz="1400" err="1"/>
              <a:t>mustade</a:t>
            </a:r>
            <a:r>
              <a:rPr lang="en-US" sz="1400"/>
              <a:t> </a:t>
            </a:r>
            <a:r>
              <a:rPr lang="en-US" sz="1400" err="1"/>
              <a:t>punktiirjoontega</a:t>
            </a:r>
            <a:r>
              <a:rPr lang="en-US" sz="1400"/>
              <a:t> </a:t>
            </a:r>
            <a:r>
              <a:rPr lang="en-US" sz="1400" err="1"/>
              <a:t>toodud</a:t>
            </a:r>
            <a:r>
              <a:rPr lang="en-US" sz="1400"/>
              <a:t> JKTK </a:t>
            </a:r>
            <a:r>
              <a:rPr lang="en-US" sz="1400" err="1"/>
              <a:t>tegevuspiirkonda</a:t>
            </a:r>
            <a:r>
              <a:rPr lang="en-US" sz="1400"/>
              <a:t> </a:t>
            </a:r>
            <a:r>
              <a:rPr lang="en-US" sz="1400" err="1"/>
              <a:t>kuuluvate</a:t>
            </a:r>
            <a:r>
              <a:rPr lang="en-US" sz="1400"/>
              <a:t> </a:t>
            </a:r>
            <a:r>
              <a:rPr lang="en-US" sz="1400" err="1"/>
              <a:t>kohalike</a:t>
            </a:r>
            <a:r>
              <a:rPr lang="en-US" sz="1400"/>
              <a:t> </a:t>
            </a:r>
            <a:r>
              <a:rPr lang="en-US" sz="1400" err="1"/>
              <a:t>omavalitsuste</a:t>
            </a:r>
            <a:r>
              <a:rPr lang="en-US" sz="1400"/>
              <a:t> </a:t>
            </a:r>
            <a:r>
              <a:rPr lang="en-US" sz="1400" err="1"/>
              <a:t>näitajad</a:t>
            </a:r>
            <a:r>
              <a:rPr lang="en-US" sz="1400"/>
              <a:t>. Puuetega </a:t>
            </a:r>
            <a:r>
              <a:rPr lang="en-US" sz="1400" err="1"/>
              <a:t>inimeste</a:t>
            </a:r>
            <a:r>
              <a:rPr lang="en-US" sz="1400"/>
              <a:t> </a:t>
            </a:r>
            <a:r>
              <a:rPr lang="en-US" sz="1400" err="1"/>
              <a:t>osakaal</a:t>
            </a:r>
            <a:r>
              <a:rPr lang="en-US" sz="1400"/>
              <a:t> on </a:t>
            </a:r>
            <a:r>
              <a:rPr lang="en-US" sz="1400" err="1"/>
              <a:t>kõrge</a:t>
            </a:r>
            <a:r>
              <a:rPr lang="en-US" sz="1400"/>
              <a:t> </a:t>
            </a:r>
            <a:r>
              <a:rPr lang="en-US" sz="1400" err="1"/>
              <a:t>Mustvee</a:t>
            </a:r>
            <a:r>
              <a:rPr lang="en-US" sz="1400"/>
              <a:t> ja </a:t>
            </a:r>
            <a:r>
              <a:rPr lang="en-US" sz="1400" err="1"/>
              <a:t>Peipsiääre</a:t>
            </a:r>
            <a:r>
              <a:rPr lang="en-US" sz="1400"/>
              <a:t> </a:t>
            </a:r>
            <a:r>
              <a:rPr lang="en-US" sz="1400" err="1"/>
              <a:t>valdades</a:t>
            </a:r>
            <a:r>
              <a:rPr lang="en-US" sz="1400"/>
              <a:t> (</a:t>
            </a:r>
            <a:r>
              <a:rPr lang="en-US" sz="1400" err="1"/>
              <a:t>vastavalt</a:t>
            </a:r>
            <a:r>
              <a:rPr lang="en-US" sz="1400"/>
              <a:t> 25% ja 22%).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Vaatamata</a:t>
            </a:r>
            <a:r>
              <a:rPr lang="en-US" sz="1400"/>
              <a:t> </a:t>
            </a:r>
            <a:r>
              <a:rPr lang="en-US" sz="1400" err="1"/>
              <a:t>kõrgele</a:t>
            </a:r>
            <a:r>
              <a:rPr lang="en-US" sz="1400"/>
              <a:t> </a:t>
            </a:r>
            <a:r>
              <a:rPr lang="en-US" sz="1400" err="1"/>
              <a:t>puuetega</a:t>
            </a:r>
            <a:r>
              <a:rPr lang="en-US" sz="1400"/>
              <a:t> </a:t>
            </a:r>
            <a:r>
              <a:rPr lang="en-US" sz="1400" err="1"/>
              <a:t>inimeste</a:t>
            </a:r>
            <a:r>
              <a:rPr lang="en-US" sz="1400"/>
              <a:t> </a:t>
            </a:r>
            <a:r>
              <a:rPr lang="en-US" sz="1400" err="1"/>
              <a:t>osakaalule</a:t>
            </a:r>
            <a:r>
              <a:rPr lang="en-US" sz="1400"/>
              <a:t>, on </a:t>
            </a:r>
            <a:r>
              <a:rPr lang="en-US" sz="1400" err="1"/>
              <a:t>suhtarv</a:t>
            </a:r>
            <a:r>
              <a:rPr lang="en-US" sz="1400"/>
              <a:t> </a:t>
            </a:r>
            <a:r>
              <a:rPr lang="en-US" sz="1400" err="1"/>
              <a:t>viimasel</a:t>
            </a:r>
            <a:r>
              <a:rPr lang="en-US" sz="1400"/>
              <a:t> </a:t>
            </a:r>
            <a:r>
              <a:rPr lang="en-US" sz="1400" err="1"/>
              <a:t>neljal</a:t>
            </a:r>
            <a:r>
              <a:rPr lang="en-US" sz="1400"/>
              <a:t> </a:t>
            </a:r>
            <a:r>
              <a:rPr lang="en-US" sz="1400" err="1"/>
              <a:t>aastal</a:t>
            </a:r>
            <a:r>
              <a:rPr lang="en-US" sz="1400"/>
              <a:t> </a:t>
            </a:r>
            <a:r>
              <a:rPr lang="en-US" sz="1400" err="1"/>
              <a:t>langenud</a:t>
            </a:r>
            <a:r>
              <a:rPr lang="en-US" sz="1400"/>
              <a:t> 5% </a:t>
            </a:r>
            <a:r>
              <a:rPr lang="en-US" sz="1400" err="1"/>
              <a:t>võrra</a:t>
            </a:r>
            <a:r>
              <a:rPr lang="en-US" sz="1400"/>
              <a:t>.</a:t>
            </a:r>
          </a:p>
        </p:txBody>
      </p:sp>
      <p:sp>
        <p:nvSpPr>
          <p:cNvPr id="2" name="AutoShape 15">
            <a:extLst>
              <a:ext uri="{FF2B5EF4-FFF2-40B4-BE49-F238E27FC236}">
                <a16:creationId xmlns:a16="http://schemas.microsoft.com/office/drawing/2014/main" id="{FB6A5212-03F0-737D-289F-C9279E6FD742}"/>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TextBox 5">
            <a:extLst>
              <a:ext uri="{FF2B5EF4-FFF2-40B4-BE49-F238E27FC236}">
                <a16:creationId xmlns:a16="http://schemas.microsoft.com/office/drawing/2014/main" id="{977AACC2-B22D-1197-EA8E-A4991F3A8B0D}"/>
              </a:ext>
            </a:extLst>
          </p:cNvPr>
          <p:cNvSpPr txBox="1"/>
          <p:nvPr/>
        </p:nvSpPr>
        <p:spPr>
          <a:xfrm>
            <a:off x="4638249" y="1465901"/>
            <a:ext cx="5915278" cy="338554"/>
          </a:xfrm>
          <a:prstGeom prst="rect">
            <a:avLst/>
          </a:prstGeom>
          <a:noFill/>
        </p:spPr>
        <p:txBody>
          <a:bodyPr wrap="square" rtlCol="0">
            <a:spAutoFit/>
          </a:bodyPr>
          <a:lstStyle/>
          <a:p>
            <a:r>
              <a:rPr lang="en-US" sz="1600" b="1" err="1">
                <a:latin typeface="+mj-lt"/>
                <a:cs typeface="Arial" panose="020B0604020202020204" pitchFamily="34" charset="0"/>
              </a:rPr>
              <a:t>Puuetega</a:t>
            </a:r>
            <a:r>
              <a:rPr lang="en-US" sz="1600" b="1">
                <a:latin typeface="+mj-lt"/>
                <a:cs typeface="Arial" panose="020B0604020202020204" pitchFamily="34" charset="0"/>
              </a:rPr>
              <a:t> </a:t>
            </a:r>
            <a:r>
              <a:rPr lang="en-US" sz="1600" b="1" err="1">
                <a:latin typeface="+mj-lt"/>
                <a:cs typeface="Arial" panose="020B0604020202020204" pitchFamily="34" charset="0"/>
              </a:rPr>
              <a:t>inimeste</a:t>
            </a:r>
            <a:r>
              <a:rPr lang="en-US" sz="1600" b="1">
                <a:latin typeface="+mj-lt"/>
                <a:cs typeface="Arial" panose="020B0604020202020204" pitchFamily="34" charset="0"/>
              </a:rPr>
              <a:t> </a:t>
            </a:r>
            <a:r>
              <a:rPr lang="en-US" sz="1600" b="1" err="1">
                <a:latin typeface="+mj-lt"/>
                <a:cs typeface="Arial" panose="020B0604020202020204" pitchFamily="34" charset="0"/>
              </a:rPr>
              <a:t>osakaal</a:t>
            </a:r>
            <a:r>
              <a:rPr lang="en-US" sz="1600" b="1">
                <a:latin typeface="+mj-lt"/>
                <a:cs typeface="Arial" panose="020B0604020202020204" pitchFamily="34" charset="0"/>
              </a:rPr>
              <a:t> </a:t>
            </a:r>
            <a:r>
              <a:rPr lang="en-US" sz="1600" b="1" err="1">
                <a:latin typeface="+mj-lt"/>
                <a:cs typeface="Arial" panose="020B0604020202020204" pitchFamily="34" charset="0"/>
              </a:rPr>
              <a:t>elanikkonnast</a:t>
            </a:r>
            <a:r>
              <a:rPr lang="en-US" sz="1600" b="1">
                <a:latin typeface="+mj-lt"/>
                <a:cs typeface="Arial" panose="020B0604020202020204" pitchFamily="34" charset="0"/>
              </a:rPr>
              <a:t> </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 2019-2022</a:t>
            </a:r>
            <a:endParaRPr lang="et-EE" sz="1600" b="1">
              <a:latin typeface="+mj-lt"/>
              <a:cs typeface="Arial" panose="020B0604020202020204" pitchFamily="34" charset="0"/>
            </a:endParaRPr>
          </a:p>
        </p:txBody>
      </p:sp>
      <p:pic>
        <p:nvPicPr>
          <p:cNvPr id="16" name="Pilt 15">
            <a:extLst>
              <a:ext uri="{FF2B5EF4-FFF2-40B4-BE49-F238E27FC236}">
                <a16:creationId xmlns:a16="http://schemas.microsoft.com/office/drawing/2014/main" id="{EC9A69CF-8049-6005-8529-C5FE5FC03866}"/>
              </a:ext>
            </a:extLst>
          </p:cNvPr>
          <p:cNvPicPr>
            <a:picLocks noChangeAspect="1"/>
          </p:cNvPicPr>
          <p:nvPr/>
        </p:nvPicPr>
        <p:blipFill>
          <a:blip r:embed="rId2"/>
          <a:stretch>
            <a:fillRect/>
          </a:stretch>
        </p:blipFill>
        <p:spPr>
          <a:xfrm>
            <a:off x="10882229" y="1599403"/>
            <a:ext cx="1190791" cy="4725059"/>
          </a:xfrm>
          <a:prstGeom prst="rect">
            <a:avLst/>
          </a:prstGeom>
        </p:spPr>
      </p:pic>
      <p:pic>
        <p:nvPicPr>
          <p:cNvPr id="19" name="Pilt 18">
            <a:extLst>
              <a:ext uri="{FF2B5EF4-FFF2-40B4-BE49-F238E27FC236}">
                <a16:creationId xmlns:a16="http://schemas.microsoft.com/office/drawing/2014/main" id="{DFDFFEDE-6F4F-C8E1-4903-A53DE39DCE5F}"/>
              </a:ext>
            </a:extLst>
          </p:cNvPr>
          <p:cNvPicPr>
            <a:picLocks noChangeAspect="1"/>
          </p:cNvPicPr>
          <p:nvPr/>
        </p:nvPicPr>
        <p:blipFill>
          <a:blip r:embed="rId3"/>
          <a:stretch>
            <a:fillRect/>
          </a:stretch>
        </p:blipFill>
        <p:spPr>
          <a:xfrm>
            <a:off x="4580804" y="1857205"/>
            <a:ext cx="6030167" cy="4620270"/>
          </a:xfrm>
          <a:prstGeom prst="rect">
            <a:avLst/>
          </a:prstGeom>
        </p:spPr>
      </p:pic>
      <p:sp>
        <p:nvSpPr>
          <p:cNvPr id="4" name="TextBox 3">
            <a:extLst>
              <a:ext uri="{FF2B5EF4-FFF2-40B4-BE49-F238E27FC236}">
                <a16:creationId xmlns:a16="http://schemas.microsoft.com/office/drawing/2014/main" id="{42BED2C2-5F03-1145-CAF4-6F6049B52518}"/>
              </a:ext>
            </a:extLst>
          </p:cNvPr>
          <p:cNvSpPr txBox="1"/>
          <p:nvPr/>
        </p:nvSpPr>
        <p:spPr>
          <a:xfrm>
            <a:off x="96394" y="6593443"/>
            <a:ext cx="4541855" cy="215444"/>
          </a:xfrm>
          <a:prstGeom prst="rect">
            <a:avLst/>
          </a:prstGeom>
          <a:noFill/>
        </p:spPr>
        <p:txBody>
          <a:bodyPr wrap="square" rtlCol="0">
            <a:spAutoFit/>
          </a:bodyPr>
          <a:lstStyle/>
          <a:p>
            <a:pPr marL="0" indent="0">
              <a:buClr>
                <a:srgbClr val="FB821E"/>
              </a:buClr>
              <a:buNone/>
            </a:pPr>
            <a:r>
              <a:rPr lang="en-US" sz="800" err="1"/>
              <a:t>Allikas</a:t>
            </a:r>
            <a:r>
              <a:rPr lang="en-US" sz="800"/>
              <a:t>: Puuetega </a:t>
            </a:r>
            <a:r>
              <a:rPr lang="en-US" sz="800" err="1"/>
              <a:t>inimeste</a:t>
            </a:r>
            <a:r>
              <a:rPr lang="en-US" sz="800"/>
              <a:t> </a:t>
            </a:r>
            <a:r>
              <a:rPr lang="en-US" sz="800" err="1"/>
              <a:t>osakaal</a:t>
            </a:r>
            <a:r>
              <a:rPr lang="et-EE" sz="800"/>
              <a:t> 2022.</a:t>
            </a:r>
            <a:r>
              <a:rPr lang="en-US" sz="800"/>
              <a:t> </a:t>
            </a:r>
            <a:r>
              <a:rPr lang="et-EE" sz="800"/>
              <a:t>Sotsiaalkindlustusamet. Statistikaamet</a:t>
            </a:r>
            <a:r>
              <a:rPr lang="en-US" sz="800"/>
              <a:t>,</a:t>
            </a:r>
            <a:r>
              <a:rPr lang="et-EE" sz="800"/>
              <a:t> </a:t>
            </a:r>
            <a:r>
              <a:rPr lang="en-US" sz="800" err="1"/>
              <a:t>HeiVäli</a:t>
            </a:r>
            <a:r>
              <a:rPr lang="en-US" sz="800"/>
              <a:t> </a:t>
            </a:r>
            <a:r>
              <a:rPr lang="en-US" sz="800" err="1"/>
              <a:t>analüüs</a:t>
            </a:r>
            <a:endParaRPr lang="en-US" sz="800"/>
          </a:p>
        </p:txBody>
      </p:sp>
      <p:sp>
        <p:nvSpPr>
          <p:cNvPr id="5" name="Slaidinumbri kohatäide 3">
            <a:extLst>
              <a:ext uri="{FF2B5EF4-FFF2-40B4-BE49-F238E27FC236}">
                <a16:creationId xmlns:a16="http://schemas.microsoft.com/office/drawing/2014/main" id="{3F423990-53E7-2A49-1252-DC6D9DF8B6A2}"/>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95</a:t>
            </a:fld>
            <a:endParaRPr lang="et-EE">
              <a:solidFill>
                <a:prstClr val="black"/>
              </a:solidFill>
              <a:latin typeface="Calibri"/>
            </a:endParaRPr>
          </a:p>
        </p:txBody>
      </p:sp>
    </p:spTree>
    <p:extLst>
      <p:ext uri="{BB962C8B-B14F-4D97-AF65-F5344CB8AC3E}">
        <p14:creationId xmlns:p14="http://schemas.microsoft.com/office/powerpoint/2010/main" val="21918815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8963025" cy="1143000"/>
          </a:xfrm>
        </p:spPr>
        <p:txBody>
          <a:bodyPr>
            <a:noAutofit/>
          </a:bodyPr>
          <a:lstStyle/>
          <a:p>
            <a:r>
              <a:rPr lang="en-US"/>
              <a:t>Puuetega </a:t>
            </a:r>
            <a:r>
              <a:rPr lang="en-US" err="1"/>
              <a:t>inimeste</a:t>
            </a:r>
            <a:r>
              <a:rPr lang="en-US"/>
              <a:t> </a:t>
            </a:r>
            <a:r>
              <a:rPr lang="en-US" err="1"/>
              <a:t>arv</a:t>
            </a:r>
            <a:r>
              <a:rPr lang="en-US"/>
              <a:t> on </a:t>
            </a:r>
            <a:r>
              <a:rPr lang="en-US" err="1"/>
              <a:t>kõigis</a:t>
            </a:r>
            <a:r>
              <a:rPr lang="en-US"/>
              <a:t> </a:t>
            </a:r>
            <a:r>
              <a:rPr lang="en-US" err="1"/>
              <a:t>tegevuspiirkonna</a:t>
            </a:r>
            <a:r>
              <a:rPr lang="en-US"/>
              <a:t> </a:t>
            </a:r>
            <a:r>
              <a:rPr lang="en-US" err="1"/>
              <a:t>KOVides</a:t>
            </a:r>
            <a:r>
              <a:rPr lang="en-US"/>
              <a:t> </a:t>
            </a:r>
            <a:r>
              <a:rPr lang="en-US" err="1"/>
              <a:t>langemas</a:t>
            </a:r>
            <a:r>
              <a:rPr lang="en-US"/>
              <a:t> </a:t>
            </a:r>
            <a:endParaRPr lang="et-EE"/>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955919"/>
            <a:ext cx="3003613" cy="4032197"/>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lgn="just">
              <a:buClr>
                <a:srgbClr val="FB821E"/>
              </a:buClr>
              <a:buFont typeface="Wingdings" panose="05000000000000000000" pitchFamily="2" charset="2"/>
              <a:buChar char="ü"/>
            </a:pPr>
            <a:r>
              <a:rPr lang="en-US" sz="1400"/>
              <a:t>JKTK </a:t>
            </a:r>
            <a:r>
              <a:rPr lang="en-US" sz="1400" err="1"/>
              <a:t>tegevuspiirkonna</a:t>
            </a:r>
            <a:r>
              <a:rPr lang="en-US" sz="1400"/>
              <a:t> </a:t>
            </a:r>
            <a:r>
              <a:rPr lang="en-US" sz="1400" err="1"/>
              <a:t>kohalikes</a:t>
            </a:r>
            <a:r>
              <a:rPr lang="en-US" sz="1400"/>
              <a:t> </a:t>
            </a:r>
            <a:r>
              <a:rPr lang="en-US" sz="1400" err="1"/>
              <a:t>omavalitsustes</a:t>
            </a:r>
            <a:r>
              <a:rPr lang="en-US" sz="1400"/>
              <a:t> on </a:t>
            </a:r>
            <a:r>
              <a:rPr lang="en-US" sz="1400" err="1"/>
              <a:t>puuetega</a:t>
            </a:r>
            <a:r>
              <a:rPr lang="en-US" sz="1400"/>
              <a:t> </a:t>
            </a:r>
            <a:r>
              <a:rPr lang="en-US" sz="1400" err="1"/>
              <a:t>inimeste</a:t>
            </a:r>
            <a:r>
              <a:rPr lang="en-US" sz="1400"/>
              <a:t> </a:t>
            </a:r>
            <a:r>
              <a:rPr lang="en-US" sz="1400" err="1"/>
              <a:t>arv</a:t>
            </a:r>
            <a:r>
              <a:rPr lang="en-US" sz="1400"/>
              <a:t> </a:t>
            </a:r>
            <a:r>
              <a:rPr lang="en-US" sz="1400" err="1"/>
              <a:t>suurim</a:t>
            </a:r>
            <a:r>
              <a:rPr lang="en-US" sz="1400"/>
              <a:t> Jõgeva </a:t>
            </a:r>
            <a:r>
              <a:rPr lang="en-US" sz="1400" err="1"/>
              <a:t>vallas</a:t>
            </a:r>
            <a:r>
              <a:rPr lang="en-US" sz="1400"/>
              <a:t>, </a:t>
            </a:r>
            <a:r>
              <a:rPr lang="en-US" sz="1400" err="1"/>
              <a:t>vähem</a:t>
            </a:r>
            <a:r>
              <a:rPr lang="en-US" sz="1400"/>
              <a:t> on </a:t>
            </a:r>
            <a:r>
              <a:rPr lang="en-US" sz="1400" err="1"/>
              <a:t>puuetega</a:t>
            </a:r>
            <a:r>
              <a:rPr lang="en-US" sz="1400"/>
              <a:t> </a:t>
            </a:r>
            <a:r>
              <a:rPr lang="en-US" sz="1400" err="1"/>
              <a:t>inimesi</a:t>
            </a:r>
            <a:r>
              <a:rPr lang="en-US" sz="1400"/>
              <a:t> </a:t>
            </a:r>
            <a:r>
              <a:rPr lang="en-US" sz="1400" err="1"/>
              <a:t>Peipsiääre</a:t>
            </a:r>
            <a:r>
              <a:rPr lang="en-US" sz="1400"/>
              <a:t> </a:t>
            </a:r>
            <a:r>
              <a:rPr lang="en-US" sz="1400" err="1"/>
              <a:t>vallas</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err="1"/>
              <a:t>Ehkki</a:t>
            </a:r>
            <a:r>
              <a:rPr lang="en-US" sz="1400"/>
              <a:t> </a:t>
            </a:r>
            <a:r>
              <a:rPr lang="en-US" sz="1400" err="1"/>
              <a:t>Mustvee</a:t>
            </a:r>
            <a:r>
              <a:rPr lang="en-US" sz="1400"/>
              <a:t> ja </a:t>
            </a:r>
            <a:r>
              <a:rPr lang="en-US" sz="1400" err="1"/>
              <a:t>Peipsiääre</a:t>
            </a:r>
            <a:r>
              <a:rPr lang="en-US" sz="1400"/>
              <a:t> </a:t>
            </a:r>
            <a:r>
              <a:rPr lang="en-US" sz="1400" err="1"/>
              <a:t>vallas</a:t>
            </a:r>
            <a:r>
              <a:rPr lang="en-US" sz="1400"/>
              <a:t> </a:t>
            </a:r>
            <a:r>
              <a:rPr lang="en-US" sz="1400" err="1"/>
              <a:t>oli</a:t>
            </a:r>
            <a:r>
              <a:rPr lang="en-US" sz="1400"/>
              <a:t> </a:t>
            </a:r>
            <a:r>
              <a:rPr lang="en-US" sz="1400" err="1"/>
              <a:t>puuetega</a:t>
            </a:r>
            <a:r>
              <a:rPr lang="en-US" sz="1400"/>
              <a:t> </a:t>
            </a:r>
            <a:r>
              <a:rPr lang="en-US" sz="1400" err="1"/>
              <a:t>inimeste</a:t>
            </a:r>
            <a:r>
              <a:rPr lang="en-US" sz="1400"/>
              <a:t> </a:t>
            </a:r>
            <a:r>
              <a:rPr lang="en-US" sz="1400" err="1"/>
              <a:t>osakaal</a:t>
            </a:r>
            <a:r>
              <a:rPr lang="en-US" sz="1400"/>
              <a:t> </a:t>
            </a:r>
            <a:r>
              <a:rPr lang="en-US" sz="1400" err="1"/>
              <a:t>suur</a:t>
            </a:r>
            <a:r>
              <a:rPr lang="en-US" sz="1400"/>
              <a:t> </a:t>
            </a:r>
            <a:r>
              <a:rPr lang="en-US" sz="1400" err="1"/>
              <a:t>kogu</a:t>
            </a:r>
            <a:r>
              <a:rPr lang="en-US" sz="1400"/>
              <a:t> </a:t>
            </a:r>
            <a:r>
              <a:rPr lang="en-US" sz="1400" err="1"/>
              <a:t>elanike</a:t>
            </a:r>
            <a:r>
              <a:rPr lang="en-US" sz="1400"/>
              <a:t> </a:t>
            </a:r>
            <a:r>
              <a:rPr lang="en-US" sz="1400" err="1"/>
              <a:t>arvust</a:t>
            </a:r>
            <a:r>
              <a:rPr lang="en-US" sz="1400"/>
              <a:t>, on </a:t>
            </a:r>
            <a:r>
              <a:rPr lang="en-US" sz="1400" err="1"/>
              <a:t>nende</a:t>
            </a:r>
            <a:r>
              <a:rPr lang="en-US" sz="1400"/>
              <a:t> </a:t>
            </a:r>
            <a:r>
              <a:rPr lang="en-US" sz="1400" err="1"/>
              <a:t>kahe</a:t>
            </a:r>
            <a:r>
              <a:rPr lang="en-US" sz="1400"/>
              <a:t> </a:t>
            </a:r>
            <a:r>
              <a:rPr lang="en-US" sz="1400" err="1"/>
              <a:t>valla</a:t>
            </a:r>
            <a:r>
              <a:rPr lang="en-US" sz="1400"/>
              <a:t> </a:t>
            </a:r>
            <a:r>
              <a:rPr lang="en-US" sz="1400" err="1"/>
              <a:t>puuetega</a:t>
            </a:r>
            <a:r>
              <a:rPr lang="en-US" sz="1400"/>
              <a:t> </a:t>
            </a:r>
            <a:r>
              <a:rPr lang="en-US" sz="1400" err="1"/>
              <a:t>inimeste</a:t>
            </a:r>
            <a:r>
              <a:rPr lang="en-US" sz="1400"/>
              <a:t> </a:t>
            </a:r>
            <a:r>
              <a:rPr lang="en-US" sz="1400" err="1"/>
              <a:t>arv</a:t>
            </a:r>
            <a:r>
              <a:rPr lang="et-EE" sz="1400"/>
              <a:t> kokku </a:t>
            </a:r>
            <a:r>
              <a:rPr lang="en-US" sz="1400" err="1"/>
              <a:t>sama</a:t>
            </a:r>
            <a:r>
              <a:rPr lang="en-US" sz="1400"/>
              <a:t> </a:t>
            </a:r>
            <a:r>
              <a:rPr lang="en-US" sz="1400" err="1"/>
              <a:t>palju</a:t>
            </a:r>
            <a:r>
              <a:rPr lang="en-US" sz="1400"/>
              <a:t>, </a:t>
            </a:r>
            <a:r>
              <a:rPr lang="en-US" sz="1400" err="1"/>
              <a:t>kui</a:t>
            </a:r>
            <a:r>
              <a:rPr lang="en-US" sz="1400"/>
              <a:t> on Jõgeva </a:t>
            </a:r>
            <a:r>
              <a:rPr lang="en-US" sz="1400" err="1"/>
              <a:t>vallas</a:t>
            </a:r>
            <a:r>
              <a:rPr lang="en-US" sz="1400"/>
              <a:t> </a:t>
            </a:r>
            <a:r>
              <a:rPr lang="en-US" sz="1400" err="1"/>
              <a:t>puuetega</a:t>
            </a:r>
            <a:r>
              <a:rPr lang="en-US" sz="1400"/>
              <a:t> </a:t>
            </a:r>
            <a:r>
              <a:rPr lang="en-US" sz="1400" err="1"/>
              <a:t>inimesi</a:t>
            </a:r>
            <a:r>
              <a:rPr lang="en-US" sz="1400"/>
              <a:t>. </a:t>
            </a:r>
            <a:endParaRPr lang="et-EE" sz="1400"/>
          </a:p>
          <a:p>
            <a:pPr marL="274320" indent="-274320" algn="just">
              <a:buClr>
                <a:srgbClr val="FB821E"/>
              </a:buClr>
              <a:buFont typeface="Wingdings" panose="05000000000000000000" pitchFamily="2" charset="2"/>
              <a:buChar char="ü"/>
            </a:pPr>
            <a:endParaRPr lang="en-US" sz="1400"/>
          </a:p>
          <a:p>
            <a:pPr marL="274320" indent="-274320" algn="just">
              <a:buClr>
                <a:srgbClr val="FB821E"/>
              </a:buClr>
              <a:buFont typeface="Wingdings" panose="05000000000000000000" pitchFamily="2" charset="2"/>
              <a:buChar char="ü"/>
            </a:pPr>
            <a:r>
              <a:rPr lang="en-US" sz="1400"/>
              <a:t>Enam </a:t>
            </a:r>
            <a:r>
              <a:rPr lang="en-US" sz="1400" err="1"/>
              <a:t>kui</a:t>
            </a:r>
            <a:r>
              <a:rPr lang="en-US" sz="1400"/>
              <a:t> pooled </a:t>
            </a:r>
            <a:r>
              <a:rPr lang="en-US" sz="1400" err="1"/>
              <a:t>puuetega</a:t>
            </a:r>
            <a:r>
              <a:rPr lang="en-US" sz="1400"/>
              <a:t> </a:t>
            </a:r>
            <a:r>
              <a:rPr lang="en-US" sz="1400" err="1"/>
              <a:t>inimestest</a:t>
            </a:r>
            <a:r>
              <a:rPr lang="en-US" sz="1400"/>
              <a:t> on </a:t>
            </a:r>
            <a:r>
              <a:rPr lang="en-US" sz="1400" err="1"/>
              <a:t>vanusegrupist</a:t>
            </a:r>
            <a:r>
              <a:rPr lang="en-US" sz="1400"/>
              <a:t> 64 ja </a:t>
            </a:r>
            <a:r>
              <a:rPr lang="en-US" sz="1400" err="1"/>
              <a:t>vanemad</a:t>
            </a:r>
            <a:r>
              <a:rPr lang="en-US" sz="1400"/>
              <a:t>.</a:t>
            </a:r>
          </a:p>
        </p:txBody>
      </p:sp>
      <p:sp>
        <p:nvSpPr>
          <p:cNvPr id="6" name="TextBox 5">
            <a:extLst>
              <a:ext uri="{FF2B5EF4-FFF2-40B4-BE49-F238E27FC236}">
                <a16:creationId xmlns:a16="http://schemas.microsoft.com/office/drawing/2014/main" id="{977AACC2-B22D-1197-EA8E-A4991F3A8B0D}"/>
              </a:ext>
            </a:extLst>
          </p:cNvPr>
          <p:cNvSpPr txBox="1"/>
          <p:nvPr/>
        </p:nvSpPr>
        <p:spPr>
          <a:xfrm>
            <a:off x="4638249" y="2011219"/>
            <a:ext cx="5915278" cy="338554"/>
          </a:xfrm>
          <a:prstGeom prst="rect">
            <a:avLst/>
          </a:prstGeom>
          <a:noFill/>
        </p:spPr>
        <p:txBody>
          <a:bodyPr wrap="square" rtlCol="0">
            <a:spAutoFit/>
          </a:bodyPr>
          <a:lstStyle/>
          <a:p>
            <a:r>
              <a:rPr lang="en-US" sz="1600" b="1" err="1">
                <a:latin typeface="+mj-lt"/>
                <a:cs typeface="Arial" panose="020B0604020202020204" pitchFamily="34" charset="0"/>
              </a:rPr>
              <a:t>Puuetega</a:t>
            </a:r>
            <a:r>
              <a:rPr lang="en-US" sz="1600" b="1">
                <a:latin typeface="+mj-lt"/>
                <a:cs typeface="Arial" panose="020B0604020202020204" pitchFamily="34" charset="0"/>
              </a:rPr>
              <a:t> </a:t>
            </a:r>
            <a:r>
              <a:rPr lang="en-US" sz="1600" b="1" err="1">
                <a:latin typeface="+mj-lt"/>
                <a:cs typeface="Arial" panose="020B0604020202020204" pitchFamily="34" charset="0"/>
              </a:rPr>
              <a:t>inimeste</a:t>
            </a:r>
            <a:r>
              <a:rPr lang="en-US" sz="1600" b="1">
                <a:latin typeface="+mj-lt"/>
                <a:cs typeface="Arial" panose="020B0604020202020204" pitchFamily="34" charset="0"/>
              </a:rPr>
              <a:t> </a:t>
            </a:r>
            <a:r>
              <a:rPr lang="en-US" sz="1600" b="1" err="1">
                <a:latin typeface="+mj-lt"/>
                <a:cs typeface="Arial" panose="020B0604020202020204" pitchFamily="34" charset="0"/>
              </a:rPr>
              <a:t>arv</a:t>
            </a:r>
            <a:r>
              <a:rPr lang="en-US" sz="1600" b="1">
                <a:latin typeface="+mj-lt"/>
                <a:cs typeface="Arial" panose="020B0604020202020204" pitchFamily="34" charset="0"/>
              </a:rPr>
              <a:t> KOV-ides</a:t>
            </a:r>
            <a:r>
              <a:rPr lang="et-EE" sz="1600" b="0" i="0">
                <a:effectLst/>
              </a:rPr>
              <a:t>|</a:t>
            </a:r>
            <a:r>
              <a:rPr lang="et-EE" sz="1600">
                <a:latin typeface="+mj-lt"/>
                <a:cs typeface="Arial" panose="020B0604020202020204" pitchFamily="34" charset="0"/>
              </a:rPr>
              <a:t> </a:t>
            </a:r>
            <a:r>
              <a:rPr lang="en-US" sz="1600">
                <a:latin typeface="+mj-lt"/>
                <a:cs typeface="Arial" panose="020B0604020202020204" pitchFamily="34" charset="0"/>
              </a:rPr>
              <a:t>2020-2022</a:t>
            </a:r>
            <a:endParaRPr lang="et-EE" sz="1600" b="1">
              <a:latin typeface="+mj-lt"/>
              <a:cs typeface="Arial" panose="020B0604020202020204" pitchFamily="34" charset="0"/>
            </a:endParaRPr>
          </a:p>
        </p:txBody>
      </p:sp>
      <p:pic>
        <p:nvPicPr>
          <p:cNvPr id="4" name="Pilt 3">
            <a:extLst>
              <a:ext uri="{FF2B5EF4-FFF2-40B4-BE49-F238E27FC236}">
                <a16:creationId xmlns:a16="http://schemas.microsoft.com/office/drawing/2014/main" id="{5CB72E2A-9E4F-4C7E-844D-C5B0CC01B706}"/>
              </a:ext>
            </a:extLst>
          </p:cNvPr>
          <p:cNvPicPr>
            <a:picLocks noChangeAspect="1"/>
          </p:cNvPicPr>
          <p:nvPr/>
        </p:nvPicPr>
        <p:blipFill>
          <a:blip r:embed="rId2"/>
          <a:stretch>
            <a:fillRect/>
          </a:stretch>
        </p:blipFill>
        <p:spPr>
          <a:xfrm>
            <a:off x="4638249" y="2677366"/>
            <a:ext cx="5696745" cy="3019846"/>
          </a:xfrm>
          <a:prstGeom prst="rect">
            <a:avLst/>
          </a:prstGeom>
        </p:spPr>
      </p:pic>
      <p:pic>
        <p:nvPicPr>
          <p:cNvPr id="7" name="Pilt 6">
            <a:extLst>
              <a:ext uri="{FF2B5EF4-FFF2-40B4-BE49-F238E27FC236}">
                <a16:creationId xmlns:a16="http://schemas.microsoft.com/office/drawing/2014/main" id="{63D07450-41FA-0403-58C7-B969A3F4B746}"/>
              </a:ext>
            </a:extLst>
          </p:cNvPr>
          <p:cNvPicPr>
            <a:picLocks noChangeAspect="1"/>
          </p:cNvPicPr>
          <p:nvPr/>
        </p:nvPicPr>
        <p:blipFill>
          <a:blip r:embed="rId3"/>
          <a:stretch>
            <a:fillRect/>
          </a:stretch>
        </p:blipFill>
        <p:spPr>
          <a:xfrm>
            <a:off x="10334900" y="2345842"/>
            <a:ext cx="1781424" cy="1228896"/>
          </a:xfrm>
          <a:prstGeom prst="rect">
            <a:avLst/>
          </a:prstGeom>
        </p:spPr>
      </p:pic>
      <p:sp>
        <p:nvSpPr>
          <p:cNvPr id="9" name="AutoShape 15">
            <a:extLst>
              <a:ext uri="{FF2B5EF4-FFF2-40B4-BE49-F238E27FC236}">
                <a16:creationId xmlns:a16="http://schemas.microsoft.com/office/drawing/2014/main" id="{9BCE9475-95A3-352C-658E-EE46D469BD91}"/>
              </a:ext>
            </a:extLst>
          </p:cNvPr>
          <p:cNvSpPr>
            <a:spLocks noChangeArrowheads="1"/>
          </p:cNvSpPr>
          <p:nvPr/>
        </p:nvSpPr>
        <p:spPr bwMode="auto">
          <a:xfrm>
            <a:off x="0" y="457251"/>
            <a:ext cx="609601" cy="487261"/>
          </a:xfrm>
          <a:prstGeom prst="rightArrow">
            <a:avLst>
              <a:gd name="adj1" fmla="val 50000"/>
              <a:gd name="adj2" fmla="val 51221"/>
            </a:avLst>
          </a:prstGeom>
          <a:solidFill>
            <a:srgbClr val="92D05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 name="TextBox 1">
            <a:extLst>
              <a:ext uri="{FF2B5EF4-FFF2-40B4-BE49-F238E27FC236}">
                <a16:creationId xmlns:a16="http://schemas.microsoft.com/office/drawing/2014/main" id="{261E33F7-85B2-B6EF-5422-F6BFBD8671BD}"/>
              </a:ext>
            </a:extLst>
          </p:cNvPr>
          <p:cNvSpPr txBox="1"/>
          <p:nvPr/>
        </p:nvSpPr>
        <p:spPr>
          <a:xfrm>
            <a:off x="96394" y="6539327"/>
            <a:ext cx="4541855" cy="215444"/>
          </a:xfrm>
          <a:prstGeom prst="rect">
            <a:avLst/>
          </a:prstGeom>
          <a:noFill/>
        </p:spPr>
        <p:txBody>
          <a:bodyPr wrap="square" rtlCol="0">
            <a:spAutoFit/>
          </a:bodyPr>
          <a:lstStyle/>
          <a:p>
            <a:pPr marL="0" indent="0">
              <a:buClr>
                <a:srgbClr val="FB821E"/>
              </a:buClr>
              <a:buNone/>
            </a:pPr>
            <a:r>
              <a:rPr lang="en-US" sz="800" err="1"/>
              <a:t>Allikas</a:t>
            </a:r>
            <a:r>
              <a:rPr lang="en-US" sz="800"/>
              <a:t>: Puuetega </a:t>
            </a:r>
            <a:r>
              <a:rPr lang="en-US" sz="800" err="1"/>
              <a:t>inimeste</a:t>
            </a:r>
            <a:r>
              <a:rPr lang="en-US" sz="800"/>
              <a:t> </a:t>
            </a:r>
            <a:r>
              <a:rPr lang="en-US" sz="800" err="1"/>
              <a:t>osakaal</a:t>
            </a:r>
            <a:r>
              <a:rPr lang="et-EE" sz="800"/>
              <a:t> 2022.</a:t>
            </a:r>
            <a:r>
              <a:rPr lang="en-US" sz="800"/>
              <a:t> </a:t>
            </a:r>
            <a:r>
              <a:rPr lang="et-EE" sz="800"/>
              <a:t>Sotsiaalkindlustusamet. Statistikaamet</a:t>
            </a:r>
            <a:r>
              <a:rPr lang="en-US" sz="800"/>
              <a:t>,</a:t>
            </a:r>
            <a:r>
              <a:rPr lang="et-EE" sz="800"/>
              <a:t> </a:t>
            </a:r>
            <a:r>
              <a:rPr lang="en-US" sz="800" err="1"/>
              <a:t>HeiVäli</a:t>
            </a:r>
            <a:r>
              <a:rPr lang="en-US" sz="800"/>
              <a:t> </a:t>
            </a:r>
            <a:r>
              <a:rPr lang="en-US" sz="800" err="1"/>
              <a:t>analüüs</a:t>
            </a:r>
            <a:endParaRPr lang="en-US" sz="800"/>
          </a:p>
        </p:txBody>
      </p:sp>
      <p:sp>
        <p:nvSpPr>
          <p:cNvPr id="5" name="Slaidinumbri kohatäide 3">
            <a:extLst>
              <a:ext uri="{FF2B5EF4-FFF2-40B4-BE49-F238E27FC236}">
                <a16:creationId xmlns:a16="http://schemas.microsoft.com/office/drawing/2014/main" id="{89B72A85-B8E3-E120-F790-7460F44F1A8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96</a:t>
            </a:fld>
            <a:endParaRPr lang="et-EE">
              <a:solidFill>
                <a:prstClr val="black"/>
              </a:solidFill>
              <a:latin typeface="Calibri"/>
            </a:endParaRPr>
          </a:p>
        </p:txBody>
      </p:sp>
    </p:spTree>
    <p:extLst>
      <p:ext uri="{BB962C8B-B14F-4D97-AF65-F5344CB8AC3E}">
        <p14:creationId xmlns:p14="http://schemas.microsoft.com/office/powerpoint/2010/main" val="22605430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alkiri 23">
            <a:extLst>
              <a:ext uri="{FF2B5EF4-FFF2-40B4-BE49-F238E27FC236}">
                <a16:creationId xmlns:a16="http://schemas.microsoft.com/office/drawing/2014/main" id="{B5DB6B6D-7A9C-9687-A162-D6ED2368AA52}"/>
              </a:ext>
            </a:extLst>
          </p:cNvPr>
          <p:cNvSpPr>
            <a:spLocks noGrp="1"/>
          </p:cNvSpPr>
          <p:nvPr>
            <p:ph type="title"/>
          </p:nvPr>
        </p:nvSpPr>
        <p:spPr>
          <a:xfrm>
            <a:off x="609599" y="153986"/>
            <a:ext cx="9695936" cy="1143000"/>
          </a:xfrm>
        </p:spPr>
        <p:txBody>
          <a:bodyPr>
            <a:noAutofit/>
          </a:bodyPr>
          <a:lstStyle/>
          <a:p>
            <a:r>
              <a:rPr lang="en-US"/>
              <a:t>Jõgeva </a:t>
            </a:r>
            <a:r>
              <a:rPr lang="en-US" err="1"/>
              <a:t>valla</a:t>
            </a:r>
            <a:r>
              <a:rPr lang="en-US"/>
              <a:t> </a:t>
            </a:r>
            <a:r>
              <a:rPr lang="en-US" err="1"/>
              <a:t>hoolduskoormusega</a:t>
            </a:r>
            <a:r>
              <a:rPr lang="en-US"/>
              <a:t> </a:t>
            </a:r>
            <a:r>
              <a:rPr lang="en-US" err="1"/>
              <a:t>inimesed</a:t>
            </a:r>
            <a:r>
              <a:rPr lang="en-US"/>
              <a:t> </a:t>
            </a:r>
            <a:r>
              <a:rPr lang="en-US" err="1"/>
              <a:t>vajavad</a:t>
            </a:r>
            <a:r>
              <a:rPr lang="en-US"/>
              <a:t> </a:t>
            </a:r>
            <a:r>
              <a:rPr lang="en-US" err="1"/>
              <a:t>täiendavat</a:t>
            </a:r>
            <a:r>
              <a:rPr lang="en-US"/>
              <a:t> </a:t>
            </a:r>
            <a:r>
              <a:rPr lang="en-US" err="1"/>
              <a:t>abi</a:t>
            </a:r>
            <a:endParaRPr lang="et-EE"/>
          </a:p>
        </p:txBody>
      </p:sp>
      <p:sp>
        <p:nvSpPr>
          <p:cNvPr id="17" name="Sisu kohatäide 2">
            <a:extLst>
              <a:ext uri="{FF2B5EF4-FFF2-40B4-BE49-F238E27FC236}">
                <a16:creationId xmlns:a16="http://schemas.microsoft.com/office/drawing/2014/main" id="{7BB2B0ED-54A2-4531-786E-4ACD20C90989}"/>
              </a:ext>
            </a:extLst>
          </p:cNvPr>
          <p:cNvSpPr txBox="1">
            <a:spLocks/>
          </p:cNvSpPr>
          <p:nvPr/>
        </p:nvSpPr>
        <p:spPr>
          <a:xfrm>
            <a:off x="609599" y="1434054"/>
            <a:ext cx="11450596" cy="4890613"/>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just">
              <a:buClr>
                <a:srgbClr val="FB821E"/>
              </a:buClr>
              <a:buNone/>
            </a:pPr>
            <a:r>
              <a:rPr lang="et-EE" sz="1400"/>
              <a:t>Hoolduskoormusega inimene on isik, kes hooldab oma täisealist pereliiget, tuttavat, sugulast või kes on määratud täisealise isiku hooldajaks Jõgeva valla sotsiaalosakonna otsusega. Jõgeva valla täisealiste hoolduskoormusega ja hooldust vajavate inimeste toimetulek Jõgeva vallas 2022 </a:t>
            </a:r>
            <a:r>
              <a:rPr lang="en-US" sz="1400"/>
              <a:t>k</a:t>
            </a:r>
            <a:r>
              <a:rPr lang="et-EE" sz="1400" err="1"/>
              <a:t>üsitluse</a:t>
            </a:r>
            <a:r>
              <a:rPr lang="et-EE" sz="1400"/>
              <a:t> tulemustest ilmnes, et väga suur hulk hooldajaid on enda tervise ja heaolu tahaplaanile jätnud seoses hooldamist vajava inimese </a:t>
            </a:r>
            <a:r>
              <a:rPr lang="en-US" sz="1400" err="1"/>
              <a:t>eest</a:t>
            </a:r>
            <a:r>
              <a:rPr lang="en-US" sz="1400"/>
              <a:t> </a:t>
            </a:r>
            <a:r>
              <a:rPr lang="en-US" sz="1400" err="1"/>
              <a:t>hoolt</a:t>
            </a:r>
            <a:r>
              <a:rPr lang="en-US" sz="1400"/>
              <a:t> </a:t>
            </a:r>
            <a:r>
              <a:rPr lang="en-US" sz="1400" err="1"/>
              <a:t>kandmisega</a:t>
            </a:r>
            <a:r>
              <a:rPr lang="et-EE" sz="1400"/>
              <a:t>. </a:t>
            </a:r>
            <a:endParaRPr lang="en-US" sz="1400"/>
          </a:p>
          <a:p>
            <a:pPr marL="274320" indent="-274320" algn="just">
              <a:buClr>
                <a:srgbClr val="FB821E"/>
              </a:buClr>
              <a:buFont typeface="Wingdings" panose="05000000000000000000" pitchFamily="2" charset="2"/>
              <a:buChar char="ü"/>
            </a:pPr>
            <a:r>
              <a:rPr lang="en-US" sz="1400"/>
              <a:t>53% </a:t>
            </a:r>
            <a:r>
              <a:rPr lang="en-US" sz="1400" err="1"/>
              <a:t>vastanutest</a:t>
            </a:r>
            <a:r>
              <a:rPr lang="en-US" sz="1400"/>
              <a:t> </a:t>
            </a:r>
            <a:r>
              <a:rPr lang="en-US" sz="1400" err="1"/>
              <a:t>hooldab</a:t>
            </a:r>
            <a:r>
              <a:rPr lang="en-US" sz="1400"/>
              <a:t> </a:t>
            </a:r>
            <a:r>
              <a:rPr lang="en-US" sz="1400" err="1"/>
              <a:t>abivajajat</a:t>
            </a:r>
            <a:r>
              <a:rPr lang="en-US" sz="1400"/>
              <a:t> </a:t>
            </a:r>
            <a:r>
              <a:rPr lang="en-US" sz="1400" err="1"/>
              <a:t>üksi</a:t>
            </a:r>
            <a:r>
              <a:rPr lang="en-US" sz="1400"/>
              <a:t> ja 45% </a:t>
            </a:r>
            <a:r>
              <a:rPr lang="en-US" sz="1400" err="1"/>
              <a:t>hooldust</a:t>
            </a:r>
            <a:r>
              <a:rPr lang="en-US" sz="1400"/>
              <a:t> </a:t>
            </a:r>
            <a:r>
              <a:rPr lang="en-US" sz="1400" err="1"/>
              <a:t>vajavatest</a:t>
            </a:r>
            <a:r>
              <a:rPr lang="en-US" sz="1400"/>
              <a:t> </a:t>
            </a:r>
            <a:r>
              <a:rPr lang="en-US" sz="1400" err="1"/>
              <a:t>inimestest</a:t>
            </a:r>
            <a:r>
              <a:rPr lang="en-US" sz="1400"/>
              <a:t> </a:t>
            </a:r>
            <a:r>
              <a:rPr lang="en-US" sz="1400" err="1"/>
              <a:t>vajavad</a:t>
            </a:r>
            <a:r>
              <a:rPr lang="en-US" sz="1400"/>
              <a:t> </a:t>
            </a:r>
            <a:r>
              <a:rPr lang="en-US" sz="1400" err="1"/>
              <a:t>abi</a:t>
            </a:r>
            <a:r>
              <a:rPr lang="en-US" sz="1400"/>
              <a:t> </a:t>
            </a:r>
            <a:r>
              <a:rPr lang="en-US" sz="1400" err="1"/>
              <a:t>või</a:t>
            </a:r>
            <a:r>
              <a:rPr lang="en-US" sz="1400"/>
              <a:t> </a:t>
            </a:r>
            <a:r>
              <a:rPr lang="en-US" sz="1400" err="1"/>
              <a:t>järelevalvet</a:t>
            </a:r>
            <a:r>
              <a:rPr lang="en-US" sz="1400"/>
              <a:t> </a:t>
            </a:r>
            <a:r>
              <a:rPr lang="en-US" sz="1400" err="1"/>
              <a:t>ööpäevaringselt</a:t>
            </a:r>
            <a:r>
              <a:rPr lang="en-US" sz="1400"/>
              <a:t>.</a:t>
            </a:r>
          </a:p>
          <a:p>
            <a:pPr marL="274320" indent="-274320" algn="just">
              <a:buClr>
                <a:srgbClr val="FB821E"/>
              </a:buClr>
              <a:buFont typeface="Wingdings" panose="05000000000000000000" pitchFamily="2" charset="2"/>
              <a:buChar char="ü"/>
            </a:pPr>
            <a:r>
              <a:rPr lang="et-EE" sz="1400"/>
              <a:t>Tähelepanu ja sekkumist vajab kindlasti probleem, et vastanutest 32% ei suuda osta mitmekülgset toitu ning 29%-l ei jagu raha tervisega seotud ja muude hädavajalike ootamatute kulutuste tegemiseks. </a:t>
            </a:r>
            <a:endParaRPr lang="en-US" sz="1400"/>
          </a:p>
          <a:p>
            <a:pPr marL="274320" indent="-274320" algn="just">
              <a:buClr>
                <a:srgbClr val="FB821E"/>
              </a:buClr>
              <a:buFont typeface="Wingdings" panose="05000000000000000000" pitchFamily="2" charset="2"/>
              <a:buChar char="ü"/>
            </a:pPr>
            <a:r>
              <a:rPr lang="et-EE" sz="1400"/>
              <a:t>Vastanutest 23% ei jagu piisavalt raha esmatarbekaupade soetamiseks.</a:t>
            </a:r>
            <a:endParaRPr lang="en-US" sz="1400"/>
          </a:p>
          <a:p>
            <a:pPr marL="274320" indent="-274320" algn="just">
              <a:buClr>
                <a:srgbClr val="FB821E"/>
              </a:buClr>
              <a:buFont typeface="Wingdings" panose="05000000000000000000" pitchFamily="2" charset="2"/>
              <a:buChar char="ü"/>
            </a:pPr>
            <a:r>
              <a:rPr lang="en-US" sz="1400" err="1"/>
              <a:t>Vastanutest</a:t>
            </a:r>
            <a:r>
              <a:rPr lang="en-US" sz="1400"/>
              <a:t> 70%-l </a:t>
            </a:r>
            <a:r>
              <a:rPr lang="en-US" sz="1400" err="1"/>
              <a:t>esineb</a:t>
            </a:r>
            <a:r>
              <a:rPr lang="en-US" sz="1400"/>
              <a:t> </a:t>
            </a:r>
            <a:r>
              <a:rPr lang="en-US" sz="1400" err="1"/>
              <a:t>probleeme</a:t>
            </a:r>
            <a:r>
              <a:rPr lang="en-US" sz="1400"/>
              <a:t> </a:t>
            </a:r>
            <a:r>
              <a:rPr lang="en-US" sz="1400" err="1"/>
              <a:t>töölkäimisega</a:t>
            </a:r>
            <a:r>
              <a:rPr lang="en-US" sz="1400"/>
              <a:t>, </a:t>
            </a:r>
            <a:r>
              <a:rPr lang="en-US" sz="1400" err="1"/>
              <a:t>kuna</a:t>
            </a:r>
            <a:r>
              <a:rPr lang="en-US" sz="1400"/>
              <a:t> </a:t>
            </a:r>
            <a:r>
              <a:rPr lang="en-US" sz="1400" err="1"/>
              <a:t>hooldatav</a:t>
            </a:r>
            <a:r>
              <a:rPr lang="en-US" sz="1400"/>
              <a:t> </a:t>
            </a:r>
            <a:r>
              <a:rPr lang="en-US" sz="1400" err="1"/>
              <a:t>vajab</a:t>
            </a:r>
            <a:r>
              <a:rPr lang="en-US" sz="1400"/>
              <a:t> </a:t>
            </a:r>
            <a:r>
              <a:rPr lang="en-US" sz="1400" err="1"/>
              <a:t>pidevat</a:t>
            </a:r>
            <a:r>
              <a:rPr lang="en-US" sz="1400"/>
              <a:t> </a:t>
            </a:r>
            <a:r>
              <a:rPr lang="en-US" sz="1400" err="1"/>
              <a:t>järelevalvet</a:t>
            </a:r>
            <a:r>
              <a:rPr lang="en-US" sz="1400"/>
              <a:t>.</a:t>
            </a:r>
          </a:p>
          <a:p>
            <a:pPr marL="274320" indent="-274320" algn="just">
              <a:buClr>
                <a:srgbClr val="FB821E"/>
              </a:buClr>
              <a:buFont typeface="Wingdings" panose="05000000000000000000" pitchFamily="2" charset="2"/>
              <a:buChar char="ü"/>
            </a:pPr>
            <a:r>
              <a:rPr lang="et-EE" sz="1400"/>
              <a:t>Vastajatelt oodati ettepanekuid, mõtteid abi ja teenuste kohta, mis aitaks neil olukorda paremaks muuta. </a:t>
            </a:r>
            <a:br>
              <a:rPr lang="en-US" sz="1400"/>
            </a:br>
            <a:r>
              <a:rPr lang="et-EE" sz="1400"/>
              <a:t>Enim välja toodud murekohad:</a:t>
            </a:r>
            <a:endParaRPr lang="en-US" sz="1400"/>
          </a:p>
          <a:p>
            <a:pPr marL="819136" lvl="1" indent="-285750" algn="just">
              <a:lnSpc>
                <a:spcPct val="80000"/>
              </a:lnSpc>
              <a:buClr>
                <a:srgbClr val="FB821E"/>
              </a:buClr>
              <a:buFont typeface="Arial" panose="020B0604020202020204" pitchFamily="34" charset="0"/>
              <a:buChar char="•"/>
            </a:pPr>
            <a:r>
              <a:rPr lang="et-EE" sz="1400"/>
              <a:t>rehabilitatsiooniteenuste ja eriarstide kaugus, sageli mitu korda nädalas, liiga palju aega ja raha kulub sõitmiseks</a:t>
            </a:r>
            <a:endParaRPr lang="en-US" sz="1400"/>
          </a:p>
          <a:p>
            <a:pPr marL="819136" lvl="1" indent="-285750" algn="just">
              <a:lnSpc>
                <a:spcPct val="80000"/>
              </a:lnSpc>
              <a:buClr>
                <a:srgbClr val="FB821E"/>
              </a:buClr>
              <a:buFont typeface="Arial" panose="020B0604020202020204" pitchFamily="34" charset="0"/>
              <a:buChar char="•"/>
            </a:pPr>
            <a:r>
              <a:rPr lang="et-EE" sz="1400"/>
              <a:t>psühholoogiline tugi</a:t>
            </a:r>
            <a:endParaRPr lang="en-US" sz="1400"/>
          </a:p>
          <a:p>
            <a:pPr marL="819136" lvl="1" indent="-285750" algn="just">
              <a:lnSpc>
                <a:spcPct val="80000"/>
              </a:lnSpc>
              <a:buClr>
                <a:srgbClr val="FB821E"/>
              </a:buClr>
              <a:buFont typeface="Arial" panose="020B0604020202020204" pitchFamily="34" charset="0"/>
              <a:buChar char="•"/>
            </a:pPr>
            <a:r>
              <a:rPr lang="en-US" sz="1400"/>
              <a:t>t</a:t>
            </a:r>
            <a:r>
              <a:rPr lang="et-EE" sz="1400" err="1"/>
              <a:t>ransport</a:t>
            </a:r>
            <a:endParaRPr lang="en-US" sz="1400"/>
          </a:p>
          <a:p>
            <a:pPr marL="819136" lvl="1" indent="-285750" algn="just">
              <a:lnSpc>
                <a:spcPct val="80000"/>
              </a:lnSpc>
              <a:buClr>
                <a:srgbClr val="FB821E"/>
              </a:buClr>
              <a:buFont typeface="Arial" panose="020B0604020202020204" pitchFamily="34" charset="0"/>
              <a:buChar char="•"/>
            </a:pPr>
            <a:r>
              <a:rPr lang="et-EE" sz="1400"/>
              <a:t>koduteenus</a:t>
            </a:r>
            <a:endParaRPr lang="en-US" sz="1400"/>
          </a:p>
          <a:p>
            <a:pPr marL="819136" lvl="1" indent="-285750" algn="just">
              <a:lnSpc>
                <a:spcPct val="80000"/>
              </a:lnSpc>
              <a:buClr>
                <a:srgbClr val="FB821E"/>
              </a:buClr>
              <a:buFont typeface="Arial" panose="020B0604020202020204" pitchFamily="34" charset="0"/>
              <a:buChar char="•"/>
            </a:pPr>
            <a:r>
              <a:rPr lang="et-EE" sz="1400"/>
              <a:t>päevane hooldus, päevahoiuteenus</a:t>
            </a:r>
            <a:endParaRPr lang="en-US" sz="1400"/>
          </a:p>
          <a:p>
            <a:pPr marL="819136" lvl="1" indent="-285750" algn="just">
              <a:lnSpc>
                <a:spcPct val="80000"/>
              </a:lnSpc>
              <a:buClr>
                <a:srgbClr val="FB821E"/>
              </a:buClr>
              <a:buFont typeface="Arial" panose="020B0604020202020204" pitchFamily="34" charset="0"/>
              <a:buChar char="•"/>
            </a:pPr>
            <a:r>
              <a:rPr lang="et-EE" sz="1400"/>
              <a:t>asendusabi või intervallhooldus puhkuse saamiseks</a:t>
            </a:r>
            <a:endParaRPr lang="en-US" sz="1400"/>
          </a:p>
          <a:p>
            <a:pPr marL="819136" lvl="1" indent="-285750" algn="just">
              <a:lnSpc>
                <a:spcPct val="80000"/>
              </a:lnSpc>
              <a:buClr>
                <a:srgbClr val="FB821E"/>
              </a:buClr>
              <a:buFont typeface="Arial" panose="020B0604020202020204" pitchFamily="34" charset="0"/>
              <a:buChar char="•"/>
            </a:pPr>
            <a:r>
              <a:rPr lang="et-EE" sz="1400"/>
              <a:t>vajadusel, et keegi käiks hooldatava juures, kui ise ei saa ning vajadusel hooldusasutusse paigutamist kodukohas</a:t>
            </a:r>
            <a:endParaRPr lang="en-US" sz="1400"/>
          </a:p>
          <a:p>
            <a:pPr marL="819136" lvl="1" indent="-285750" algn="just">
              <a:lnSpc>
                <a:spcPct val="80000"/>
              </a:lnSpc>
              <a:buClr>
                <a:srgbClr val="FB821E"/>
              </a:buClr>
              <a:buFont typeface="Arial" panose="020B0604020202020204" pitchFamily="34" charset="0"/>
              <a:buChar char="•"/>
            </a:pPr>
            <a:r>
              <a:rPr lang="et-EE" sz="1400"/>
              <a:t>abi igapäevaste tegevuste juures nagu, kütmine, toidutegemine</a:t>
            </a:r>
            <a:endParaRPr lang="en-US" sz="1400"/>
          </a:p>
          <a:p>
            <a:pPr marL="819136" lvl="1" indent="-285750" algn="just">
              <a:buClr>
                <a:srgbClr val="FB821E"/>
              </a:buClr>
              <a:buFont typeface="Arial" panose="020B0604020202020204" pitchFamily="34" charset="0"/>
              <a:buChar char="•"/>
            </a:pPr>
            <a:r>
              <a:rPr lang="et-EE" sz="1400"/>
              <a:t>tervislikule seisundile vastavat töökohta</a:t>
            </a:r>
            <a:endParaRPr lang="en-US" sz="1400"/>
          </a:p>
          <a:p>
            <a:pPr marL="0" indent="0" algn="just">
              <a:buClr>
                <a:srgbClr val="FB821E"/>
              </a:buClr>
              <a:buNone/>
            </a:pPr>
            <a:r>
              <a:rPr lang="et-EE" sz="1400"/>
              <a:t>Küsitluses toodi välja variandid teenuste näol, mis aitaks</a:t>
            </a:r>
            <a:r>
              <a:rPr lang="en-US" sz="1400"/>
              <a:t>id</a:t>
            </a:r>
            <a:r>
              <a:rPr lang="et-EE" sz="1400"/>
              <a:t> hooldajate olukorda parandada. Kõige rohkem sooviti füsioteraapiat</a:t>
            </a:r>
            <a:r>
              <a:rPr lang="en-US" sz="1400"/>
              <a:t>, </a:t>
            </a:r>
            <a:r>
              <a:rPr lang="en-US" sz="1400" err="1"/>
              <a:t>sotsiaaltransporditeenust</a:t>
            </a:r>
            <a:r>
              <a:rPr lang="en-US" sz="1400"/>
              <a:t>, </a:t>
            </a:r>
            <a:r>
              <a:rPr lang="en-US" sz="1400" err="1"/>
              <a:t>kogemusnõustamist</a:t>
            </a:r>
            <a:r>
              <a:rPr lang="en-US" sz="1400"/>
              <a:t> ja </a:t>
            </a:r>
            <a:r>
              <a:rPr lang="en-US" sz="1400" err="1"/>
              <a:t>tugigruppe</a:t>
            </a:r>
            <a:r>
              <a:rPr lang="en-US" sz="1400"/>
              <a:t> </a:t>
            </a:r>
            <a:r>
              <a:rPr lang="en-US" sz="1400" err="1"/>
              <a:t>ning</a:t>
            </a:r>
            <a:r>
              <a:rPr lang="en-US" sz="1400"/>
              <a:t> </a:t>
            </a:r>
            <a:r>
              <a:rPr lang="en-US" sz="1400" err="1"/>
              <a:t>häirenupu</a:t>
            </a:r>
            <a:r>
              <a:rPr lang="en-US" sz="1400"/>
              <a:t>- ja </a:t>
            </a:r>
            <a:r>
              <a:rPr lang="en-US" sz="1400" err="1"/>
              <a:t>koduanduriteenust</a:t>
            </a:r>
            <a:r>
              <a:rPr lang="en-US" sz="1400"/>
              <a:t> </a:t>
            </a:r>
            <a:r>
              <a:rPr lang="en-US" sz="1400" err="1"/>
              <a:t>kukkumiste</a:t>
            </a:r>
            <a:r>
              <a:rPr lang="en-US" sz="1400"/>
              <a:t> ja </a:t>
            </a:r>
            <a:r>
              <a:rPr lang="en-US" sz="1400" err="1"/>
              <a:t>liikumise</a:t>
            </a:r>
            <a:r>
              <a:rPr lang="en-US" sz="1400"/>
              <a:t> </a:t>
            </a:r>
            <a:r>
              <a:rPr lang="en-US" sz="1400" err="1"/>
              <a:t>fikseerimiseks</a:t>
            </a:r>
            <a:r>
              <a:rPr lang="et-EE" sz="1400"/>
              <a:t> hooldust vajavale isikule</a:t>
            </a:r>
            <a:r>
              <a:rPr lang="en-US" sz="1400"/>
              <a:t>.</a:t>
            </a:r>
          </a:p>
        </p:txBody>
      </p:sp>
      <p:sp>
        <p:nvSpPr>
          <p:cNvPr id="5" name="Sisu kohatäide 2">
            <a:extLst>
              <a:ext uri="{FF2B5EF4-FFF2-40B4-BE49-F238E27FC236}">
                <a16:creationId xmlns:a16="http://schemas.microsoft.com/office/drawing/2014/main" id="{95ABABCB-4636-ECEA-0F0D-C6FB8F87DD9F}"/>
              </a:ext>
            </a:extLst>
          </p:cNvPr>
          <p:cNvSpPr txBox="1">
            <a:spLocks/>
          </p:cNvSpPr>
          <p:nvPr/>
        </p:nvSpPr>
        <p:spPr>
          <a:xfrm>
            <a:off x="127921" y="6448428"/>
            <a:ext cx="10659291" cy="365125"/>
          </a:xfrm>
          <a:prstGeom prst="rect">
            <a:avLst/>
          </a:prstGeom>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en-US" sz="800" err="1"/>
              <a:t>Allikas</a:t>
            </a:r>
            <a:r>
              <a:rPr lang="en-US" sz="800"/>
              <a:t>: </a:t>
            </a:r>
            <a:r>
              <a:rPr lang="et-EE" sz="800"/>
              <a:t>Jõgeva valla täisealiste hoolduskoormusega ja hooldust vajavate inimeste toimetulek Jõgeva vallas 2022</a:t>
            </a:r>
            <a:r>
              <a:rPr lang="en-US" sz="800"/>
              <a:t>. Jõgeva </a:t>
            </a:r>
            <a:r>
              <a:rPr lang="en-US" sz="800" err="1"/>
              <a:t>Vallavalitsus</a:t>
            </a:r>
            <a:endParaRPr lang="en-US" sz="800"/>
          </a:p>
          <a:p>
            <a:pPr marL="0" indent="0">
              <a:buClr>
                <a:srgbClr val="FB821E"/>
              </a:buClr>
              <a:buNone/>
            </a:pPr>
            <a:r>
              <a:rPr lang="en-US" sz="800">
                <a:hlinkClick r:id="rId2"/>
              </a:rPr>
              <a:t>https://xn--jgeva-dua.ee/documents/17114294/34619599/Hoolduskoormusega+ja+hooldust+vajavate+inimeste+toimetulek.pdf/4b46ced7-985d-4f5f-9831-9723389015c7</a:t>
            </a:r>
            <a:r>
              <a:rPr lang="en-US" sz="800"/>
              <a:t> </a:t>
            </a:r>
          </a:p>
        </p:txBody>
      </p:sp>
      <p:sp>
        <p:nvSpPr>
          <p:cNvPr id="8" name="AutoShape 15">
            <a:extLst>
              <a:ext uri="{FF2B5EF4-FFF2-40B4-BE49-F238E27FC236}">
                <a16:creationId xmlns:a16="http://schemas.microsoft.com/office/drawing/2014/main" id="{44327CD4-82DE-EBD9-3272-D7C106CB034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 name="Slaidinumbri kohatäide 3">
            <a:extLst>
              <a:ext uri="{FF2B5EF4-FFF2-40B4-BE49-F238E27FC236}">
                <a16:creationId xmlns:a16="http://schemas.microsoft.com/office/drawing/2014/main" id="{4BA0FDB0-5D87-4C01-15CC-625AD4B5BFA8}"/>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97</a:t>
            </a:fld>
            <a:endParaRPr lang="et-EE">
              <a:solidFill>
                <a:prstClr val="black"/>
              </a:solidFill>
              <a:latin typeface="Calibri"/>
            </a:endParaRPr>
          </a:p>
        </p:txBody>
      </p:sp>
    </p:spTree>
    <p:extLst>
      <p:ext uri="{BB962C8B-B14F-4D97-AF65-F5344CB8AC3E}">
        <p14:creationId xmlns:p14="http://schemas.microsoft.com/office/powerpoint/2010/main" val="10770457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74BA7A-F033-EB27-3043-F9246582E78A}"/>
              </a:ext>
            </a:extLst>
          </p:cNvPr>
          <p:cNvSpPr>
            <a:spLocks noGrp="1"/>
          </p:cNvSpPr>
          <p:nvPr>
            <p:ph type="title"/>
          </p:nvPr>
        </p:nvSpPr>
        <p:spPr>
          <a:xfrm>
            <a:off x="963083" y="4406901"/>
            <a:ext cx="10744007" cy="1362075"/>
          </a:xfrm>
        </p:spPr>
        <p:txBody>
          <a:bodyPr>
            <a:normAutofit/>
          </a:bodyPr>
          <a:lstStyle/>
          <a:p>
            <a:r>
              <a:rPr lang="en-US" sz="4400" err="1"/>
              <a:t>EttevõtluskeskkonD</a:t>
            </a:r>
            <a:r>
              <a:rPr lang="en-US" sz="4400"/>
              <a:t> ja </a:t>
            </a:r>
            <a:r>
              <a:rPr lang="en-US" sz="4400" err="1"/>
              <a:t>tööturG</a:t>
            </a:r>
            <a:endParaRPr lang="en-US" sz="4400"/>
          </a:p>
        </p:txBody>
      </p:sp>
    </p:spTree>
    <p:extLst>
      <p:ext uri="{BB962C8B-B14F-4D97-AF65-F5344CB8AC3E}">
        <p14:creationId xmlns:p14="http://schemas.microsoft.com/office/powerpoint/2010/main" val="5206037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lt 16">
            <a:extLst>
              <a:ext uri="{FF2B5EF4-FFF2-40B4-BE49-F238E27FC236}">
                <a16:creationId xmlns:a16="http://schemas.microsoft.com/office/drawing/2014/main" id="{205DFCC0-8265-C4D8-A7BC-43FFDE57E2E6}"/>
              </a:ext>
            </a:extLst>
          </p:cNvPr>
          <p:cNvPicPr>
            <a:picLocks noChangeAspect="1"/>
          </p:cNvPicPr>
          <p:nvPr/>
        </p:nvPicPr>
        <p:blipFill>
          <a:blip r:embed="rId3"/>
          <a:stretch>
            <a:fillRect/>
          </a:stretch>
        </p:blipFill>
        <p:spPr>
          <a:xfrm>
            <a:off x="6359309" y="1680887"/>
            <a:ext cx="5687563" cy="3608239"/>
          </a:xfrm>
          <a:prstGeom prst="rect">
            <a:avLst/>
          </a:prstGeom>
        </p:spPr>
      </p:pic>
      <p:sp>
        <p:nvSpPr>
          <p:cNvPr id="12" name="Pealkiri 23">
            <a:extLst>
              <a:ext uri="{FF2B5EF4-FFF2-40B4-BE49-F238E27FC236}">
                <a16:creationId xmlns:a16="http://schemas.microsoft.com/office/drawing/2014/main" id="{88973745-10FC-3B9C-4FC5-D47AC4A45AF3}"/>
              </a:ext>
            </a:extLst>
          </p:cNvPr>
          <p:cNvSpPr txBox="1">
            <a:spLocks/>
          </p:cNvSpPr>
          <p:nvPr/>
        </p:nvSpPr>
        <p:spPr>
          <a:xfrm>
            <a:off x="609599" y="153986"/>
            <a:ext cx="10230036"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000" kern="1200">
                <a:solidFill>
                  <a:schemeClr val="tx1"/>
                </a:solidFill>
                <a:latin typeface="+mj-lt"/>
                <a:ea typeface="+mj-ea"/>
                <a:cs typeface="+mj-cs"/>
              </a:defRPr>
            </a:lvl1pPr>
          </a:lstStyle>
          <a:p>
            <a:r>
              <a:rPr lang="et-EE" sz="3600">
                <a:solidFill>
                  <a:srgbClr val="010163"/>
                </a:solidFill>
              </a:rPr>
              <a:t>Rahvastiku ja SKP proportsioon on meie maakonnas väike</a:t>
            </a:r>
          </a:p>
        </p:txBody>
      </p:sp>
      <p:sp>
        <p:nvSpPr>
          <p:cNvPr id="11" name="AutoShape 15">
            <a:extLst>
              <a:ext uri="{FF2B5EF4-FFF2-40B4-BE49-F238E27FC236}">
                <a16:creationId xmlns:a16="http://schemas.microsoft.com/office/drawing/2014/main" id="{D231AE43-C712-DE8F-B07F-E3574A40373C}"/>
              </a:ext>
            </a:extLst>
          </p:cNvPr>
          <p:cNvSpPr>
            <a:spLocks noChangeArrowheads="1"/>
          </p:cNvSpPr>
          <p:nvPr/>
        </p:nvSpPr>
        <p:spPr bwMode="auto">
          <a:xfrm>
            <a:off x="0" y="457251"/>
            <a:ext cx="609601" cy="487261"/>
          </a:xfrm>
          <a:prstGeom prst="rightArrow">
            <a:avLst>
              <a:gd name="adj1" fmla="val 50000"/>
              <a:gd name="adj2" fmla="val 51221"/>
            </a:avLst>
          </a:prstGeom>
          <a:solidFill>
            <a:srgbClr val="FF0000"/>
          </a:solidFill>
          <a:ln w="9525" algn="ctr">
            <a:noFill/>
            <a:miter lim="800000"/>
            <a:headEnd/>
            <a:tailEnd/>
          </a:ln>
        </p:spPr>
        <p:txBody>
          <a:bodyPr wrap="none" anchor="ct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Sisu kohatäide 2">
            <a:extLst>
              <a:ext uri="{FF2B5EF4-FFF2-40B4-BE49-F238E27FC236}">
                <a16:creationId xmlns:a16="http://schemas.microsoft.com/office/drawing/2014/main" id="{1842637A-871A-80ED-BCAC-E7E594BFDB68}"/>
              </a:ext>
            </a:extLst>
          </p:cNvPr>
          <p:cNvSpPr txBox="1">
            <a:spLocks/>
          </p:cNvSpPr>
          <p:nvPr/>
        </p:nvSpPr>
        <p:spPr>
          <a:xfrm>
            <a:off x="609598" y="5834355"/>
            <a:ext cx="11375127" cy="525079"/>
          </a:xfrm>
          <a:prstGeom prst="rect">
            <a:avLst/>
          </a:prstGeom>
          <a:solidFill>
            <a:srgbClr val="E0E3EC"/>
          </a:solidFill>
        </p:spPr>
        <p:txBody>
          <a:bodyPr vert="horz" lIns="91440" tIns="45720" rIns="91440" bIns="45720" rtlCol="0" anchor="t">
            <a:noAutofit/>
          </a:bodyPr>
          <a:lstStyle>
            <a:lvl1pPr marL="457189" indent="-457189" algn="l" defTabSz="121917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74320" indent="-274320">
              <a:buClr>
                <a:srgbClr val="FB821E"/>
              </a:buClr>
              <a:buFont typeface="Wingdings" panose="05000000000000000000" pitchFamily="2" charset="2"/>
              <a:buChar char="ü"/>
            </a:pPr>
            <a:r>
              <a:rPr lang="et-EE" sz="1400"/>
              <a:t>Rahvastiku ja SKP regionaalne jaotus on ülimalt ebaühtlane.</a:t>
            </a:r>
            <a:r>
              <a:rPr lang="en-US" sz="1400"/>
              <a:t> </a:t>
            </a:r>
            <a:r>
              <a:rPr lang="en-US" sz="1400" err="1"/>
              <a:t>Kolmandik</a:t>
            </a:r>
            <a:r>
              <a:rPr lang="en-US" sz="1400"/>
              <a:t> </a:t>
            </a:r>
            <a:r>
              <a:rPr lang="en-US" sz="1400" err="1"/>
              <a:t>Eesti</a:t>
            </a:r>
            <a:r>
              <a:rPr lang="en-US" sz="1400"/>
              <a:t> </a:t>
            </a:r>
            <a:r>
              <a:rPr lang="en-US" sz="1400" err="1"/>
              <a:t>rahvastikust</a:t>
            </a:r>
            <a:r>
              <a:rPr lang="en-US" sz="1400"/>
              <a:t> </a:t>
            </a:r>
            <a:r>
              <a:rPr lang="en-US" sz="1400" err="1"/>
              <a:t>paikneb</a:t>
            </a:r>
            <a:r>
              <a:rPr lang="en-US" sz="1400"/>
              <a:t> </a:t>
            </a:r>
            <a:r>
              <a:rPr lang="en-US" sz="1400" err="1"/>
              <a:t>Tallinnas</a:t>
            </a:r>
            <a:r>
              <a:rPr lang="en-US" sz="1400"/>
              <a:t>.     </a:t>
            </a:r>
            <a:endParaRPr lang="et-EE" sz="1400"/>
          </a:p>
        </p:txBody>
      </p:sp>
      <p:sp>
        <p:nvSpPr>
          <p:cNvPr id="14" name="TextBox 13">
            <a:extLst>
              <a:ext uri="{FF2B5EF4-FFF2-40B4-BE49-F238E27FC236}">
                <a16:creationId xmlns:a16="http://schemas.microsoft.com/office/drawing/2014/main" id="{0F293573-918B-09E0-6E3F-39EED81EE94D}"/>
              </a:ext>
            </a:extLst>
          </p:cNvPr>
          <p:cNvSpPr txBox="1"/>
          <p:nvPr/>
        </p:nvSpPr>
        <p:spPr>
          <a:xfrm>
            <a:off x="609598" y="1376290"/>
            <a:ext cx="4335263" cy="338554"/>
          </a:xfrm>
          <a:prstGeom prst="rect">
            <a:avLst/>
          </a:prstGeom>
          <a:noFill/>
        </p:spPr>
        <p:txBody>
          <a:bodyPr wrap="square" rtlCol="0">
            <a:spAutoFit/>
          </a:bodyPr>
          <a:lstStyle/>
          <a:p>
            <a:r>
              <a:rPr lang="en-US" sz="1600" b="1" err="1"/>
              <a:t>Eesti</a:t>
            </a:r>
            <a:r>
              <a:rPr lang="en-US" sz="1600" b="1"/>
              <a:t> r</a:t>
            </a:r>
            <a:r>
              <a:rPr lang="et-EE" sz="1600" b="1" err="1"/>
              <a:t>ahvastiku</a:t>
            </a:r>
            <a:r>
              <a:rPr lang="et-EE" sz="1600" b="1"/>
              <a:t> paiknemine </a:t>
            </a:r>
            <a:r>
              <a:rPr lang="et-EE" sz="1600" b="0" i="0">
                <a:effectLst/>
              </a:rPr>
              <a:t>|</a:t>
            </a:r>
            <a:r>
              <a:rPr lang="et-EE" sz="1600"/>
              <a:t> </a:t>
            </a:r>
            <a:r>
              <a:rPr lang="en-US" sz="1600"/>
              <a:t>01.01.</a:t>
            </a:r>
            <a:r>
              <a:rPr lang="et-EE" sz="1600"/>
              <a:t>20</a:t>
            </a:r>
            <a:r>
              <a:rPr lang="en-US" sz="1600"/>
              <a:t>22</a:t>
            </a:r>
            <a:endParaRPr lang="et-EE" sz="1600"/>
          </a:p>
        </p:txBody>
      </p:sp>
      <p:sp>
        <p:nvSpPr>
          <p:cNvPr id="15" name="TextBox 14">
            <a:extLst>
              <a:ext uri="{FF2B5EF4-FFF2-40B4-BE49-F238E27FC236}">
                <a16:creationId xmlns:a16="http://schemas.microsoft.com/office/drawing/2014/main" id="{5222855D-ABA1-5DE7-5486-F07D25FCFD19}"/>
              </a:ext>
            </a:extLst>
          </p:cNvPr>
          <p:cNvSpPr txBox="1"/>
          <p:nvPr/>
        </p:nvSpPr>
        <p:spPr>
          <a:xfrm>
            <a:off x="6383485" y="1376290"/>
            <a:ext cx="3358872" cy="338554"/>
          </a:xfrm>
          <a:prstGeom prst="rect">
            <a:avLst/>
          </a:prstGeom>
          <a:noFill/>
        </p:spPr>
        <p:txBody>
          <a:bodyPr wrap="square" rtlCol="0">
            <a:spAutoFit/>
          </a:bodyPr>
          <a:lstStyle/>
          <a:p>
            <a:r>
              <a:rPr lang="et-EE" sz="1600" b="1"/>
              <a:t>SKP jooksevhindades </a:t>
            </a:r>
            <a:r>
              <a:rPr lang="et-EE" sz="1600" b="0" i="0">
                <a:effectLst/>
              </a:rPr>
              <a:t>|</a:t>
            </a:r>
            <a:r>
              <a:rPr lang="et-EE" sz="1600"/>
              <a:t> 2017</a:t>
            </a:r>
          </a:p>
        </p:txBody>
      </p:sp>
      <p:sp>
        <p:nvSpPr>
          <p:cNvPr id="18" name="TextBox 17">
            <a:extLst>
              <a:ext uri="{FF2B5EF4-FFF2-40B4-BE49-F238E27FC236}">
                <a16:creationId xmlns:a16="http://schemas.microsoft.com/office/drawing/2014/main" id="{0F0AC3F9-895E-B808-691E-E5A5258E67C7}"/>
              </a:ext>
            </a:extLst>
          </p:cNvPr>
          <p:cNvSpPr txBox="1"/>
          <p:nvPr/>
        </p:nvSpPr>
        <p:spPr>
          <a:xfrm>
            <a:off x="228350" y="6593990"/>
            <a:ext cx="2923953" cy="215444"/>
          </a:xfrm>
          <a:prstGeom prst="rect">
            <a:avLst/>
          </a:prstGeom>
          <a:noFill/>
        </p:spPr>
        <p:txBody>
          <a:bodyPr wrap="square" rtlCol="0">
            <a:spAutoFit/>
          </a:bodyPr>
          <a:lstStyle/>
          <a:p>
            <a:r>
              <a:rPr lang="et-EE" sz="800"/>
              <a:t>Allikas: Statistikaamet</a:t>
            </a:r>
          </a:p>
        </p:txBody>
      </p:sp>
      <p:grpSp>
        <p:nvGrpSpPr>
          <p:cNvPr id="22" name="Group 21">
            <a:extLst>
              <a:ext uri="{FF2B5EF4-FFF2-40B4-BE49-F238E27FC236}">
                <a16:creationId xmlns:a16="http://schemas.microsoft.com/office/drawing/2014/main" id="{F8A6A7FB-5CD6-C6C8-6365-A364C5151646}"/>
              </a:ext>
            </a:extLst>
          </p:cNvPr>
          <p:cNvGrpSpPr/>
          <p:nvPr/>
        </p:nvGrpSpPr>
        <p:grpSpPr>
          <a:xfrm>
            <a:off x="571140" y="1538909"/>
            <a:ext cx="5694871" cy="4060262"/>
            <a:chOff x="704309" y="1538909"/>
            <a:chExt cx="5694871" cy="4060262"/>
          </a:xfrm>
        </p:grpSpPr>
        <p:pic>
          <p:nvPicPr>
            <p:cNvPr id="5" name="Picture 4">
              <a:extLst>
                <a:ext uri="{FF2B5EF4-FFF2-40B4-BE49-F238E27FC236}">
                  <a16:creationId xmlns:a16="http://schemas.microsoft.com/office/drawing/2014/main" id="{E7DD210B-F2AC-A909-F27A-6EB1803488CD}"/>
                </a:ext>
              </a:extLst>
            </p:cNvPr>
            <p:cNvPicPr>
              <a:picLocks noChangeAspect="1"/>
            </p:cNvPicPr>
            <p:nvPr/>
          </p:nvPicPr>
          <p:blipFill>
            <a:blip r:embed="rId4"/>
            <a:stretch>
              <a:fillRect/>
            </a:stretch>
          </p:blipFill>
          <p:spPr>
            <a:xfrm>
              <a:off x="914407" y="1794148"/>
              <a:ext cx="5484773" cy="3805023"/>
            </a:xfrm>
            <a:prstGeom prst="rect">
              <a:avLst/>
            </a:prstGeom>
          </p:spPr>
        </p:pic>
        <p:pic>
          <p:nvPicPr>
            <p:cNvPr id="10" name="Picture 9">
              <a:extLst>
                <a:ext uri="{FF2B5EF4-FFF2-40B4-BE49-F238E27FC236}">
                  <a16:creationId xmlns:a16="http://schemas.microsoft.com/office/drawing/2014/main" id="{4CDE3EC1-DF0B-9493-E856-94357F2ED6A9}"/>
                </a:ext>
              </a:extLst>
            </p:cNvPr>
            <p:cNvPicPr>
              <a:picLocks noChangeAspect="1"/>
            </p:cNvPicPr>
            <p:nvPr/>
          </p:nvPicPr>
          <p:blipFill>
            <a:blip r:embed="rId5"/>
            <a:stretch>
              <a:fillRect/>
            </a:stretch>
          </p:blipFill>
          <p:spPr>
            <a:xfrm>
              <a:off x="704309" y="1733827"/>
              <a:ext cx="1247775" cy="1724025"/>
            </a:xfrm>
            <a:prstGeom prst="rect">
              <a:avLst/>
            </a:prstGeom>
          </p:spPr>
        </p:pic>
        <p:pic>
          <p:nvPicPr>
            <p:cNvPr id="19" name="Picture 18">
              <a:extLst>
                <a:ext uri="{FF2B5EF4-FFF2-40B4-BE49-F238E27FC236}">
                  <a16:creationId xmlns:a16="http://schemas.microsoft.com/office/drawing/2014/main" id="{F73B2292-D4DC-9DDB-2F5E-9659D3C0699E}"/>
                </a:ext>
              </a:extLst>
            </p:cNvPr>
            <p:cNvPicPr>
              <a:picLocks noChangeAspect="1"/>
            </p:cNvPicPr>
            <p:nvPr/>
          </p:nvPicPr>
          <p:blipFill>
            <a:blip r:embed="rId6"/>
            <a:stretch>
              <a:fillRect/>
            </a:stretch>
          </p:blipFill>
          <p:spPr>
            <a:xfrm>
              <a:off x="704309" y="5058585"/>
              <a:ext cx="2238375" cy="514350"/>
            </a:xfrm>
            <a:prstGeom prst="rect">
              <a:avLst/>
            </a:prstGeom>
          </p:spPr>
        </p:pic>
        <p:pic>
          <p:nvPicPr>
            <p:cNvPr id="21" name="Picture 20">
              <a:extLst>
                <a:ext uri="{FF2B5EF4-FFF2-40B4-BE49-F238E27FC236}">
                  <a16:creationId xmlns:a16="http://schemas.microsoft.com/office/drawing/2014/main" id="{4288DC17-0121-5252-0C27-542AC0E198F4}"/>
                </a:ext>
              </a:extLst>
            </p:cNvPr>
            <p:cNvPicPr>
              <a:picLocks noChangeAspect="1"/>
            </p:cNvPicPr>
            <p:nvPr/>
          </p:nvPicPr>
          <p:blipFill>
            <a:blip r:embed="rId7"/>
            <a:stretch>
              <a:fillRect/>
            </a:stretch>
          </p:blipFill>
          <p:spPr>
            <a:xfrm>
              <a:off x="5211524" y="1538909"/>
              <a:ext cx="314369" cy="800212"/>
            </a:xfrm>
            <a:prstGeom prst="rect">
              <a:avLst/>
            </a:prstGeom>
          </p:spPr>
        </p:pic>
      </p:grpSp>
      <p:sp>
        <p:nvSpPr>
          <p:cNvPr id="3" name="Slaidinumbri kohatäide 3">
            <a:extLst>
              <a:ext uri="{FF2B5EF4-FFF2-40B4-BE49-F238E27FC236}">
                <a16:creationId xmlns:a16="http://schemas.microsoft.com/office/drawing/2014/main" id="{505D3F5C-230A-61DD-A473-2CD770FFE463}"/>
              </a:ext>
            </a:extLst>
          </p:cNvPr>
          <p:cNvSpPr>
            <a:spLocks noGrp="1"/>
          </p:cNvSpPr>
          <p:nvPr>
            <p:ph type="sldNum" sz="quarter" idx="12"/>
          </p:nvPr>
        </p:nvSpPr>
        <p:spPr>
          <a:xfrm>
            <a:off x="10706662" y="6630991"/>
            <a:ext cx="1485338" cy="227009"/>
          </a:xfrm>
        </p:spPr>
        <p:txBody>
          <a:bodyPr/>
          <a:lstStyle/>
          <a:p>
            <a:pPr defTabSz="1219170"/>
            <a:fld id="{B6F15528-21DE-4FAA-801E-634DDDAF4B2B}" type="slidenum">
              <a:rPr lang="et-EE" smtClean="0">
                <a:solidFill>
                  <a:prstClr val="black"/>
                </a:solidFill>
                <a:latin typeface="Calibri"/>
              </a:rPr>
              <a:pPr defTabSz="1219170"/>
              <a:t>99</a:t>
            </a:fld>
            <a:endParaRPr lang="et-EE">
              <a:solidFill>
                <a:prstClr val="black"/>
              </a:solidFill>
              <a:latin typeface="Calibri"/>
            </a:endParaRPr>
          </a:p>
        </p:txBody>
      </p:sp>
    </p:spTree>
    <p:extLst>
      <p:ext uri="{BB962C8B-B14F-4D97-AF65-F5344CB8AC3E}">
        <p14:creationId xmlns:p14="http://schemas.microsoft.com/office/powerpoint/2010/main" val="41636689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5D225206A76014E92E050E7241DBD5D" ma:contentTypeVersion="18" ma:contentTypeDescription="Loo uus dokument" ma:contentTypeScope="" ma:versionID="a29e1c75e2e28c0148580692c68c7b6d">
  <xsd:schema xmlns:xsd="http://www.w3.org/2001/XMLSchema" xmlns:xs="http://www.w3.org/2001/XMLSchema" xmlns:p="http://schemas.microsoft.com/office/2006/metadata/properties" xmlns:ns2="34306f27-676e-4a7d-8f7e-bf1f615f0899" xmlns:ns3="1b1a2deb-6096-41d3-adcd-a8cec6bd243c" targetNamespace="http://schemas.microsoft.com/office/2006/metadata/properties" ma:root="true" ma:fieldsID="a922ec71275e963736b4b2da6da94e59" ns2:_="" ns3:_="">
    <xsd:import namespace="34306f27-676e-4a7d-8f7e-bf1f615f0899"/>
    <xsd:import namespace="1b1a2deb-6096-41d3-adcd-a8cec6bd24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06f27-676e-4a7d-8f7e-bf1f615f0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Pildisildid" ma:readOnly="false" ma:fieldId="{5cf76f15-5ced-4ddc-b409-7134ff3c332f}" ma:taxonomyMulti="true" ma:sspId="26a3d991-b8a4-40bb-a293-66058d8241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1a2deb-6096-41d3-adcd-a8cec6bd243c" elementFormDefault="qualified">
    <xsd:import namespace="http://schemas.microsoft.com/office/2006/documentManagement/types"/>
    <xsd:import namespace="http://schemas.microsoft.com/office/infopath/2007/PartnerControls"/>
    <xsd:element name="SharedWithUsers" ma:index="16" nillable="true" ma:displayName="Ühiskasutuse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Ühiskasutusse andmise üksikasjad" ma:internalName="SharedWithDetails" ma:readOnly="true">
      <xsd:simpleType>
        <xsd:restriction base="dms:Note">
          <xsd:maxLength value="255"/>
        </xsd:restriction>
      </xsd:simpleType>
    </xsd:element>
    <xsd:element name="TaxCatchAll" ma:index="22" nillable="true" ma:displayName="Taxonomy Catch All Column" ma:hidden="true" ma:list="{e8e083d1-4df6-4e2f-82bb-4baf00efa74a}" ma:internalName="TaxCatchAll" ma:showField="CatchAllData" ma:web="1b1a2deb-6096-41d3-adcd-a8cec6bd24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306f27-676e-4a7d-8f7e-bf1f615f0899">
      <Terms xmlns="http://schemas.microsoft.com/office/infopath/2007/PartnerControls"/>
    </lcf76f155ced4ddcb4097134ff3c332f>
    <TaxCatchAll xmlns="1b1a2deb-6096-41d3-adcd-a8cec6bd243c" xsi:nil="true"/>
  </documentManagement>
</p:properties>
</file>

<file path=customXml/itemProps1.xml><?xml version="1.0" encoding="utf-8"?>
<ds:datastoreItem xmlns:ds="http://schemas.openxmlformats.org/officeDocument/2006/customXml" ds:itemID="{5DC93EA9-9911-48AA-8B3F-DF6F0F844C3A}">
  <ds:schemaRefs>
    <ds:schemaRef ds:uri="1b1a2deb-6096-41d3-adcd-a8cec6bd243c"/>
    <ds:schemaRef ds:uri="34306f27-676e-4a7d-8f7e-bf1f615f08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859A71-BB2D-4208-A9BA-1573FE24DE4C}">
  <ds:schemaRefs>
    <ds:schemaRef ds:uri="http://schemas.microsoft.com/sharepoint/v3/contenttype/forms"/>
  </ds:schemaRefs>
</ds:datastoreItem>
</file>

<file path=customXml/itemProps3.xml><?xml version="1.0" encoding="utf-8"?>
<ds:datastoreItem xmlns:ds="http://schemas.openxmlformats.org/officeDocument/2006/customXml" ds:itemID="{D467C2F1-5C2A-44C7-BECD-95C1EF0177EC}">
  <ds:schemaRefs>
    <ds:schemaRef ds:uri="1b1a2deb-6096-41d3-adcd-a8cec6bd243c"/>
    <ds:schemaRef ds:uri="34306f27-676e-4a7d-8f7e-bf1f615f08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339</TotalTime>
  <Words>25431</Words>
  <Application>Microsoft Office PowerPoint</Application>
  <PresentationFormat>Laiekraan</PresentationFormat>
  <Paragraphs>3076</Paragraphs>
  <Slides>132</Slides>
  <Notes>66</Notes>
  <HiddenSlides>0</HiddenSlides>
  <MMClips>0</MMClips>
  <ScaleCrop>false</ScaleCrop>
  <HeadingPairs>
    <vt:vector size="6" baseType="variant">
      <vt:variant>
        <vt:lpstr>Kasutatud fondid</vt:lpstr>
      </vt:variant>
      <vt:variant>
        <vt:i4>12</vt:i4>
      </vt:variant>
      <vt:variant>
        <vt:lpstr>Kujundus</vt:lpstr>
      </vt:variant>
      <vt:variant>
        <vt:i4>1</vt:i4>
      </vt:variant>
      <vt:variant>
        <vt:lpstr>Slaidipealkirjad</vt:lpstr>
      </vt:variant>
      <vt:variant>
        <vt:i4>132</vt:i4>
      </vt:variant>
    </vt:vector>
  </HeadingPairs>
  <TitlesOfParts>
    <vt:vector size="145" baseType="lpstr">
      <vt:lpstr>ＭＳ Ｐゴシック</vt:lpstr>
      <vt:lpstr>Aino</vt:lpstr>
      <vt:lpstr>Arial</vt:lpstr>
      <vt:lpstr>Arial</vt:lpstr>
      <vt:lpstr>Calibri</vt:lpstr>
      <vt:lpstr>Google Sans</vt:lpstr>
      <vt:lpstr>Helvetica Neue</vt:lpstr>
      <vt:lpstr>montserratlight</vt:lpstr>
      <vt:lpstr>Söhne</vt:lpstr>
      <vt:lpstr>Symbol</vt:lpstr>
      <vt:lpstr>Times New Roman</vt:lpstr>
      <vt:lpstr>Wingdings</vt:lpstr>
      <vt:lpstr>Office Theme</vt:lpstr>
      <vt:lpstr>PowerPointi esitlus</vt:lpstr>
      <vt:lpstr>PowerPointi esitlus</vt:lpstr>
      <vt:lpstr>Sisukord</vt:lpstr>
      <vt:lpstr>Sissejuhatus</vt:lpstr>
      <vt:lpstr>Lühendid ja mõisted</vt:lpstr>
      <vt:lpstr>tegevuspiirkond</vt:lpstr>
      <vt:lpstr>Tegevuspiirkond</vt:lpstr>
      <vt:lpstr>Tegevuspiirkonna eripära</vt:lpstr>
      <vt:lpstr>Tegevuspiirkonna asustusüksused</vt:lpstr>
      <vt:lpstr>Aktiivsed kogukonnad </vt:lpstr>
      <vt:lpstr>Jõgevamaa koostöökoja toimimine, koostöö ja JÄTKUSUUTLIKKUS</vt:lpstr>
      <vt:lpstr>PowerPointi esitlus</vt:lpstr>
      <vt:lpstr>PowerPointi esitlus</vt:lpstr>
      <vt:lpstr>PowerPointi esitlus</vt:lpstr>
      <vt:lpstr>PowerPointi esitlus</vt:lpstr>
      <vt:lpstr>PowerPointi esitlus</vt:lpstr>
      <vt:lpstr>PowerPointi esitlus</vt:lpstr>
      <vt:lpstr>Strateegia koostamise protsess</vt:lpstr>
      <vt:lpstr>Strateegia koostamise protsess ja metoodika, kaasamise kava</vt:lpstr>
      <vt:lpstr>Tegevuspiirkonna analüüs  Swot-meetodil</vt:lpstr>
      <vt:lpstr>PowerPointi esitlus</vt:lpstr>
      <vt:lpstr>PowerPointi esitlus</vt:lpstr>
      <vt:lpstr>SISE- JA Väliskeskkonna analüüside PEAMISED järeldused</vt:lpstr>
      <vt:lpstr>PowerPointi esitlus</vt:lpstr>
      <vt:lpstr>PowerPointi esitlus</vt:lpstr>
      <vt:lpstr>strateegilised eesmärgid 2023-2027</vt:lpstr>
      <vt:lpstr>PowerPointi esitlus</vt:lpstr>
      <vt:lpstr>PowerPointi esitlus</vt:lpstr>
      <vt:lpstr>PowerPointi esitlus</vt:lpstr>
      <vt:lpstr>Visioonist lähtuvalt on LEADER toetusmeetmed suunatud kogukondade võimestamisele, et saavutada järgmine arengutasand</vt:lpstr>
      <vt:lpstr>Kogukondade arengutasemete defineerimiseks kasutame arengufaaside kontseptsiooni, kus iga faasi toetatakse asjakohaste tegevustega</vt:lpstr>
      <vt:lpstr>STRATEEGIa rakendamine</vt:lpstr>
      <vt:lpstr>STRATEEGIA KAART</vt:lpstr>
      <vt:lpstr>PowerPointi esitlus</vt:lpstr>
      <vt:lpstr>STRATEEGIA KAART</vt:lpstr>
      <vt:lpstr>PowerPointi esitlus</vt:lpstr>
      <vt:lpstr>STRATEEGIA KAART PASSIIVSETELE KÜLADELE “KOGUKONNA ÄRATUS”</vt:lpstr>
      <vt:lpstr>PowerPointi esitlus</vt:lpstr>
      <vt:lpstr>PowerPointi esitlus</vt:lpstr>
      <vt:lpstr>PowerPointi esitlus</vt:lpstr>
      <vt:lpstr>PowerPointi esitlus</vt:lpstr>
      <vt:lpstr>PowerPointi esitlus</vt:lpstr>
      <vt:lpstr>STRATEEGIA KAART</vt:lpstr>
      <vt:lpstr>PowerPointi esitlus</vt:lpstr>
      <vt:lpstr>PowerPointi esitlus</vt:lpstr>
      <vt:lpstr>PowerPointi esitlus</vt:lpstr>
      <vt:lpstr>PowerPointi esitlus</vt:lpstr>
      <vt:lpstr>Hindamiskriteeriumid</vt:lpstr>
      <vt:lpstr>PowerPointi esitlus</vt:lpstr>
      <vt:lpstr>Meede 1.1: Ettevõtluses stardiabi ja arengutoetuse  meetme hindamiskriteeriumid</vt:lpstr>
      <vt:lpstr>Meede 1.2: Ettevõtluses mentori, õppereisi, koolituse ja koostöö arendamise meetme hindamiskriteeriumid</vt:lpstr>
      <vt:lpstr>Meede 2: Energiakulude vähendamise meetme hindamiskriteeriumid</vt:lpstr>
      <vt:lpstr>Meede 3.1: Kogukonnatöö käivitamise meetme hindamiskriteeriumid</vt:lpstr>
      <vt:lpstr>Meede 3.2: Aruka küla lähenemise investeeringutoetuse meetme hindamiskriteeriumid </vt:lpstr>
      <vt:lpstr>Meede 3.3: Aruka küla lähenemise mitteinvesteeringutoetuse meetme hindamiskriteeriumid  </vt:lpstr>
      <vt:lpstr>Meede 4: Sotsiaalse kaasatuse suurendamise meetme hindamiskriteeriumid   </vt:lpstr>
      <vt:lpstr>Strateegia meetmete rakendamise eelarve</vt:lpstr>
      <vt:lpstr>Eelarve jaotus</vt:lpstr>
      <vt:lpstr>Eelarve jaotus meetmete kaupa </vt:lpstr>
      <vt:lpstr>Strateegia uuenduslikkus, seire ja uuendamine</vt:lpstr>
      <vt:lpstr>PowerPointi esitlus</vt:lpstr>
      <vt:lpstr>PowerPointi esitlus</vt:lpstr>
      <vt:lpstr>Seosed asjaomaste dokumentidega</vt:lpstr>
      <vt:lpstr>PowerPointi esitlus</vt:lpstr>
      <vt:lpstr>PowerPointi esitlus</vt:lpstr>
      <vt:lpstr>PowerPointi esitlus</vt:lpstr>
      <vt:lpstr>PowerPointi esitlus</vt:lpstr>
      <vt:lpstr>PowerPointi esitlus</vt:lpstr>
      <vt:lpstr>lisad</vt:lpstr>
      <vt:lpstr>Tegevuspiirkonna Sotsiaalmajanduslik analüüs</vt:lpstr>
      <vt:lpstr>Rahvastik ja asustus</vt:lpstr>
      <vt:lpstr>Elanike arv Jõgeva maakonnas kahaneb</vt:lpstr>
      <vt:lpstr>PowerPointi esitlus</vt:lpstr>
      <vt:lpstr>Jõgeva maakonna rahvaarvu kahanemine on jätkunud ka viimase kümne aasta jooksul</vt:lpstr>
      <vt:lpstr>Kõikides tegevuspiirkonna valdades on elanike  arv kahanenud viimase kümne aasta jooksul</vt:lpstr>
      <vt:lpstr>PowerPointi esitlus</vt:lpstr>
      <vt:lpstr>Piirkonnas on suur eakate (eriti naiste) ja madal laste osatähtsus</vt:lpstr>
      <vt:lpstr>Rahvastiku tihedus on tegevuspiirkonnas hõre</vt:lpstr>
      <vt:lpstr>PowerPointi esitlus</vt:lpstr>
      <vt:lpstr>ElukeskkoND</vt:lpstr>
      <vt:lpstr>PowerPointi esitlus</vt:lpstr>
      <vt:lpstr>PowerPointi esitlus</vt:lpstr>
      <vt:lpstr>PowerPointi esitlus</vt:lpstr>
      <vt:lpstr>PowerPointi esitlus</vt:lpstr>
      <vt:lpstr>Jõgeva maakonnas on kõige väiksem uute hoonete osakaal võrreldes teiste maakondadega</vt:lpstr>
      <vt:lpstr>Suhtelise vaesuse määr tõusis Jõgeva maakonnas 5,7%</vt:lpstr>
      <vt:lpstr>Ligipääsetavuse teenustase on terves Eestis kui ka meie tegevuspiirkonnas äärmiselt madal</vt:lpstr>
      <vt:lpstr>Ligipääsetavuse kriteeriume eraldi vaadates näeme, et tegevuspiirkonnas on ca 2/3 kriteeriumitest täitmata</vt:lpstr>
      <vt:lpstr>tervisLIK seisund </vt:lpstr>
      <vt:lpstr>Jõgevamaa elanike positiivne tervise enesehinnang on kasvavas trendis</vt:lpstr>
      <vt:lpstr>Meeste seas on tervena elada jäänud aastate arv oluliselt madalam Eesti keskmisest</vt:lpstr>
      <vt:lpstr>Jõgevamaa esimese klassi tüdrukud on 10%  võrra rohkem ülekaalus võrreldes Eesti keskmisega</vt:lpstr>
      <vt:lpstr>Jõgeva maakond on mitmete tervise ja heaolu näitajate poolest Eesti halvima 25% seas</vt:lpstr>
      <vt:lpstr>Jõgeva maakonna parimad tervise ja heaolu näitajad</vt:lpstr>
      <vt:lpstr>Puuetega inimeste osakaal Jõgeva maakonnas on Eesti üks kõrgemaid </vt:lpstr>
      <vt:lpstr>Puuetega inimeste arv on kõigis tegevuspiirkonna KOVides langemas </vt:lpstr>
      <vt:lpstr>Jõgeva valla hoolduskoormusega inimesed vajavad täiendavat abi</vt:lpstr>
      <vt:lpstr>EttevõtluskeskkonD ja tööturG</vt:lpstr>
      <vt:lpstr>PowerPointi esitlus</vt:lpstr>
      <vt:lpstr>Elanike ja töökohtade arv Jõgeva maakonnas kahaneb</vt:lpstr>
      <vt:lpstr>PowerPointi esitlus</vt:lpstr>
      <vt:lpstr>PowerPointi esitlus</vt:lpstr>
      <vt:lpstr>Tööjõu ja tööga hõivatute hulk Jõgeva maakonnas kahaneb</vt:lpstr>
      <vt:lpstr>PowerPointi esitlus</vt:lpstr>
      <vt:lpstr>PowerPointi esitlus</vt:lpstr>
      <vt:lpstr>PowerPointi esitlus</vt:lpstr>
      <vt:lpstr>Jõgeva maakonna brutotulu palgatöötaja kohta  on võrreldes teiste maakondadega üks madalamaid</vt:lpstr>
      <vt:lpstr>Jõgeva maakonna energia/ kütuste tarbimine 2017-2019</vt:lpstr>
      <vt:lpstr>PowerPointi esitlus</vt:lpstr>
      <vt:lpstr>Haridus ja noorsootöÖ</vt:lpstr>
      <vt:lpstr>Jõgeva maakonnas on kõrgharitud inimeste osakaal madal, Eesti lõikes tagantpoolt kolmandal kohal</vt:lpstr>
      <vt:lpstr>PowerPointi esitlus</vt:lpstr>
      <vt:lpstr>Turismisektor ja vaba aja veetmisE võimalusED</vt:lpstr>
      <vt:lpstr>Atraktiivsed paigad vaba aja veetmiseks peredele ja noortele.</vt:lpstr>
      <vt:lpstr>Atraktiivsed üritused vaba aja veetmiseks</vt:lpstr>
      <vt:lpstr>Jõgeva maakonnas on võrreldes naaber- maakondadega vähem voodikohti turistide jaoks</vt:lpstr>
      <vt:lpstr>Jõgeva maakonnas on naaberitega võrreldes madalaim ööbimiste arv</vt:lpstr>
      <vt:lpstr>Jõgeva maakonna majutuskohtade täitumus on üks Eesti madalamaid</vt:lpstr>
      <vt:lpstr>PowerPointi esitlus</vt:lpstr>
      <vt:lpstr>Teadlaste seisukohad maaelu ja võrgustike arendamise kohta</vt:lpstr>
      <vt:lpstr>Maapiirkonna edendamise neli võimalust</vt:lpstr>
      <vt:lpstr>Arukate külade edendamine </vt:lpstr>
      <vt:lpstr>Kuidas sünnivad arukad külad?</vt:lpstr>
      <vt:lpstr>PowerPointi esitlus</vt:lpstr>
      <vt:lpstr>Maailma õnnelikemate paikade õnne valem</vt:lpstr>
      <vt:lpstr>Pikaealisust soodustavad tegurid</vt:lpstr>
      <vt:lpstr>Suhted on kapital, mis kasvab ja kahaneb</vt:lpstr>
      <vt:lpstr>Koosloome mudel 1/3 - Kommunikatsioon</vt:lpstr>
      <vt:lpstr>Koosloome mudel 2/3 – soojad ja külmad protsessid</vt:lpstr>
      <vt:lpstr>Koosloome mudel 2/3 – soojad ja külmad protsessid</vt:lpstr>
      <vt:lpstr>Liivakella® mudel strateegiliseks planeerimiseks</vt:lpstr>
      <vt:lpstr>PowerPointi esitlus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Katariina</dc:creator>
  <cp:lastModifiedBy>Ülle Jukk</cp:lastModifiedBy>
  <cp:revision>2</cp:revision>
  <cp:lastPrinted>2023-05-29T09:00:06Z</cp:lastPrinted>
  <dcterms:created xsi:type="dcterms:W3CDTF">2022-01-10T12:09:00Z</dcterms:created>
  <dcterms:modified xsi:type="dcterms:W3CDTF">2025-08-29T08:41:39Z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0x01010095D225206A76014E92E050E7241DBD5D</vt:lpwstr>
  </property>
  <property fmtid="{D5CDD505-2E9C-101B-9397-08002B2CF9AE}" pid="3" name="MediaServiceImageTags">
    <vt:lpwstr/>
  </property>
</Properties>
</file>